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1234"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780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596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6257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106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0461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3147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859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380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299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408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676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42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463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03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611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146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53274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B9EB-902A-480F-853F-1F3DCBD10E84}"/>
              </a:ext>
            </a:extLst>
          </p:cNvPr>
          <p:cNvSpPr>
            <a:spLocks noGrp="1"/>
          </p:cNvSpPr>
          <p:nvPr>
            <p:ph type="ctrTitle"/>
          </p:nvPr>
        </p:nvSpPr>
        <p:spPr>
          <a:xfrm>
            <a:off x="230819" y="328474"/>
            <a:ext cx="11273793" cy="6676008"/>
          </a:xfrm>
        </p:spPr>
        <p:txBody>
          <a:bodyPr>
            <a:noAutofit/>
          </a:bodyPr>
          <a:lstStyle/>
          <a:p>
            <a:pPr algn="ctr"/>
            <a:r>
              <a:rPr lang="en-US" sz="3200" b="1" dirty="0">
                <a:solidFill>
                  <a:schemeClr val="tx1"/>
                </a:solidFill>
                <a:latin typeface="Calibri Light" panose="020F0302020204030204" pitchFamily="34" charset="0"/>
                <a:cs typeface="Calibri Light" panose="020F0302020204030204" pitchFamily="34" charset="0"/>
              </a:rPr>
              <a:t>B.M.S COLLEGE OF ENGINEERING</a:t>
            </a:r>
            <a:br>
              <a:rPr lang="en-US" sz="2400" dirty="0">
                <a:solidFill>
                  <a:schemeClr val="tx1"/>
                </a:solidFill>
                <a:latin typeface="Calibri Light" panose="020F0302020204030204" pitchFamily="34" charset="0"/>
                <a:cs typeface="Calibri Light" panose="020F0302020204030204" pitchFamily="34" charset="0"/>
              </a:rPr>
            </a:br>
            <a:r>
              <a:rPr lang="en-US" sz="2000" dirty="0">
                <a:solidFill>
                  <a:schemeClr val="tx1"/>
                </a:solidFill>
                <a:latin typeface="Calibri Light" panose="020F0302020204030204" pitchFamily="34" charset="0"/>
                <a:cs typeface="Calibri Light" panose="020F0302020204030204" pitchFamily="34" charset="0"/>
              </a:rPr>
              <a:t>        </a:t>
            </a:r>
            <a:r>
              <a:rPr lang="en-US" sz="1600" dirty="0">
                <a:solidFill>
                  <a:schemeClr val="tx1"/>
                </a:solidFill>
                <a:latin typeface="Calibri Light" panose="020F0302020204030204" pitchFamily="34" charset="0"/>
                <a:cs typeface="Calibri Light" panose="020F0302020204030204" pitchFamily="34" charset="0"/>
              </a:rPr>
              <a:t>(Autonomous College Affiliated to Visvesvaraya Technological University, Belgaum)</a:t>
            </a:r>
            <a:br>
              <a:rPr lang="en-US" sz="1600" dirty="0">
                <a:solidFill>
                  <a:schemeClr val="tx1"/>
                </a:solidFill>
                <a:latin typeface="Calibri Light" panose="020F0302020204030204" pitchFamily="34" charset="0"/>
                <a:cs typeface="Calibri Light" panose="020F0302020204030204" pitchFamily="34" charset="0"/>
              </a:rPr>
            </a:br>
            <a:r>
              <a:rPr lang="en-US" sz="1600" dirty="0">
                <a:solidFill>
                  <a:schemeClr val="tx1"/>
                </a:solidFill>
                <a:latin typeface="Calibri Light" panose="020F0302020204030204" pitchFamily="34" charset="0"/>
                <a:cs typeface="Calibri Light" panose="020F0302020204030204" pitchFamily="34" charset="0"/>
              </a:rPr>
              <a:t>                                      Bull Temple Road, Basavanagudi, Bangalore-560019</a:t>
            </a:r>
            <a:br>
              <a:rPr lang="en-US" sz="2000" dirty="0">
                <a:solidFill>
                  <a:schemeClr val="tx1"/>
                </a:solidFill>
                <a:latin typeface="Calibri Light" panose="020F0302020204030204" pitchFamily="34" charset="0"/>
                <a:cs typeface="Calibri Light" panose="020F0302020204030204" pitchFamily="34" charset="0"/>
              </a:rPr>
            </a:br>
            <a:br>
              <a:rPr lang="en-US" sz="2000" dirty="0">
                <a:solidFill>
                  <a:schemeClr val="tx1"/>
                </a:solidFill>
                <a:latin typeface="Calibri Light" panose="020F0302020204030204" pitchFamily="34" charset="0"/>
                <a:cs typeface="Calibri Light" panose="020F0302020204030204" pitchFamily="34" charset="0"/>
              </a:rPr>
            </a:br>
            <a:br>
              <a:rPr lang="en-US" sz="2000" dirty="0">
                <a:solidFill>
                  <a:schemeClr val="tx1"/>
                </a:solidFill>
                <a:latin typeface="Calibri Light" panose="020F0302020204030204" pitchFamily="34" charset="0"/>
                <a:cs typeface="Calibri Light" panose="020F0302020204030204" pitchFamily="34" charset="0"/>
              </a:rPr>
            </a:br>
            <a:br>
              <a:rPr lang="en-US" sz="2000" dirty="0">
                <a:solidFill>
                  <a:schemeClr val="tx1"/>
                </a:solidFill>
                <a:latin typeface="Calibri Light" panose="020F0302020204030204" pitchFamily="34" charset="0"/>
                <a:cs typeface="Calibri Light" panose="020F0302020204030204" pitchFamily="34" charset="0"/>
              </a:rPr>
            </a:br>
            <a:br>
              <a:rPr lang="en-US" sz="2000" dirty="0">
                <a:solidFill>
                  <a:schemeClr val="tx1"/>
                </a:solidFill>
                <a:latin typeface="Calibri Light" panose="020F0302020204030204" pitchFamily="34" charset="0"/>
                <a:cs typeface="Calibri Light" panose="020F0302020204030204" pitchFamily="34" charset="0"/>
              </a:rPr>
            </a:br>
            <a:br>
              <a:rPr lang="en-US" sz="2000" dirty="0">
                <a:solidFill>
                  <a:schemeClr val="tx1"/>
                </a:solidFill>
                <a:latin typeface="Calibri Light" panose="020F0302020204030204" pitchFamily="34" charset="0"/>
                <a:cs typeface="Calibri Light" panose="020F0302020204030204" pitchFamily="34" charset="0"/>
              </a:rPr>
            </a:br>
            <a:r>
              <a:rPr lang="en-US" sz="2000" dirty="0">
                <a:solidFill>
                  <a:schemeClr val="tx1"/>
                </a:solidFill>
                <a:latin typeface="Calibri Light" panose="020F0302020204030204" pitchFamily="34" charset="0"/>
                <a:cs typeface="Calibri Light" panose="020F0302020204030204" pitchFamily="34" charset="0"/>
              </a:rPr>
              <a:t>            </a:t>
            </a:r>
            <a:r>
              <a:rPr lang="en-US" sz="2000" b="1" u="sng" dirty="0">
                <a:solidFill>
                  <a:schemeClr val="tx1"/>
                </a:solidFill>
                <a:latin typeface="Calibri Light" panose="020F0302020204030204" pitchFamily="34" charset="0"/>
                <a:cs typeface="Calibri Light" panose="020F0302020204030204" pitchFamily="34" charset="0"/>
              </a:rPr>
              <a:t>MINI PROJECT(2020-21)</a:t>
            </a:r>
            <a:br>
              <a:rPr lang="en-US" sz="2000" b="1" u="sng" dirty="0">
                <a:solidFill>
                  <a:schemeClr val="tx1"/>
                </a:solidFill>
                <a:latin typeface="Calibri Light" panose="020F0302020204030204" pitchFamily="34" charset="0"/>
                <a:cs typeface="Calibri Light" panose="020F0302020204030204" pitchFamily="34" charset="0"/>
              </a:rPr>
            </a:br>
            <a:r>
              <a:rPr lang="en-US" sz="2000" b="1" dirty="0">
                <a:solidFill>
                  <a:schemeClr val="tx1"/>
                </a:solidFill>
                <a:latin typeface="Calibri Light" panose="020F0302020204030204" pitchFamily="34" charset="0"/>
                <a:cs typeface="Calibri Light" panose="020F0302020204030204" pitchFamily="34" charset="0"/>
              </a:rPr>
              <a:t> </a:t>
            </a:r>
            <a:r>
              <a:rPr lang="en-US" sz="2000" dirty="0">
                <a:solidFill>
                  <a:schemeClr val="tx1"/>
                </a:solidFill>
                <a:latin typeface="Calibri Light" panose="020F0302020204030204" pitchFamily="34" charset="0"/>
                <a:cs typeface="Calibri Light" panose="020F0302020204030204" pitchFamily="34" charset="0"/>
              </a:rPr>
              <a:t>Submitted as a partial fulfilment of the course</a:t>
            </a:r>
            <a:br>
              <a:rPr lang="en-US" sz="2000" dirty="0">
                <a:solidFill>
                  <a:schemeClr val="tx1"/>
                </a:solidFill>
                <a:latin typeface="Calibri Light" panose="020F0302020204030204" pitchFamily="34" charset="0"/>
                <a:cs typeface="Calibri Light" panose="020F0302020204030204" pitchFamily="34" charset="0"/>
              </a:rPr>
            </a:br>
            <a:r>
              <a:rPr lang="en-US" sz="2400" b="1" dirty="0">
                <a:solidFill>
                  <a:schemeClr val="tx1"/>
                </a:solidFill>
                <a:latin typeface="Calibri Light" panose="020F0302020204030204" pitchFamily="34" charset="0"/>
                <a:cs typeface="Calibri Light" panose="020F0302020204030204" pitchFamily="34" charset="0"/>
              </a:rPr>
              <a:t>           </a:t>
            </a:r>
            <a:r>
              <a:rPr lang="en-IN" sz="2000" b="1" u="sng" dirty="0">
                <a:solidFill>
                  <a:srgbClr val="000000"/>
                </a:solidFill>
                <a:effectLst/>
                <a:latin typeface="Times New Roman" panose="02020603050405020304" pitchFamily="18" charset="0"/>
                <a:ea typeface="Times New Roman" panose="02020603050405020304" pitchFamily="18" charset="0"/>
              </a:rPr>
              <a:t>ELECTRICITY GENERATION FROM PIEZOELECTRIC FORCE SENSOR</a:t>
            </a:r>
            <a:br>
              <a:rPr lang="en-US" sz="1800" dirty="0">
                <a:solidFill>
                  <a:schemeClr val="tx1"/>
                </a:solidFill>
                <a:latin typeface="Calibri Light" panose="020F0302020204030204" pitchFamily="34" charset="0"/>
                <a:cs typeface="Calibri Light" panose="020F0302020204030204" pitchFamily="34" charset="0"/>
              </a:rPr>
            </a:br>
            <a:r>
              <a:rPr lang="en-US" sz="2000" dirty="0">
                <a:solidFill>
                  <a:schemeClr val="tx1"/>
                </a:solidFill>
                <a:latin typeface="Calibri Light" panose="020F0302020204030204" pitchFamily="34" charset="0"/>
                <a:cs typeface="Calibri Light" panose="020F0302020204030204" pitchFamily="34" charset="0"/>
              </a:rPr>
              <a:t>              SUBMITTED BY THE BATCH MPI_ : 44</a:t>
            </a:r>
            <a:br>
              <a:rPr lang="en-US" sz="2000" dirty="0">
                <a:solidFill>
                  <a:schemeClr val="tx1"/>
                </a:solidFill>
                <a:latin typeface="Calibri Light" panose="020F0302020204030204" pitchFamily="34" charset="0"/>
                <a:cs typeface="Calibri Light" panose="020F0302020204030204" pitchFamily="34" charset="0"/>
              </a:rPr>
            </a:br>
            <a:r>
              <a:rPr lang="en-US" sz="2000" dirty="0">
                <a:solidFill>
                  <a:schemeClr val="tx1"/>
                </a:solidFill>
                <a:latin typeface="Calibri Light" panose="020F0302020204030204" pitchFamily="34" charset="0"/>
                <a:cs typeface="Calibri Light" panose="020F0302020204030204" pitchFamily="34" charset="0"/>
              </a:rPr>
              <a:t>            </a:t>
            </a:r>
            <a:br>
              <a:rPr lang="en-US" sz="2000" dirty="0">
                <a:solidFill>
                  <a:schemeClr val="tx1"/>
                </a:solidFill>
                <a:latin typeface="Calibri Light" panose="020F0302020204030204" pitchFamily="34" charset="0"/>
                <a:cs typeface="Calibri Light" panose="020F0302020204030204" pitchFamily="34" charset="0"/>
              </a:rPr>
            </a:br>
            <a:r>
              <a:rPr lang="en-US" sz="2000" b="1" dirty="0">
                <a:solidFill>
                  <a:schemeClr val="tx1"/>
                </a:solidFill>
                <a:latin typeface="Calibri Light" panose="020F0302020204030204" pitchFamily="34" charset="0"/>
                <a:cs typeface="Calibri Light" panose="020F0302020204030204" pitchFamily="34" charset="0"/>
              </a:rPr>
              <a:t>Student’s Name                                                                             USN</a:t>
            </a:r>
            <a:br>
              <a:rPr lang="en-US" sz="2000" b="1" dirty="0">
                <a:solidFill>
                  <a:schemeClr val="tx1"/>
                </a:solidFill>
                <a:latin typeface="Calibri Light" panose="020F0302020204030204" pitchFamily="34" charset="0"/>
                <a:cs typeface="Calibri Light" panose="020F0302020204030204" pitchFamily="34" charset="0"/>
              </a:rPr>
            </a:br>
            <a:br>
              <a:rPr lang="en-US" sz="2000" b="1" dirty="0">
                <a:solidFill>
                  <a:schemeClr val="tx1"/>
                </a:solidFill>
                <a:latin typeface="Calibri Light" panose="020F0302020204030204" pitchFamily="34" charset="0"/>
                <a:cs typeface="Calibri Light" panose="020F0302020204030204" pitchFamily="34" charset="0"/>
              </a:rPr>
            </a:br>
            <a:r>
              <a:rPr lang="en-US" sz="2000" b="1" dirty="0">
                <a:solidFill>
                  <a:schemeClr val="tx1"/>
                </a:solidFill>
                <a:latin typeface="Calibri Light" panose="020F0302020204030204" pitchFamily="34" charset="0"/>
                <a:cs typeface="Calibri Light" panose="020F0302020204030204" pitchFamily="34" charset="0"/>
              </a:rPr>
              <a:t>1.Niteeshkumar H V                                                                    1BM19EC098</a:t>
            </a:r>
            <a:br>
              <a:rPr lang="en-US" sz="2000" b="1" dirty="0">
                <a:solidFill>
                  <a:schemeClr val="tx1"/>
                </a:solidFill>
                <a:latin typeface="Calibri Light" panose="020F0302020204030204" pitchFamily="34" charset="0"/>
                <a:cs typeface="Calibri Light" panose="020F0302020204030204" pitchFamily="34" charset="0"/>
              </a:rPr>
            </a:br>
            <a:r>
              <a:rPr lang="en-US" sz="2000" b="1" dirty="0">
                <a:solidFill>
                  <a:schemeClr val="tx1"/>
                </a:solidFill>
                <a:latin typeface="Calibri Light" panose="020F0302020204030204" pitchFamily="34" charset="0"/>
                <a:cs typeface="Calibri Light" panose="020F0302020204030204" pitchFamily="34" charset="0"/>
              </a:rPr>
              <a:t>2. Nitesh R                                                                                    1BM19 EC099</a:t>
            </a:r>
            <a:br>
              <a:rPr lang="en-US" sz="2000" b="1" dirty="0">
                <a:solidFill>
                  <a:schemeClr val="tx1"/>
                </a:solidFill>
                <a:latin typeface="Calibri Light" panose="020F0302020204030204" pitchFamily="34" charset="0"/>
                <a:cs typeface="Calibri Light" panose="020F0302020204030204" pitchFamily="34" charset="0"/>
              </a:rPr>
            </a:br>
            <a:r>
              <a:rPr lang="en-US" sz="2000" b="1" dirty="0">
                <a:solidFill>
                  <a:schemeClr val="tx1"/>
                </a:solidFill>
                <a:latin typeface="Calibri Light" panose="020F0302020204030204" pitchFamily="34" charset="0"/>
                <a:cs typeface="Calibri Light" panose="020F0302020204030204" pitchFamily="34" charset="0"/>
              </a:rPr>
              <a:t>3. </a:t>
            </a:r>
            <a:r>
              <a:rPr lang="en-US" sz="2000" b="1" dirty="0" err="1">
                <a:solidFill>
                  <a:schemeClr val="tx1"/>
                </a:solidFill>
                <a:latin typeface="Calibri Light" panose="020F0302020204030204" pitchFamily="34" charset="0"/>
                <a:cs typeface="Calibri Light" panose="020F0302020204030204" pitchFamily="34" charset="0"/>
              </a:rPr>
              <a:t>Padmaj</a:t>
            </a:r>
            <a:r>
              <a:rPr lang="en-US" sz="2000" b="1" dirty="0">
                <a:solidFill>
                  <a:schemeClr val="tx1"/>
                </a:solidFill>
                <a:latin typeface="Calibri Light" panose="020F0302020204030204" pitchFamily="34" charset="0"/>
                <a:cs typeface="Calibri Light" panose="020F0302020204030204" pitchFamily="34" charset="0"/>
              </a:rPr>
              <a:t> U Naik                                                                         1BM19EC101                                                                                                                           4. Pavan Kumar M                                                                       1BM19EC102</a:t>
            </a:r>
            <a:br>
              <a:rPr lang="en-US" sz="2000" b="1" dirty="0">
                <a:solidFill>
                  <a:schemeClr val="tx1"/>
                </a:solidFill>
                <a:latin typeface="Calibri Light" panose="020F0302020204030204" pitchFamily="34" charset="0"/>
                <a:cs typeface="Calibri Light" panose="020F0302020204030204" pitchFamily="34" charset="0"/>
              </a:rPr>
            </a:br>
            <a:r>
              <a:rPr lang="en-US" sz="2000" b="1" dirty="0">
                <a:latin typeface="Calibri Light" panose="020F0302020204030204" pitchFamily="34" charset="0"/>
                <a:cs typeface="Calibri Light" panose="020F0302020204030204" pitchFamily="34" charset="0"/>
              </a:rPr>
              <a:t> </a:t>
            </a:r>
            <a:endParaRPr lang="en-IN" sz="2000" dirty="0">
              <a:latin typeface="Calibri Light" panose="020F0302020204030204" pitchFamily="34" charset="0"/>
              <a:cs typeface="Calibri Light" panose="020F0302020204030204" pitchFamily="34" charset="0"/>
            </a:endParaRPr>
          </a:p>
        </p:txBody>
      </p:sp>
      <p:pic>
        <p:nvPicPr>
          <p:cNvPr id="4" name="Picture 3" descr="Management Quota Admission in BMS Bangalore | Career Expert">
            <a:extLst>
              <a:ext uri="{FF2B5EF4-FFF2-40B4-BE49-F238E27FC236}">
                <a16:creationId xmlns:a16="http://schemas.microsoft.com/office/drawing/2014/main" id="{A56D1E97-80B6-4072-B743-F81405F28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372" y="1738921"/>
            <a:ext cx="4047213" cy="205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36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F74A-424D-41A7-8479-27EA7703335C}"/>
              </a:ext>
            </a:extLst>
          </p:cNvPr>
          <p:cNvSpPr>
            <a:spLocks noGrp="1"/>
          </p:cNvSpPr>
          <p:nvPr>
            <p:ph type="title"/>
          </p:nvPr>
        </p:nvSpPr>
        <p:spPr>
          <a:xfrm>
            <a:off x="2282207" y="144716"/>
            <a:ext cx="8911687" cy="529987"/>
          </a:xfrm>
        </p:spPr>
        <p:txBody>
          <a:bodyPr>
            <a:normAutofit/>
          </a:bodyPr>
          <a:lstStyle/>
          <a:p>
            <a:pPr algn="ctr"/>
            <a:r>
              <a:rPr lang="en-IN" sz="2800" b="1" dirty="0">
                <a:solidFill>
                  <a:schemeClr val="tx1"/>
                </a:solidFill>
              </a:rPr>
              <a:t>Existing System</a:t>
            </a:r>
          </a:p>
        </p:txBody>
      </p:sp>
      <p:sp>
        <p:nvSpPr>
          <p:cNvPr id="3" name="Content Placeholder 2">
            <a:extLst>
              <a:ext uri="{FF2B5EF4-FFF2-40B4-BE49-F238E27FC236}">
                <a16:creationId xmlns:a16="http://schemas.microsoft.com/office/drawing/2014/main" id="{DA3B33B4-370C-41C0-8D14-5CEBFF548651}"/>
              </a:ext>
            </a:extLst>
          </p:cNvPr>
          <p:cNvSpPr>
            <a:spLocks noGrp="1"/>
          </p:cNvSpPr>
          <p:nvPr>
            <p:ph idx="1"/>
          </p:nvPr>
        </p:nvSpPr>
        <p:spPr>
          <a:xfrm>
            <a:off x="1952547" y="792604"/>
            <a:ext cx="9942990" cy="5717219"/>
          </a:xfrm>
        </p:spPr>
        <p:txBody>
          <a:bodyPr>
            <a:normAutofit/>
          </a:bodyPr>
          <a:lstStyle/>
          <a:p>
            <a:pPr>
              <a:buFont typeface="+mj-lt"/>
              <a:buAutoNum type="arabicPeriod"/>
            </a:pPr>
            <a:r>
              <a:rPr lang="en-IN" dirty="0">
                <a:latin typeface="Calibri Light" panose="020F0302020204030204" pitchFamily="34" charset="0"/>
                <a:cs typeface="Calibri Light" panose="020F0302020204030204" pitchFamily="34" charset="0"/>
              </a:rPr>
              <a:t>In today world electronic devices have become a part and parcel of our daily life.</a:t>
            </a:r>
          </a:p>
          <a:p>
            <a:pPr>
              <a:buFont typeface="+mj-lt"/>
              <a:buAutoNum type="arabicPeriod"/>
            </a:pPr>
            <a:r>
              <a:rPr lang="en-IN" dirty="0">
                <a:latin typeface="Calibri Light" panose="020F0302020204030204" pitchFamily="34" charset="0"/>
                <a:cs typeface="Calibri Light" panose="020F0302020204030204" pitchFamily="34" charset="0"/>
              </a:rPr>
              <a:t>All the electronic devices are driven by battery and need electricity to get charged.</a:t>
            </a:r>
          </a:p>
          <a:p>
            <a:pPr marL="0" indent="0" algn="ctr">
              <a:buNone/>
            </a:pPr>
            <a:endParaRPr lang="en-IN" dirty="0">
              <a:latin typeface="Calibri Light" panose="020F0302020204030204" pitchFamily="34" charset="0"/>
              <a:cs typeface="Calibri Light" panose="020F0302020204030204" pitchFamily="34" charset="0"/>
            </a:endParaRPr>
          </a:p>
          <a:p>
            <a:pPr marL="0" indent="0" algn="ctr">
              <a:buNone/>
            </a:pPr>
            <a:endParaRPr lang="en-IN" dirty="0">
              <a:latin typeface="Calibri Light" panose="020F0302020204030204" pitchFamily="34" charset="0"/>
              <a:cs typeface="Calibri Light" panose="020F0302020204030204" pitchFamily="34" charset="0"/>
            </a:endParaRPr>
          </a:p>
          <a:p>
            <a:pPr marL="0" indent="0" algn="ctr">
              <a:buNone/>
            </a:pPr>
            <a:endParaRPr lang="en-IN" dirty="0">
              <a:latin typeface="Calibri Light" panose="020F0302020204030204" pitchFamily="34" charset="0"/>
              <a:cs typeface="Calibri Light" panose="020F0302020204030204" pitchFamily="34" charset="0"/>
            </a:endParaRPr>
          </a:p>
          <a:p>
            <a:pPr marL="0" indent="0" algn="ctr">
              <a:buNone/>
            </a:pPr>
            <a:endParaRPr lang="en-IN" dirty="0">
              <a:latin typeface="Calibri Light" panose="020F0302020204030204" pitchFamily="34" charset="0"/>
              <a:cs typeface="Calibri Light" panose="020F0302020204030204" pitchFamily="34" charset="0"/>
            </a:endParaRPr>
          </a:p>
          <a:p>
            <a:pPr marL="0" indent="0" algn="ctr">
              <a:buNone/>
            </a:pPr>
            <a:endParaRPr lang="en-IN" dirty="0">
              <a:latin typeface="Calibri Light" panose="020F0302020204030204" pitchFamily="34" charset="0"/>
              <a:cs typeface="Calibri Light" panose="020F0302020204030204" pitchFamily="34" charset="0"/>
            </a:endParaRPr>
          </a:p>
          <a:p>
            <a:pPr marL="0" indent="0" algn="ctr">
              <a:buNone/>
            </a:pPr>
            <a:endParaRPr lang="en-IN" dirty="0">
              <a:latin typeface="Calibri Light" panose="020F0302020204030204" pitchFamily="34" charset="0"/>
              <a:cs typeface="Calibri Light" panose="020F0302020204030204" pitchFamily="34" charset="0"/>
            </a:endParaRPr>
          </a:p>
          <a:p>
            <a:pPr marL="0" indent="0">
              <a:buNone/>
            </a:pPr>
            <a:r>
              <a:rPr lang="en-IN" dirty="0">
                <a:latin typeface="Calibri Light" panose="020F0302020204030204" pitchFamily="34" charset="0"/>
                <a:cs typeface="Calibri Light" panose="020F0302020204030204" pitchFamily="34" charset="0"/>
              </a:rPr>
              <a:t>3. Among these device’s laptop is also need electricity to get charged on regular basis for proper working.</a:t>
            </a:r>
          </a:p>
          <a:p>
            <a:pPr marL="0" indent="0">
              <a:buNone/>
            </a:pPr>
            <a:r>
              <a:rPr lang="en-IN" dirty="0">
                <a:latin typeface="Calibri Light" panose="020F0302020204030204" pitchFamily="34" charset="0"/>
                <a:cs typeface="Calibri Light" panose="020F0302020204030204" pitchFamily="34" charset="0"/>
              </a:rPr>
              <a:t>4.Once laptop get charged fully and in case, we use the laptop continuously then laptop will get discharged within 5-6 hour.</a:t>
            </a:r>
          </a:p>
          <a:p>
            <a:pPr marL="0" indent="0">
              <a:buNone/>
            </a:pPr>
            <a:r>
              <a:rPr lang="en-IN" dirty="0">
                <a:latin typeface="Calibri Light" panose="020F0302020204030204" pitchFamily="34" charset="0"/>
                <a:cs typeface="Calibri Light" panose="020F0302020204030204" pitchFamily="34" charset="0"/>
              </a:rPr>
              <a:t>5.In some remote areas there is no proper supply of electricity or</a:t>
            </a:r>
          </a:p>
          <a:p>
            <a:pPr marL="0" indent="0">
              <a:buNone/>
            </a:pPr>
            <a:r>
              <a:rPr lang="en-IN" dirty="0">
                <a:latin typeface="Calibri Light" panose="020F0302020204030204" pitchFamily="34" charset="0"/>
                <a:cs typeface="Calibri Light" panose="020F0302020204030204" pitchFamily="34" charset="0"/>
              </a:rPr>
              <a:t> while travelling long distance we don’t have access to proper </a:t>
            </a:r>
          </a:p>
          <a:p>
            <a:pPr marL="0" indent="0">
              <a:buNone/>
            </a:pPr>
            <a:r>
              <a:rPr lang="en-IN" dirty="0">
                <a:latin typeface="Calibri Light" panose="020F0302020204030204" pitchFamily="34" charset="0"/>
                <a:cs typeface="Calibri Light" panose="020F0302020204030204" pitchFamily="34" charset="0"/>
              </a:rPr>
              <a:t> Power supply.</a:t>
            </a:r>
          </a:p>
        </p:txBody>
      </p:sp>
      <p:pic>
        <p:nvPicPr>
          <p:cNvPr id="1028" name="Picture 4">
            <a:extLst>
              <a:ext uri="{FF2B5EF4-FFF2-40B4-BE49-F238E27FC236}">
                <a16:creationId xmlns:a16="http://schemas.microsoft.com/office/drawing/2014/main" id="{D5B6D800-B4A5-43CB-8F83-FA0626062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286" y="1580225"/>
            <a:ext cx="7501631" cy="23969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 My Battery On Its Last Leg?: The Top Signs You Need a New Laptop Battery  | Computer Revival">
            <a:extLst>
              <a:ext uri="{FF2B5EF4-FFF2-40B4-BE49-F238E27FC236}">
                <a16:creationId xmlns:a16="http://schemas.microsoft.com/office/drawing/2014/main" id="{3A612A7B-89B5-48F2-9958-A7C6F235C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8003" y="4637246"/>
            <a:ext cx="3105891" cy="170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8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3D17-FAA0-43B6-A9CA-A806612D14A0}"/>
              </a:ext>
            </a:extLst>
          </p:cNvPr>
          <p:cNvSpPr>
            <a:spLocks noGrp="1"/>
          </p:cNvSpPr>
          <p:nvPr>
            <p:ph type="title"/>
          </p:nvPr>
        </p:nvSpPr>
        <p:spPr>
          <a:xfrm>
            <a:off x="2145902" y="305526"/>
            <a:ext cx="8911687" cy="423455"/>
          </a:xfrm>
        </p:spPr>
        <p:txBody>
          <a:bodyPr>
            <a:noAutofit/>
          </a:bodyPr>
          <a:lstStyle/>
          <a:p>
            <a:pPr algn="ctr"/>
            <a:r>
              <a:rPr lang="en-IN" sz="2800" b="1" dirty="0">
                <a:solidFill>
                  <a:schemeClr val="tx1"/>
                </a:solidFill>
              </a:rPr>
              <a:t>Hardware required</a:t>
            </a:r>
          </a:p>
        </p:txBody>
      </p:sp>
      <p:sp>
        <p:nvSpPr>
          <p:cNvPr id="3" name="Content Placeholder 2">
            <a:extLst>
              <a:ext uri="{FF2B5EF4-FFF2-40B4-BE49-F238E27FC236}">
                <a16:creationId xmlns:a16="http://schemas.microsoft.com/office/drawing/2014/main" id="{F8065E38-D742-469B-8C1D-91C6DC7203E2}"/>
              </a:ext>
            </a:extLst>
          </p:cNvPr>
          <p:cNvSpPr>
            <a:spLocks noGrp="1"/>
          </p:cNvSpPr>
          <p:nvPr>
            <p:ph idx="1"/>
          </p:nvPr>
        </p:nvSpPr>
        <p:spPr>
          <a:xfrm>
            <a:off x="1614888" y="1208192"/>
            <a:ext cx="9632272" cy="5832629"/>
          </a:xfrm>
        </p:spPr>
        <p:txBody>
          <a:bodyPr/>
          <a:lstStyle/>
          <a:p>
            <a:pPr>
              <a:buFont typeface="+mj-lt"/>
              <a:buAutoNum type="arabicPeriod"/>
            </a:pPr>
            <a:r>
              <a:rPr lang="en-IN" b="1" dirty="0"/>
              <a:t>Piezoelectric material</a:t>
            </a:r>
            <a:r>
              <a:rPr lang="en-IN" dirty="0"/>
              <a:t>: The main hardware required is</a:t>
            </a:r>
          </a:p>
          <a:p>
            <a:pPr marL="0" indent="0">
              <a:buNone/>
            </a:pPr>
            <a:r>
              <a:rPr lang="en-IN" dirty="0"/>
              <a:t> suitable piezoelectric material(which produce AC voltage</a:t>
            </a:r>
          </a:p>
          <a:p>
            <a:pPr marL="0" indent="0">
              <a:buNone/>
            </a:pPr>
            <a:r>
              <a:rPr lang="en-IN" dirty="0"/>
              <a:t> when we apply stress or force on it).</a:t>
            </a:r>
          </a:p>
          <a:p>
            <a:pPr marL="0" indent="0">
              <a:buNone/>
            </a:pPr>
            <a:endParaRPr lang="en-IN" dirty="0"/>
          </a:p>
          <a:p>
            <a:pPr marL="0" indent="0">
              <a:buNone/>
            </a:pPr>
            <a:endParaRPr lang="en-IN" b="1" dirty="0"/>
          </a:p>
          <a:p>
            <a:pPr marL="0" indent="0">
              <a:buNone/>
            </a:pPr>
            <a:endParaRPr lang="en-IN" b="1" dirty="0"/>
          </a:p>
          <a:p>
            <a:pPr marL="0" indent="0">
              <a:buNone/>
            </a:pPr>
            <a:r>
              <a:rPr lang="en-IN" b="1" dirty="0"/>
              <a:t>2.Diode(1N4007G): </a:t>
            </a:r>
            <a:r>
              <a:rPr lang="en-IN" dirty="0"/>
              <a:t>It’s a semiconductor device. It allows the current to flow through in only one direction.</a:t>
            </a:r>
          </a:p>
          <a:p>
            <a:pPr marL="0" indent="0">
              <a:buNone/>
            </a:pPr>
            <a:r>
              <a:rPr lang="en-IN" b="1" dirty="0"/>
              <a:t>3.Capacitor(1U F): </a:t>
            </a:r>
            <a:r>
              <a:rPr lang="en-IN" dirty="0"/>
              <a:t>It’s used for both storage as well as amplification process.</a:t>
            </a:r>
          </a:p>
          <a:p>
            <a:pPr marL="0" indent="0">
              <a:buNone/>
            </a:pPr>
            <a:r>
              <a:rPr lang="en-IN" b="1" dirty="0"/>
              <a:t>4. Dummy Keyboard </a:t>
            </a:r>
          </a:p>
          <a:p>
            <a:pPr marL="0" indent="0">
              <a:buNone/>
            </a:pPr>
            <a:r>
              <a:rPr lang="en-IN" b="1" dirty="0"/>
              <a:t>5.Hook up wires</a:t>
            </a:r>
          </a:p>
          <a:p>
            <a:pPr marL="0" indent="0">
              <a:buNone/>
            </a:pPr>
            <a:r>
              <a:rPr lang="en-IN" b="1" dirty="0"/>
              <a:t>6. Multi meter</a:t>
            </a:r>
          </a:p>
          <a:p>
            <a:pPr marL="0" indent="0">
              <a:buNone/>
            </a:pPr>
            <a:r>
              <a:rPr lang="en-IN" b="1" dirty="0"/>
              <a:t>7. Soldering set</a:t>
            </a:r>
          </a:p>
          <a:p>
            <a:pPr>
              <a:buFont typeface="+mj-lt"/>
              <a:buAutoNum type="arabicPeriod"/>
            </a:pPr>
            <a:endParaRPr lang="en-IN" dirty="0"/>
          </a:p>
        </p:txBody>
      </p:sp>
      <p:pic>
        <p:nvPicPr>
          <p:cNvPr id="2050" name="Picture 2" descr="Piezoceramic Materials">
            <a:extLst>
              <a:ext uri="{FF2B5EF4-FFF2-40B4-BE49-F238E27FC236}">
                <a16:creationId xmlns:a16="http://schemas.microsoft.com/office/drawing/2014/main" id="{AFBDEA53-D712-49D6-8D98-7C7CC3B76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1032" y="673224"/>
            <a:ext cx="3482898"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38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D878-54A4-4940-BE7D-917A812DC69E}"/>
              </a:ext>
            </a:extLst>
          </p:cNvPr>
          <p:cNvSpPr>
            <a:spLocks noGrp="1"/>
          </p:cNvSpPr>
          <p:nvPr>
            <p:ph type="title"/>
          </p:nvPr>
        </p:nvSpPr>
        <p:spPr>
          <a:xfrm>
            <a:off x="2592925" y="624110"/>
            <a:ext cx="8911687" cy="669431"/>
          </a:xfrm>
        </p:spPr>
        <p:txBody>
          <a:bodyPr>
            <a:normAutofit/>
          </a:bodyPr>
          <a:lstStyle/>
          <a:p>
            <a:r>
              <a:rPr lang="en-IN" sz="2800" b="1" dirty="0">
                <a:solidFill>
                  <a:schemeClr val="tx1"/>
                </a:solidFill>
              </a:rPr>
              <a:t>AC TO DC Conversion And Amplification</a:t>
            </a:r>
          </a:p>
        </p:txBody>
      </p:sp>
      <p:sp>
        <p:nvSpPr>
          <p:cNvPr id="3" name="Content Placeholder 2">
            <a:extLst>
              <a:ext uri="{FF2B5EF4-FFF2-40B4-BE49-F238E27FC236}">
                <a16:creationId xmlns:a16="http://schemas.microsoft.com/office/drawing/2014/main" id="{FA71C4EF-202A-476A-9B02-0F3784CF9EAC}"/>
              </a:ext>
            </a:extLst>
          </p:cNvPr>
          <p:cNvSpPr>
            <a:spLocks noGrp="1"/>
          </p:cNvSpPr>
          <p:nvPr>
            <p:ph idx="1"/>
          </p:nvPr>
        </p:nvSpPr>
        <p:spPr>
          <a:xfrm>
            <a:off x="1538868" y="1293541"/>
            <a:ext cx="9965744" cy="4617681"/>
          </a:xfrm>
        </p:spPr>
        <p:txBody>
          <a:bodyPr>
            <a:normAutofit lnSpcReduction="10000"/>
          </a:bodyPr>
          <a:lstStyle/>
          <a:p>
            <a:r>
              <a:rPr lang="en-IN" dirty="0">
                <a:latin typeface="Calibri Light" panose="020F0302020204030204" pitchFamily="34" charset="0"/>
                <a:cs typeface="Calibri Light" panose="020F0302020204030204" pitchFamily="34" charset="0"/>
              </a:rPr>
              <a:t>We will convert the AC produced from the piezo material to DC using Villard cascade(Voltage multiplier)</a:t>
            </a:r>
          </a:p>
          <a:p>
            <a:r>
              <a:rPr lang="en-IN" dirty="0">
                <a:latin typeface="Calibri Light" panose="020F0302020204030204" pitchFamily="34" charset="0"/>
                <a:cs typeface="Calibri Light" panose="020F0302020204030204" pitchFamily="34" charset="0"/>
              </a:rPr>
              <a:t>We use Villard cascade instead of rectifier because the voltage produced in the rectifier is very low and circuit is also complex.</a:t>
            </a:r>
          </a:p>
          <a:p>
            <a:r>
              <a:rPr lang="en-IN" dirty="0">
                <a:latin typeface="Calibri Light" panose="020F0302020204030204" pitchFamily="34" charset="0"/>
                <a:cs typeface="Calibri Light" panose="020F0302020204030204" pitchFamily="34" charset="0"/>
              </a:rPr>
              <a:t>Villard cascade is also called as voltage multiplier.</a:t>
            </a:r>
            <a:r>
              <a:rPr lang="en-US" dirty="0">
                <a:solidFill>
                  <a:srgbClr val="202122"/>
                </a:solidFill>
                <a:effectLst/>
                <a:latin typeface="Calibri Light" panose="020F0302020204030204" pitchFamily="34" charset="0"/>
                <a:cs typeface="Calibri Light" panose="020F0302020204030204" pitchFamily="34" charset="0"/>
              </a:rPr>
              <a:t> </a:t>
            </a:r>
            <a:r>
              <a:rPr lang="en-US" dirty="0">
                <a:solidFill>
                  <a:schemeClr val="tx1"/>
                </a:solidFill>
                <a:effectLst/>
                <a:latin typeface="Calibri Light" panose="020F0302020204030204" pitchFamily="34" charset="0"/>
                <a:cs typeface="Calibri Light" panose="020F0302020204030204" pitchFamily="34" charset="0"/>
              </a:rPr>
              <a:t>A voltage multiplier is an </a:t>
            </a:r>
            <a:r>
              <a:rPr lang="en-US" dirty="0">
                <a:solidFill>
                  <a:schemeClr val="tx1"/>
                </a:solidFill>
                <a:latin typeface="Calibri Light" panose="020F0302020204030204" pitchFamily="34" charset="0"/>
                <a:cs typeface="Calibri Light" panose="020F0302020204030204" pitchFamily="34" charset="0"/>
              </a:rPr>
              <a:t>electrical circuit </a:t>
            </a:r>
            <a:r>
              <a:rPr lang="en-US" dirty="0">
                <a:solidFill>
                  <a:schemeClr val="tx1"/>
                </a:solidFill>
                <a:effectLst/>
                <a:latin typeface="Calibri Light" panose="020F0302020204030204" pitchFamily="34" charset="0"/>
                <a:cs typeface="Calibri Light" panose="020F0302020204030204" pitchFamily="34" charset="0"/>
              </a:rPr>
              <a:t>that converts AC electrical power from a lower </a:t>
            </a:r>
            <a:r>
              <a:rPr lang="en-US" dirty="0">
                <a:solidFill>
                  <a:schemeClr val="tx1"/>
                </a:solidFill>
                <a:latin typeface="Calibri Light" panose="020F0302020204030204" pitchFamily="34" charset="0"/>
                <a:cs typeface="Calibri Light" panose="020F0302020204030204" pitchFamily="34" charset="0"/>
              </a:rPr>
              <a:t>voltage </a:t>
            </a:r>
            <a:r>
              <a:rPr lang="en-US" dirty="0">
                <a:solidFill>
                  <a:schemeClr val="tx1"/>
                </a:solidFill>
                <a:effectLst/>
                <a:latin typeface="Calibri Light" panose="020F0302020204030204" pitchFamily="34" charset="0"/>
                <a:cs typeface="Calibri Light" panose="020F0302020204030204" pitchFamily="34" charset="0"/>
              </a:rPr>
              <a:t> to a higher DC voltage, typically using a network of </a:t>
            </a:r>
            <a:r>
              <a:rPr lang="en-US" dirty="0">
                <a:solidFill>
                  <a:schemeClr val="tx1"/>
                </a:solidFill>
                <a:latin typeface="Calibri Light" panose="020F0302020204030204" pitchFamily="34" charset="0"/>
                <a:cs typeface="Calibri Light" panose="020F0302020204030204" pitchFamily="34" charset="0"/>
              </a:rPr>
              <a:t>capacitors</a:t>
            </a:r>
            <a:r>
              <a:rPr lang="en-US" dirty="0">
                <a:solidFill>
                  <a:schemeClr val="tx1"/>
                </a:solidFill>
                <a:effectLst/>
                <a:latin typeface="Calibri Light" panose="020F0302020204030204" pitchFamily="34" charset="0"/>
                <a:cs typeface="Calibri Light" panose="020F0302020204030204" pitchFamily="34" charset="0"/>
              </a:rPr>
              <a:t> and diodes.</a:t>
            </a:r>
          </a:p>
          <a:p>
            <a:endParaRPr lang="en-US" dirty="0">
              <a:solidFill>
                <a:schemeClr val="tx1"/>
              </a:solidFill>
              <a:latin typeface="Calibri Light" panose="020F0302020204030204" pitchFamily="34" charset="0"/>
              <a:cs typeface="Calibri Light" panose="020F0302020204030204" pitchFamily="34" charset="0"/>
            </a:endParaRPr>
          </a:p>
          <a:p>
            <a:endParaRPr lang="en-US" dirty="0">
              <a:solidFill>
                <a:schemeClr val="tx1"/>
              </a:solidFill>
              <a:effectLst/>
              <a:latin typeface="Calibri Light" panose="020F0302020204030204" pitchFamily="34" charset="0"/>
              <a:cs typeface="Calibri Light" panose="020F0302020204030204" pitchFamily="34" charset="0"/>
            </a:endParaRPr>
          </a:p>
          <a:p>
            <a:endParaRPr lang="en-US" dirty="0">
              <a:solidFill>
                <a:schemeClr val="tx1"/>
              </a:solidFill>
              <a:latin typeface="Calibri Light" panose="020F0302020204030204" pitchFamily="34" charset="0"/>
              <a:cs typeface="Calibri Light" panose="020F0302020204030204" pitchFamily="34" charset="0"/>
            </a:endParaRPr>
          </a:p>
          <a:p>
            <a:endParaRPr lang="en-US" dirty="0">
              <a:solidFill>
                <a:schemeClr val="tx1"/>
              </a:solidFill>
              <a:effectLst/>
              <a:latin typeface="Calibri Light" panose="020F0302020204030204" pitchFamily="34" charset="0"/>
              <a:cs typeface="Calibri Light" panose="020F0302020204030204" pitchFamily="34" charset="0"/>
            </a:endParaRPr>
          </a:p>
          <a:p>
            <a:endParaRPr lang="en-US" dirty="0">
              <a:solidFill>
                <a:schemeClr val="tx1"/>
              </a:solidFill>
              <a:latin typeface="Calibri Light" panose="020F0302020204030204" pitchFamily="34" charset="0"/>
              <a:cs typeface="Calibri Light" panose="020F0302020204030204" pitchFamily="34" charset="0"/>
            </a:endParaRPr>
          </a:p>
          <a:p>
            <a:r>
              <a:rPr lang="en-US" dirty="0">
                <a:solidFill>
                  <a:schemeClr val="tx1"/>
                </a:solidFill>
                <a:effectLst/>
                <a:latin typeface="Calibri Light" panose="020F0302020204030204" pitchFamily="34" charset="0"/>
                <a:cs typeface="Calibri Light" panose="020F0302020204030204" pitchFamily="34" charset="0"/>
              </a:rPr>
              <a:t>In our experiment we just used two pair of capacitor and diode, so the output voltage produced is double and output voltage is depends on no of pair of diode and capacitor.</a:t>
            </a:r>
          </a:p>
          <a:p>
            <a:endParaRPr lang="en-US" dirty="0">
              <a:solidFill>
                <a:schemeClr val="tx1"/>
              </a:solidFill>
              <a:latin typeface="Calibri Light" panose="020F0302020204030204" pitchFamily="34" charset="0"/>
              <a:cs typeface="Calibri Light" panose="020F0302020204030204" pitchFamily="34" charset="0"/>
            </a:endParaRPr>
          </a:p>
          <a:p>
            <a:pPr marL="0" indent="0">
              <a:buNone/>
            </a:pPr>
            <a:endParaRPr lang="en-US" dirty="0">
              <a:solidFill>
                <a:schemeClr val="tx1"/>
              </a:solidFill>
              <a:effectLst/>
              <a:latin typeface="Calibri Light" panose="020F0302020204030204" pitchFamily="34" charset="0"/>
              <a:cs typeface="Calibri Light" panose="020F0302020204030204" pitchFamily="34" charset="0"/>
            </a:endParaRPr>
          </a:p>
          <a:p>
            <a:endParaRPr lang="en-US" dirty="0">
              <a:solidFill>
                <a:schemeClr val="tx1"/>
              </a:solidFill>
              <a:latin typeface="Calibri Light" panose="020F0302020204030204" pitchFamily="34" charset="0"/>
              <a:cs typeface="Calibri Light" panose="020F0302020204030204" pitchFamily="34" charset="0"/>
            </a:endParaRPr>
          </a:p>
          <a:p>
            <a:endParaRPr lang="en-US" dirty="0">
              <a:solidFill>
                <a:schemeClr val="tx1"/>
              </a:solidFill>
              <a:effectLst/>
              <a:latin typeface="Calibri Light" panose="020F0302020204030204" pitchFamily="34" charset="0"/>
              <a:cs typeface="Calibri Light" panose="020F0302020204030204" pitchFamily="34" charset="0"/>
            </a:endParaRPr>
          </a:p>
          <a:p>
            <a:endParaRPr lang="en-US" dirty="0">
              <a:solidFill>
                <a:schemeClr val="tx1"/>
              </a:solidFill>
              <a:latin typeface="Calibri Light" panose="020F0302020204030204" pitchFamily="34" charset="0"/>
              <a:cs typeface="Calibri Light" panose="020F0302020204030204" pitchFamily="34" charset="0"/>
            </a:endParaRPr>
          </a:p>
          <a:p>
            <a:endParaRPr lang="en-US" dirty="0">
              <a:solidFill>
                <a:schemeClr val="tx1"/>
              </a:solidFill>
              <a:effectLst/>
              <a:latin typeface="Calibri Light" panose="020F0302020204030204" pitchFamily="34" charset="0"/>
              <a:cs typeface="Calibri Light" panose="020F0302020204030204" pitchFamily="34" charset="0"/>
            </a:endParaRPr>
          </a:p>
          <a:p>
            <a:endParaRPr lang="en-US" dirty="0">
              <a:solidFill>
                <a:schemeClr val="tx1"/>
              </a:solidFill>
              <a:latin typeface="Calibri Light" panose="020F0302020204030204" pitchFamily="34" charset="0"/>
              <a:cs typeface="Calibri Light" panose="020F0302020204030204" pitchFamily="34" charset="0"/>
            </a:endParaRPr>
          </a:p>
          <a:p>
            <a:pPr marL="0" indent="0">
              <a:buNone/>
            </a:pPr>
            <a:endParaRPr lang="en-US" dirty="0">
              <a:solidFill>
                <a:schemeClr val="tx1"/>
              </a:solidFill>
              <a:effectLst/>
              <a:latin typeface="Calibri Light" panose="020F0302020204030204" pitchFamily="34" charset="0"/>
              <a:cs typeface="Calibri Light" panose="020F0302020204030204" pitchFamily="34" charset="0"/>
            </a:endParaRPr>
          </a:p>
          <a:p>
            <a:pPr marL="0" indent="0">
              <a:buNone/>
            </a:pPr>
            <a:endParaRPr lang="en-IN" dirty="0">
              <a:solidFill>
                <a:schemeClr val="tx1"/>
              </a:solidFill>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B8315B75-DF5B-4F14-A0CB-A1492E880B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6681" y="3602381"/>
            <a:ext cx="3086763" cy="1662069"/>
          </a:xfrm>
          <a:prstGeom prst="rect">
            <a:avLst/>
          </a:prstGeom>
          <a:noFill/>
        </p:spPr>
      </p:pic>
      <p:pic>
        <p:nvPicPr>
          <p:cNvPr id="5" name="Picture 4">
            <a:extLst>
              <a:ext uri="{FF2B5EF4-FFF2-40B4-BE49-F238E27FC236}">
                <a16:creationId xmlns:a16="http://schemas.microsoft.com/office/drawing/2014/main" id="{55A093CA-B1AA-4693-AED3-F6C9A65FD2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52163" y="3602381"/>
            <a:ext cx="3173730" cy="1662069"/>
          </a:xfrm>
          <a:prstGeom prst="rect">
            <a:avLst/>
          </a:prstGeom>
          <a:noFill/>
          <a:ln>
            <a:noFill/>
          </a:ln>
        </p:spPr>
      </p:pic>
    </p:spTree>
    <p:extLst>
      <p:ext uri="{BB962C8B-B14F-4D97-AF65-F5344CB8AC3E}">
        <p14:creationId xmlns:p14="http://schemas.microsoft.com/office/powerpoint/2010/main" val="279271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16FC95-3D43-4CB7-AFE5-BCE99D4A0E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2766" y="439081"/>
            <a:ext cx="5519855" cy="2333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201481C-F279-460F-A29C-044F80C618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8352" y="3657600"/>
            <a:ext cx="5720576" cy="3200400"/>
          </a:xfrm>
          <a:prstGeom prst="rect">
            <a:avLst/>
          </a:prstGeom>
          <a:noFill/>
          <a:ln>
            <a:noFill/>
          </a:ln>
        </p:spPr>
      </p:pic>
      <p:sp>
        <p:nvSpPr>
          <p:cNvPr id="4" name="Rectangle 3">
            <a:extLst>
              <a:ext uri="{FF2B5EF4-FFF2-40B4-BE49-F238E27FC236}">
                <a16:creationId xmlns:a16="http://schemas.microsoft.com/office/drawing/2014/main" id="{1E6F5E7C-53BC-4134-9F1E-299B1008E5E6}"/>
              </a:ext>
            </a:extLst>
          </p:cNvPr>
          <p:cNvSpPr/>
          <p:nvPr/>
        </p:nvSpPr>
        <p:spPr>
          <a:xfrm>
            <a:off x="2877014" y="89211"/>
            <a:ext cx="2375210" cy="3058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Figure 1</a:t>
            </a:r>
          </a:p>
        </p:txBody>
      </p:sp>
      <p:sp>
        <p:nvSpPr>
          <p:cNvPr id="6" name="Rectangle 5">
            <a:extLst>
              <a:ext uri="{FF2B5EF4-FFF2-40B4-BE49-F238E27FC236}">
                <a16:creationId xmlns:a16="http://schemas.microsoft.com/office/drawing/2014/main" id="{3126BEA7-D2D6-4BA9-BB05-FB37EC2C6ADB}"/>
              </a:ext>
            </a:extLst>
          </p:cNvPr>
          <p:cNvSpPr/>
          <p:nvPr/>
        </p:nvSpPr>
        <p:spPr>
          <a:xfrm>
            <a:off x="8564136" y="130696"/>
            <a:ext cx="2386361" cy="3010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Figure 2</a:t>
            </a:r>
          </a:p>
        </p:txBody>
      </p:sp>
      <p:pic>
        <p:nvPicPr>
          <p:cNvPr id="8" name="Picture 7">
            <a:extLst>
              <a:ext uri="{FF2B5EF4-FFF2-40B4-BE49-F238E27FC236}">
                <a16:creationId xmlns:a16="http://schemas.microsoft.com/office/drawing/2014/main" id="{F069DB0B-942C-48AF-9C58-9BD4790943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60490" y="3719354"/>
            <a:ext cx="5731510" cy="3076892"/>
          </a:xfrm>
          <a:prstGeom prst="rect">
            <a:avLst/>
          </a:prstGeom>
          <a:noFill/>
          <a:ln>
            <a:noFill/>
          </a:ln>
        </p:spPr>
      </p:pic>
      <p:pic>
        <p:nvPicPr>
          <p:cNvPr id="9" name="Picture 8">
            <a:extLst>
              <a:ext uri="{FF2B5EF4-FFF2-40B4-BE49-F238E27FC236}">
                <a16:creationId xmlns:a16="http://schemas.microsoft.com/office/drawing/2014/main" id="{A38DB085-E857-44BF-A4D8-C1B30C710318}"/>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9307" y="718595"/>
            <a:ext cx="3836020" cy="2365375"/>
          </a:xfrm>
          <a:prstGeom prst="rect">
            <a:avLst/>
          </a:prstGeom>
          <a:noFill/>
          <a:ln>
            <a:noFill/>
          </a:ln>
        </p:spPr>
      </p:pic>
      <p:sp>
        <p:nvSpPr>
          <p:cNvPr id="10" name="Rectangle 9">
            <a:extLst>
              <a:ext uri="{FF2B5EF4-FFF2-40B4-BE49-F238E27FC236}">
                <a16:creationId xmlns:a16="http://schemas.microsoft.com/office/drawing/2014/main" id="{D821E660-1A4D-4B38-899E-1013DEED0C8A}"/>
              </a:ext>
            </a:extLst>
          </p:cNvPr>
          <p:cNvSpPr/>
          <p:nvPr/>
        </p:nvSpPr>
        <p:spPr>
          <a:xfrm>
            <a:off x="2293433" y="3080194"/>
            <a:ext cx="2386361" cy="3010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Figure 3</a:t>
            </a:r>
          </a:p>
        </p:txBody>
      </p:sp>
      <p:sp>
        <p:nvSpPr>
          <p:cNvPr id="11" name="Rectangle 10">
            <a:extLst>
              <a:ext uri="{FF2B5EF4-FFF2-40B4-BE49-F238E27FC236}">
                <a16:creationId xmlns:a16="http://schemas.microsoft.com/office/drawing/2014/main" id="{EF2A2250-862C-4529-B6A1-D2124220104F}"/>
              </a:ext>
            </a:extLst>
          </p:cNvPr>
          <p:cNvSpPr/>
          <p:nvPr/>
        </p:nvSpPr>
        <p:spPr>
          <a:xfrm>
            <a:off x="8147824" y="3278458"/>
            <a:ext cx="2386361" cy="3010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Figure 4</a:t>
            </a:r>
          </a:p>
        </p:txBody>
      </p:sp>
    </p:spTree>
    <p:extLst>
      <p:ext uri="{BB962C8B-B14F-4D97-AF65-F5344CB8AC3E}">
        <p14:creationId xmlns:p14="http://schemas.microsoft.com/office/powerpoint/2010/main" val="10483033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521</TotalTime>
  <Words>430</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 Light</vt:lpstr>
      <vt:lpstr>Century Gothic</vt:lpstr>
      <vt:lpstr>Times New Roman</vt:lpstr>
      <vt:lpstr>Wingdings 3</vt:lpstr>
      <vt:lpstr>Wisp</vt:lpstr>
      <vt:lpstr>B.M.S COLLEGE OF ENGINEERING         (Autonomous College Affiliated to Visvesvaraya Technological University, Belgaum)                                       Bull Temple Road, Basavanagudi, Bangalore-560019                  MINI PROJECT(2020-21)  Submitted as a partial fulfilment of the course            ELECTRICITY GENERATION FROM PIEZOELECTRIC FORCE SENSOR               SUBMITTED BY THE BATCH MPI_ : 44              Student’s Name                                                                             USN  1.Niteeshkumar H V                                                                    1BM19EC098 2. Nitesh R                                                                                    1BM19 EC099 3. Padmaj U Naik                                                                         1BM19EC101                                                                                                                           4. Pavan Kumar M                                                                       1BM19EC102  </vt:lpstr>
      <vt:lpstr>Existing System</vt:lpstr>
      <vt:lpstr>Hardware required</vt:lpstr>
      <vt:lpstr>AC TO DC Conversion And Amplification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B.M.S COLLEGE OF ENGINEERING         (Autonomous College Affiliated to Visvesvaraya Technological University, Belgaum)                                       Bull Temple Road, Basavanagudi, Bangalore-560019                  MINI PROJECT(2020-21)  Submitted as a partial fulfilment of the course            HELECTRICITY GENERATION FROM PIEZOELECTRIC FORCE SENSOR               SUBMITTED BY THE BATCH MPI_31 :                                     Student’s Name                                                       USN                        1. PRAJWAL                                                          1BM19EC108                       2. MD SHUJA VANTELI                                        1BM19 EC073                       3. PRAVEEN RAJ                                                   1BM19EC114                       4. KOUSHIK H C                                                    1BM19EC064</dc:title>
  <dc:creator>Niteeshkumar H V</dc:creator>
  <cp:lastModifiedBy>Niteeshkumar H V</cp:lastModifiedBy>
  <cp:revision>12</cp:revision>
  <dcterms:created xsi:type="dcterms:W3CDTF">2021-04-02T16:41:39Z</dcterms:created>
  <dcterms:modified xsi:type="dcterms:W3CDTF">2021-04-03T01:23:11Z</dcterms:modified>
</cp:coreProperties>
</file>