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5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6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1"/>
  </p:notesMasterIdLst>
  <p:handoutMasterIdLst>
    <p:handoutMasterId r:id="rId12"/>
  </p:handoutMasterIdLst>
  <p:sldIdLst>
    <p:sldId id="271" r:id="rId2"/>
    <p:sldId id="277" r:id="rId3"/>
    <p:sldId id="273" r:id="rId4"/>
    <p:sldId id="272" r:id="rId5"/>
    <p:sldId id="274" r:id="rId6"/>
    <p:sldId id="262" r:id="rId7"/>
    <p:sldId id="276" r:id="rId8"/>
    <p:sldId id="275" r:id="rId9"/>
    <p:sldId id="268" r:id="rId10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AC375E7-4672-4653-85B2-0A4583879AA6}">
          <p14:sldIdLst>
            <p14:sldId id="271"/>
          </p14:sldIdLst>
        </p14:section>
        <p14:section name="Untitled Section" id="{1296B996-0434-4117-96AB-43A84F9BF36B}">
          <p14:sldIdLst>
            <p14:sldId id="277"/>
            <p14:sldId id="273"/>
            <p14:sldId id="272"/>
            <p14:sldId id="274"/>
            <p14:sldId id="262"/>
            <p14:sldId id="276"/>
            <p14:sldId id="275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CDB6"/>
    <a:srgbClr val="D9D9D9"/>
    <a:srgbClr val="004568"/>
    <a:srgbClr val="0074AF"/>
    <a:srgbClr val="00B0F0"/>
    <a:srgbClr val="6EAA2E"/>
    <a:srgbClr val="0084B4"/>
    <a:srgbClr val="EFF1F3"/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6215" autoAdjust="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2" d="100"/>
        <a:sy n="82" d="100"/>
      </p:scale>
      <p:origin x="0" y="-82"/>
    </p:cViewPr>
  </p:sorterViewPr>
  <p:notesViewPr>
    <p:cSldViewPr snapToGrid="0">
      <p:cViewPr varScale="1">
        <p:scale>
          <a:sx n="73" d="100"/>
          <a:sy n="73" d="100"/>
        </p:scale>
        <p:origin x="583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22959408719743366"/>
                  <c:y val="-3.3630260034642125E-2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rPr>
                      <a:pPr>
                        <a:defRPr sz="3200" spc="-15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4"/>
              </a:solidFill>
              <a:ln w="19050">
                <a:solidFill>
                  <a:schemeClr val="accent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22959408719743366"/>
                  <c:y val="0.24413857335448394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rPr>
                      <a:pPr>
                        <a:defRPr sz="3200" spc="-15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0.25</c:v>
                </c:pt>
                <c:pt idx="1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16014964275298921"/>
                  <c:y val="0.30586498077428975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3"/>
                        </a:solidFill>
                      </a:rPr>
                      <a:pPr>
                        <a:defRPr sz="3200" spc="-150">
                          <a:solidFill>
                            <a:schemeClr val="accent3"/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0.16</c:v>
                </c:pt>
                <c:pt idx="1">
                  <c:v>0.84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4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8499-43DE-ACDE-5927DF6EC46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Visual</c:v>
                </c:pt>
                <c:pt idx="1">
                  <c:v>Reading</c:v>
                </c:pt>
                <c:pt idx="2">
                  <c:v>Simple</c:v>
                </c:pt>
                <c:pt idx="3">
                  <c:v>Visual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20</c:v>
                </c:pt>
                <c:pt idx="2">
                  <c:v>55</c:v>
                </c:pt>
                <c:pt idx="3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16-4179-B95C-9A1948C33A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Visual</c:v>
                </c:pt>
                <c:pt idx="1">
                  <c:v>Reading</c:v>
                </c:pt>
                <c:pt idx="2">
                  <c:v>Simple</c:v>
                </c:pt>
                <c:pt idx="3">
                  <c:v>Visual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60</c:v>
                </c:pt>
                <c:pt idx="1">
                  <c:v>80</c:v>
                </c:pt>
                <c:pt idx="2">
                  <c:v>45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3D-41E9-8A41-944781A2E2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049426776"/>
        <c:axId val="1049432680"/>
      </c:barChart>
      <c:catAx>
        <c:axId val="10494267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9432680"/>
        <c:crosses val="autoZero"/>
        <c:auto val="1"/>
        <c:lblAlgn val="ctr"/>
        <c:lblOffset val="100"/>
        <c:noMultiLvlLbl val="0"/>
      </c:catAx>
      <c:valAx>
        <c:axId val="1049432680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049426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3652462113229849E-2"/>
          <c:w val="0.97642002866223998"/>
          <c:h val="0.936347537886770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508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bg1"/>
              </a:solidFill>
              <a:ln w="50800">
                <a:solidFill>
                  <a:schemeClr val="tx1"/>
                </a:solidFill>
              </a:ln>
              <a:effectLst/>
            </c:spPr>
          </c:marker>
          <c:dPt>
            <c:idx val="4"/>
            <c:marker>
              <c:symbol val="circle"/>
              <c:size val="10"/>
              <c:spPr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  <a:effectLst/>
              </c:spPr>
            </c:marker>
            <c:bubble3D val="0"/>
            <c:spPr>
              <a:ln w="508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C8BD-4E3B-A551-CFEF3ACFEDB3}"/>
              </c:ext>
            </c:extLst>
          </c:dPt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</c:v>
                </c:pt>
                <c:pt idx="1">
                  <c:v>18</c:v>
                </c:pt>
                <c:pt idx="2">
                  <c:v>22</c:v>
                </c:pt>
                <c:pt idx="3">
                  <c:v>15</c:v>
                </c:pt>
                <c:pt idx="4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8BD-4E3B-A551-CFEF3ACFEDB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508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bg1"/>
              </a:solidFill>
              <a:ln w="50800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cata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25</c:v>
                </c:pt>
                <c:pt idx="1">
                  <c:v>24</c:v>
                </c:pt>
                <c:pt idx="2">
                  <c:v>16</c:v>
                </c:pt>
                <c:pt idx="3">
                  <c:v>21</c:v>
                </c:pt>
                <c:pt idx="4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8BD-4E3B-A551-CFEF3ACFEDB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76200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bg1"/>
              </a:solidFill>
              <a:ln w="50800">
                <a:solidFill>
                  <a:schemeClr val="bg2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cata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16</c:v>
                </c:pt>
                <c:pt idx="1">
                  <c:v>16</c:v>
                </c:pt>
                <c:pt idx="2">
                  <c:v>22</c:v>
                </c:pt>
                <c:pt idx="3">
                  <c:v>27</c:v>
                </c:pt>
                <c:pt idx="4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8BD-4E3B-A551-CFEF3ACFED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5147384"/>
        <c:axId val="575139544"/>
      </c:lineChart>
      <c:catAx>
        <c:axId val="5751473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75139544"/>
        <c:crosses val="autoZero"/>
        <c:auto val="1"/>
        <c:lblAlgn val="ctr"/>
        <c:lblOffset val="100"/>
        <c:noMultiLvlLbl val="0"/>
      </c:catAx>
      <c:valAx>
        <c:axId val="575139544"/>
        <c:scaling>
          <c:orientation val="minMax"/>
          <c:min val="10"/>
        </c:scaling>
        <c:delete val="1"/>
        <c:axPos val="l"/>
        <c:numFmt formatCode="General" sourceLinked="1"/>
        <c:majorTickMark val="out"/>
        <c:minorTickMark val="none"/>
        <c:tickLblPos val="nextTo"/>
        <c:crossAx val="575147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3652462113229849E-2"/>
          <c:w val="0.97642002866223998"/>
          <c:h val="0.8685841828782737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63500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tx2"/>
              </a:solidFill>
              <a:ln w="25400">
                <a:solidFill>
                  <a:schemeClr val="tx2"/>
                </a:solidFill>
              </a:ln>
              <a:effectLst/>
            </c:spPr>
          </c:marker>
          <c:dPt>
            <c:idx val="1"/>
            <c:marker>
              <c:symbol val="circle"/>
              <c:size val="24"/>
              <c:spPr>
                <a:solidFill>
                  <a:schemeClr val="tx2"/>
                </a:solidFill>
                <a:ln w="25400">
                  <a:solidFill>
                    <a:schemeClr val="tx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5E4C-43BE-AE13-D4CAC5BE7F7E}"/>
              </c:ext>
            </c:extLst>
          </c:dPt>
          <c:dPt>
            <c:idx val="2"/>
            <c:marker>
              <c:symbol val="circle"/>
              <c:size val="30"/>
              <c:spPr>
                <a:solidFill>
                  <a:schemeClr val="tx2"/>
                </a:solidFill>
                <a:ln w="38100">
                  <a:solidFill>
                    <a:schemeClr val="tx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5E4C-43BE-AE13-D4CAC5BE7F7E}"/>
              </c:ext>
            </c:extLst>
          </c:dPt>
          <c:dPt>
            <c:idx val="3"/>
            <c:marker>
              <c:symbol val="circle"/>
              <c:size val="33"/>
              <c:spPr>
                <a:solidFill>
                  <a:schemeClr val="tx2"/>
                </a:solidFill>
                <a:ln w="38100">
                  <a:solidFill>
                    <a:schemeClr val="tx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5E4C-43BE-AE13-D4CAC5BE7F7E}"/>
              </c:ext>
            </c:extLst>
          </c:dPt>
          <c:dPt>
            <c:idx val="4"/>
            <c:marker>
              <c:symbol val="circle"/>
              <c:size val="57"/>
              <c:spPr>
                <a:solidFill>
                  <a:schemeClr val="accent3"/>
                </a:solidFill>
                <a:ln w="44450">
                  <a:solidFill>
                    <a:schemeClr val="tx2"/>
                  </a:solidFill>
                </a:ln>
                <a:effectLst/>
              </c:spPr>
            </c:marker>
            <c:bubble3D val="0"/>
            <c:spPr>
              <a:ln w="63500" cap="rnd">
                <a:solidFill>
                  <a:schemeClr val="tx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5E4C-43BE-AE13-D4CAC5BE7F7E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E4C-43BE-AE13-D4CAC5BE7F7E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4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E4C-43BE-AE13-D4CAC5BE7F7E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BCB03166-0B11-4CAE-88FA-7DBB9E1C3E9F}" type="VALUE">
                      <a:rPr lang="en-US" sz="1400" b="0"/>
                      <a:pPr/>
                      <a:t>[VALUE]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E4C-43BE-AE13-D4CAC5BE7F7E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E4C-43BE-AE13-D4CAC5BE7F7E}"/>
                </c:ext>
              </c:extLst>
            </c:dLbl>
            <c:dLbl>
              <c:idx val="4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E4C-43BE-AE13-D4CAC5BE7F7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16</c:v>
                </c:pt>
                <c:pt idx="2">
                  <c:v>56</c:v>
                </c:pt>
                <c:pt idx="3">
                  <c:v>100</c:v>
                </c:pt>
                <c:pt idx="4">
                  <c:v>250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E4C-43BE-AE13-D4CAC5BE7F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5147384"/>
        <c:axId val="575139544"/>
      </c:lineChart>
      <c:catAx>
        <c:axId val="5751473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75139544"/>
        <c:crosses val="autoZero"/>
        <c:auto val="1"/>
        <c:lblAlgn val="ctr"/>
        <c:lblOffset val="100"/>
        <c:noMultiLvlLbl val="0"/>
      </c:catAx>
      <c:valAx>
        <c:axId val="575139544"/>
        <c:scaling>
          <c:orientation val="minMax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575147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3652462113229849E-2"/>
          <c:w val="0.97642002866223998"/>
          <c:h val="0.8685841828782737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63500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tx2"/>
              </a:solidFill>
              <a:ln w="25400">
                <a:solidFill>
                  <a:schemeClr val="tx2"/>
                </a:solidFill>
              </a:ln>
              <a:effectLst/>
            </c:spPr>
          </c:marker>
          <c:dPt>
            <c:idx val="0"/>
            <c:marker>
              <c:symbol val="circle"/>
              <c:size val="17"/>
              <c:spPr>
                <a:solidFill>
                  <a:schemeClr val="bg1"/>
                </a:solidFill>
                <a:ln w="25400">
                  <a:solidFill>
                    <a:schemeClr val="tx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977A-45E2-821E-1553D811D0F9}"/>
              </c:ext>
            </c:extLst>
          </c:dPt>
          <c:dPt>
            <c:idx val="1"/>
            <c:marker>
              <c:symbol val="circle"/>
              <c:size val="24"/>
              <c:spPr>
                <a:solidFill>
                  <a:schemeClr val="bg1"/>
                </a:solidFill>
                <a:ln w="25400">
                  <a:solidFill>
                    <a:schemeClr val="tx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977A-45E2-821E-1553D811D0F9}"/>
              </c:ext>
            </c:extLst>
          </c:dPt>
          <c:dPt>
            <c:idx val="2"/>
            <c:marker>
              <c:symbol val="circle"/>
              <c:size val="30"/>
              <c:spPr>
                <a:solidFill>
                  <a:schemeClr val="bg1"/>
                </a:solidFill>
                <a:ln w="38100">
                  <a:solidFill>
                    <a:schemeClr val="tx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977A-45E2-821E-1553D811D0F9}"/>
              </c:ext>
            </c:extLst>
          </c:dPt>
          <c:dPt>
            <c:idx val="3"/>
            <c:marker>
              <c:symbol val="circle"/>
              <c:size val="33"/>
              <c:spPr>
                <a:solidFill>
                  <a:schemeClr val="bg1"/>
                </a:solidFill>
                <a:ln w="38100">
                  <a:solidFill>
                    <a:schemeClr val="tx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977A-45E2-821E-1553D811D0F9}"/>
              </c:ext>
            </c:extLst>
          </c:dPt>
          <c:dPt>
            <c:idx val="4"/>
            <c:marker>
              <c:symbol val="circle"/>
              <c:size val="57"/>
              <c:spPr>
                <a:solidFill>
                  <a:schemeClr val="accent3"/>
                </a:solidFill>
                <a:ln w="44450">
                  <a:solidFill>
                    <a:schemeClr val="tx2"/>
                  </a:solidFill>
                </a:ln>
                <a:effectLst/>
              </c:spPr>
            </c:marker>
            <c:bubble3D val="0"/>
            <c:spPr>
              <a:ln w="63500" cap="rnd">
                <a:solidFill>
                  <a:schemeClr val="tx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977A-45E2-821E-1553D811D0F9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square" lIns="18288" tIns="19050" rIns="18288" bIns="19050" anchor="ctr" anchorCtr="1">
                  <a:no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0-977A-45E2-821E-1553D811D0F9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square" lIns="18288" tIns="19050" rIns="18288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1-977A-45E2-821E-1553D811D0F9}"/>
                </c:ext>
              </c:extLst>
            </c:dLbl>
            <c:dLbl>
              <c:idx val="2"/>
              <c:tx>
                <c:rich>
                  <a:bodyPr rot="0" spcFirstLastPara="1" vertOverflow="overflow" horzOverflow="overflow" vert="horz" wrap="square" lIns="18288" tIns="19050" rIns="18288" bIns="19050" anchor="ctr" anchorCtr="1">
                    <a:noAutofit/>
                  </a:bodyPr>
                  <a:lstStyle/>
                  <a:p>
                    <a:pPr>
                      <a:defRPr sz="1800" b="1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CB03166-0B11-4CAE-88FA-7DBB9E1C3E9F}" type="VALUE">
                      <a:rPr lang="en-US" sz="1400" b="1"/>
                      <a:pPr>
                        <a:defRPr sz="1800" b="1">
                          <a:solidFill>
                            <a:schemeClr val="tx2"/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square" lIns="18288" tIns="19050" rIns="18288" bIns="19050" anchor="ctr" anchorCtr="1">
                  <a:no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977A-45E2-821E-1553D811D0F9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square" lIns="18288" tIns="19050" rIns="18288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3-977A-45E2-821E-1553D811D0F9}"/>
                </c:ext>
              </c:extLst>
            </c:dLbl>
            <c:dLbl>
              <c:idx val="4"/>
              <c:tx>
                <c:rich>
                  <a:bodyPr rot="0" spcFirstLastPara="1" vertOverflow="overflow" horzOverflow="overflow" vert="horz" wrap="square" lIns="0" tIns="0" rIns="0" bIns="0" anchor="ctr" anchorCtr="1">
                    <a:noAutofit/>
                  </a:bodyPr>
                  <a:lstStyle/>
                  <a:p>
                    <a:pPr>
                      <a:defRPr sz="18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B5F9F93-6538-4A3E-9BD6-72B6A98DF5AE}" type="VALUE">
                      <a:rPr lang="en-US" sz="2000">
                        <a:solidFill>
                          <a:schemeClr val="bg1"/>
                        </a:solidFill>
                      </a:rPr>
                      <a:pPr>
                        <a:defRPr sz="1800" b="1">
                          <a:solidFill>
                            <a:schemeClr val="bg1"/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square" lIns="0" tIns="0" rIns="0" bIns="0" anchor="ctr" anchorCtr="1">
                  <a:no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977A-45E2-821E-1553D811D0F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18288" tIns="19050" rIns="18288" bIns="19050" anchor="ctr" anchorCtr="1">
                <a:no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16</c:v>
                </c:pt>
                <c:pt idx="2">
                  <c:v>56</c:v>
                </c:pt>
                <c:pt idx="3">
                  <c:v>100</c:v>
                </c:pt>
                <c:pt idx="4">
                  <c:v>250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977A-45E2-821E-1553D811D0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5147384"/>
        <c:axId val="575139544"/>
      </c:lineChart>
      <c:catAx>
        <c:axId val="5751473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75139544"/>
        <c:crosses val="autoZero"/>
        <c:auto val="1"/>
        <c:lblAlgn val="ctr"/>
        <c:lblOffset val="100"/>
        <c:noMultiLvlLbl val="0"/>
      </c:catAx>
      <c:valAx>
        <c:axId val="575139544"/>
        <c:scaling>
          <c:orientation val="minMax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575147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46F-4356-B35C-02A6EF7C22B5}"/>
              </c:ext>
            </c:extLst>
          </c:dPt>
          <c:dLbls>
            <c:dLbl>
              <c:idx val="3"/>
              <c:layout>
                <c:manualLayout>
                  <c:x val="-0.24290887388618509"/>
                  <c:y val="-9.4794114973574574E-3"/>
                </c:manualLayout>
              </c:layout>
              <c:tx>
                <c:rich>
                  <a:bodyPr/>
                  <a:lstStyle/>
                  <a:p>
                    <a:fld id="{675833A9-534D-4DDE-9D92-020F4EA55636}" type="VALUE">
                      <a:rPr lang="en-US" sz="3200"/>
                      <a:pPr/>
                      <a:t>[VALUE]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246F-4356-B35C-02A6EF7C22B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Doing</c:v>
                </c:pt>
                <c:pt idx="1">
                  <c:v>Reading</c:v>
                </c:pt>
                <c:pt idx="2">
                  <c:v>Graphic Icons</c:v>
                </c:pt>
                <c:pt idx="3">
                  <c:v>Visual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25</c:v>
                </c:pt>
                <c:pt idx="2">
                  <c:v>55</c:v>
                </c:pt>
                <c:pt idx="3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46F-4356-B35C-02A6EF7C22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246F-4356-B35C-02A6EF7C22B5}"/>
              </c:ext>
            </c:extLst>
          </c:dPt>
          <c:dPt>
            <c:idx val="1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46F-4356-B35C-02A6EF7C22B5}"/>
              </c:ext>
            </c:extLst>
          </c:dPt>
          <c:dPt>
            <c:idx val="2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246F-4356-B35C-02A6EF7C22B5}"/>
              </c:ext>
            </c:extLst>
          </c:dPt>
          <c:dPt>
            <c:idx val="3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46F-4356-B35C-02A6EF7C22B5}"/>
              </c:ext>
            </c:extLst>
          </c:dPt>
          <c:cat>
            <c:strRef>
              <c:f>Sheet1!$A$2:$A$5</c:f>
              <c:strCache>
                <c:ptCount val="4"/>
                <c:pt idx="0">
                  <c:v>Doing</c:v>
                </c:pt>
                <c:pt idx="1">
                  <c:v>Reading</c:v>
                </c:pt>
                <c:pt idx="2">
                  <c:v>Graphic Icons</c:v>
                </c:pt>
                <c:pt idx="3">
                  <c:v>Visual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60</c:v>
                </c:pt>
                <c:pt idx="1">
                  <c:v>75</c:v>
                </c:pt>
                <c:pt idx="2">
                  <c:v>45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46F-4356-B35C-02A6EF7C22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049426776"/>
        <c:axId val="1049432680"/>
      </c:barChart>
      <c:catAx>
        <c:axId val="10494267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9432680"/>
        <c:crosses val="autoZero"/>
        <c:auto val="1"/>
        <c:lblAlgn val="ctr"/>
        <c:lblOffset val="100"/>
        <c:noMultiLvlLbl val="0"/>
      </c:catAx>
      <c:valAx>
        <c:axId val="1049432680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049426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3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890-4D46-8D82-148677C99832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890-4D46-8D82-148677C99832}"/>
              </c:ext>
            </c:extLst>
          </c:dPt>
          <c:dLbls>
            <c:dLbl>
              <c:idx val="0"/>
              <c:layout>
                <c:manualLayout>
                  <c:x val="-0.22959408719743366"/>
                  <c:y val="0.24413857335448394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1800" b="0" i="0" u="none" strike="noStrike" kern="1200" spc="-15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1800" b="1" spc="-150">
                        <a:solidFill>
                          <a:schemeClr val="tx1"/>
                        </a:solidFill>
                      </a:rPr>
                      <a:pPr>
                        <a:defRPr sz="1800" spc="-150">
                          <a:solidFill>
                            <a:schemeClr val="tx1"/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1800" b="0" i="0" u="none" strike="noStrike" kern="1200" spc="-15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890-4D46-8D82-148677C99832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890-4D46-8D82-148677C9983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0.25</c:v>
                </c:pt>
                <c:pt idx="1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890-4D46-8D82-148677C998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3652462113229849E-2"/>
          <c:w val="0.97642002866223998"/>
          <c:h val="0.936347537886770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50800" cap="rnd">
              <a:solidFill>
                <a:schemeClr val="bg1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tx1"/>
              </a:solidFill>
              <a:ln w="50800">
                <a:solidFill>
                  <a:schemeClr val="bg1"/>
                </a:solidFill>
              </a:ln>
              <a:effectLst/>
            </c:spPr>
          </c:marker>
          <c:dPt>
            <c:idx val="4"/>
            <c:marker>
              <c:symbol val="circle"/>
              <c:size val="10"/>
              <c:spPr>
                <a:solidFill>
                  <a:schemeClr val="tx1"/>
                </a:solidFill>
                <a:ln w="50800">
                  <a:solidFill>
                    <a:schemeClr val="bg1"/>
                  </a:solidFill>
                </a:ln>
                <a:effectLst/>
              </c:spPr>
            </c:marker>
            <c:bubble3D val="0"/>
            <c:spPr>
              <a:ln w="50800" cap="rnd">
                <a:solidFill>
                  <a:schemeClr val="bg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39C-4AC1-8CC5-4FCE572968AA}"/>
              </c:ext>
            </c:extLst>
          </c:dPt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</c:v>
                </c:pt>
                <c:pt idx="1">
                  <c:v>18</c:v>
                </c:pt>
                <c:pt idx="2">
                  <c:v>22</c:v>
                </c:pt>
                <c:pt idx="3">
                  <c:v>15</c:v>
                </c:pt>
                <c:pt idx="4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39C-4AC1-8CC5-4FCE572968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508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tx1"/>
              </a:solidFill>
              <a:ln w="50800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cata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25</c:v>
                </c:pt>
                <c:pt idx="1">
                  <c:v>24</c:v>
                </c:pt>
                <c:pt idx="2">
                  <c:v>16</c:v>
                </c:pt>
                <c:pt idx="3">
                  <c:v>21</c:v>
                </c:pt>
                <c:pt idx="4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39C-4AC1-8CC5-4FCE572968A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76200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tx1"/>
              </a:solidFill>
              <a:ln w="50800">
                <a:solidFill>
                  <a:schemeClr val="bg2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cata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16</c:v>
                </c:pt>
                <c:pt idx="1">
                  <c:v>16</c:v>
                </c:pt>
                <c:pt idx="2">
                  <c:v>22</c:v>
                </c:pt>
                <c:pt idx="3">
                  <c:v>27</c:v>
                </c:pt>
                <c:pt idx="4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39C-4AC1-8CC5-4FCE572968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5147384"/>
        <c:axId val="575139544"/>
      </c:lineChart>
      <c:catAx>
        <c:axId val="5751473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75139544"/>
        <c:crosses val="autoZero"/>
        <c:auto val="1"/>
        <c:lblAlgn val="ctr"/>
        <c:lblOffset val="100"/>
        <c:noMultiLvlLbl val="0"/>
      </c:catAx>
      <c:valAx>
        <c:axId val="575139544"/>
        <c:scaling>
          <c:orientation val="minMax"/>
          <c:min val="10"/>
        </c:scaling>
        <c:delete val="1"/>
        <c:axPos val="l"/>
        <c:numFmt formatCode="General" sourceLinked="1"/>
        <c:majorTickMark val="out"/>
        <c:minorTickMark val="none"/>
        <c:tickLblPos val="nextTo"/>
        <c:crossAx val="575147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21416198843200152"/>
                  <c:y val="-0.24413918089786407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rPr>
                      <a:pPr>
                        <a:defRPr sz="3200" spc="-15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 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0.75</c:v>
                </c:pt>
                <c:pt idx="1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11385334645669291"/>
                  <c:y val="-0.31911489435124396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rPr>
                      <a:pPr>
                        <a:defRPr sz="3200" spc="-15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0.87</c:v>
                </c:pt>
                <c:pt idx="1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20644593904928552"/>
                  <c:y val="0.22099117057205678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rPr>
                      <a:pPr>
                        <a:defRPr sz="3200" spc="-15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0.25</c:v>
                </c:pt>
                <c:pt idx="1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20644593904928552"/>
                  <c:y val="-0.24413918089786407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2"/>
                        </a:solidFill>
                      </a:rPr>
                      <a:pPr>
                        <a:defRPr sz="3200" spc="-150">
                          <a:solidFill>
                            <a:schemeClr val="accent2"/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0.75</c:v>
                </c:pt>
                <c:pt idx="1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22187803781471757"/>
                  <c:y val="0.23642277242700821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2"/>
                        </a:solidFill>
                      </a:rPr>
                      <a:pPr>
                        <a:defRPr sz="3200" spc="-150">
                          <a:solidFill>
                            <a:schemeClr val="accent2"/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0.25</c:v>
                </c:pt>
                <c:pt idx="1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23731013658014971"/>
                  <c:y val="7.7161046991657822E-3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2"/>
                        </a:solidFill>
                      </a:rPr>
                      <a:pPr>
                        <a:defRPr sz="3200" spc="-150">
                          <a:solidFill>
                            <a:schemeClr val="accent2"/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13700149460484107"/>
                  <c:y val="-0.34226229713367107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2"/>
                        </a:solidFill>
                      </a:rPr>
                      <a:pPr>
                        <a:defRPr sz="3200" spc="-150">
                          <a:solidFill>
                            <a:schemeClr val="accent2"/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0.87</c:v>
                </c:pt>
                <c:pt idx="1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22959408719743366"/>
                  <c:y val="-0.27282008878638958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2"/>
                        </a:solidFill>
                      </a:rPr>
                      <a:pPr>
                        <a:defRPr sz="3200" spc="-150">
                          <a:solidFill>
                            <a:schemeClr val="accent2"/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0.75</c:v>
                </c:pt>
                <c:pt idx="1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TIP │Use color to tell story, arrange multiple graphics together, add icons on top of charts to create custom graphics. </a:t>
            </a:r>
          </a:p>
          <a:p>
            <a:endParaRPr lang="en-US" dirty="0"/>
          </a:p>
          <a:p>
            <a:r>
              <a:rPr lang="en-US" b="1" dirty="0"/>
              <a:t>EDITABLE GRAPHIC</a:t>
            </a:r>
            <a:r>
              <a:rPr lang="en-US" dirty="0"/>
              <a:t> AT END OF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54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29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4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91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85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contains the </a:t>
            </a:r>
            <a:r>
              <a:rPr lang="en-US" b="1" dirty="0"/>
              <a:t>editable pieces </a:t>
            </a:r>
            <a:r>
              <a:rPr lang="en-US" dirty="0"/>
              <a:t>that were used to build infographic sample</a:t>
            </a:r>
          </a:p>
          <a:p>
            <a:r>
              <a:rPr lang="en-US" dirty="0"/>
              <a:t>Icons – Eye, PC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84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templates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top ba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007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63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73233B-0705-4E94-AE39-0FCF7FAB80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hlinkClick r:id="rId3"/>
            <a:extLst>
              <a:ext uri="{FF2B5EF4-FFF2-40B4-BE49-F238E27FC236}">
                <a16:creationId xmlns:a16="http://schemas.microsoft.com/office/drawing/2014/main" id="{011B0CED-3A92-43B0-A3DE-C37B6408D9DB}"/>
              </a:ext>
            </a:extLst>
          </p:cNvPr>
          <p:cNvSpPr txBox="1"/>
          <p:nvPr userDrawn="1"/>
        </p:nvSpPr>
        <p:spPr>
          <a:xfrm>
            <a:off x="329642" y="4267687"/>
            <a:ext cx="2664879" cy="32934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19050"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Neal Creative  | click &amp;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Learn more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EF3013-858C-4FFF-B19A-1F10A879C4E8}"/>
              </a:ext>
            </a:extLst>
          </p:cNvPr>
          <p:cNvSpPr txBox="1"/>
          <p:nvPr userDrawn="1"/>
        </p:nvSpPr>
        <p:spPr>
          <a:xfrm>
            <a:off x="177800" y="6435060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1000" baseline="30000" dirty="0">
                <a:solidFill>
                  <a:schemeClr val="bg1">
                    <a:lumMod val="75000"/>
                  </a:schemeClr>
                </a:solidFill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222153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1148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4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EEE197-7B3D-420C-8D35-83CAE6B361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solidFill>
            <a:schemeClr val="bg1">
              <a:lumMod val="95000"/>
            </a:schemeClr>
          </a:solidFill>
        </p:spPr>
        <p:txBody>
          <a:bodyPr vert="horz" lIns="457200" tIns="45720" rIns="457200" bIns="45720" rtlCol="0" anchor="ctr">
            <a:noAutofit/>
          </a:bodyPr>
          <a:lstStyle>
            <a:lvl1pPr>
              <a:defRPr lang="en-US" sz="3400" spc="160" baseline="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25437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hlinkClick r:id="rId2"/>
          </p:cNvPr>
          <p:cNvSpPr txBox="1"/>
          <p:nvPr userDrawn="1"/>
        </p:nvSpPr>
        <p:spPr>
          <a:xfrm>
            <a:off x="9524236" y="6316156"/>
            <a:ext cx="2426464" cy="367873"/>
          </a:xfrm>
          <a:prstGeom prst="roundRect">
            <a:avLst>
              <a:gd name="adj" fmla="val 50000"/>
            </a:avLst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Neal Creative</a:t>
            </a:r>
            <a:r>
              <a:rPr lang="en-US" sz="1100" baseline="0" dirty="0">
                <a:solidFill>
                  <a:schemeClr val="bg1"/>
                </a:solidFill>
              </a:rPr>
              <a:t>  | </a:t>
            </a:r>
            <a:r>
              <a:rPr lang="en-US" sz="1100" b="1" baseline="0" dirty="0">
                <a:solidFill>
                  <a:schemeClr val="bg1"/>
                </a:solidFill>
              </a:rPr>
              <a:t>Learn more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34A05A-4AD6-4BC6-B6EA-314331190DB2}"/>
              </a:ext>
            </a:extLst>
          </p:cNvPr>
          <p:cNvSpPr txBox="1"/>
          <p:nvPr userDrawn="1"/>
        </p:nvSpPr>
        <p:spPr>
          <a:xfrm>
            <a:off x="177800" y="6435060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1000" baseline="30000" dirty="0">
                <a:solidFill>
                  <a:schemeClr val="bg1">
                    <a:lumMod val="75000"/>
                  </a:schemeClr>
                </a:solidFill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322627904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050758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</a:pPr>
            <a:endParaRPr lang="en-US" sz="3400" b="0" i="0" spc="160" baseline="0">
              <a:gradFill>
                <a:gsLst>
                  <a:gs pos="0">
                    <a:schemeClr val="tx2"/>
                  </a:gs>
                  <a:gs pos="100000">
                    <a:schemeClr val="tx2"/>
                  </a:gs>
                </a:gsLst>
                <a:lin ang="5400000" scaled="1"/>
              </a:gradFill>
              <a:latin typeface="Segoe UI Semibold" panose="020B0702040204020203" pitchFamily="34" charset="0"/>
              <a:ea typeface="+mj-ea"/>
              <a:cs typeface="Segoe UI Semibold" panose="020B070204020402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/>
          <a:p>
            <a:pPr lv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75347"/>
            <a:ext cx="12192000" cy="1949765"/>
          </a:xfrm>
          <a:prstGeom prst="rect">
            <a:avLst/>
          </a:prstGeom>
        </p:spPr>
        <p:txBody>
          <a:bodyPr vert="horz" lIns="457200" tIns="45720" rIns="45720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8115" y="63161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9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6" r:id="rId3"/>
    <p:sldLayoutId id="2147483677" r:id="rId4"/>
    <p:sldLayoutId id="2147483679" r:id="rId5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tabLst>
          <a:tab pos="10579100" algn="l"/>
        </a:tabLst>
        <a:defRPr lang="en-US" sz="3400" b="0" i="0" kern="1200" spc="160" baseline="0" dirty="0">
          <a:gradFill>
            <a:gsLst>
              <a:gs pos="0">
                <a:schemeClr val="tx2"/>
              </a:gs>
              <a:gs pos="100000">
                <a:schemeClr val="tx2"/>
              </a:gs>
            </a:gsLst>
            <a:lin ang="5400000" scaled="1"/>
          </a:gra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+mn-cs"/>
        </a:defRPr>
      </a:lvl1pPr>
      <a:lvl2pPr marL="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0" indent="0" algn="ctr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ctr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13" Type="http://schemas.openxmlformats.org/officeDocument/2006/relationships/image" Target="../media/image2.emf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12" Type="http://schemas.openxmlformats.org/officeDocument/2006/relationships/chart" Target="../charts/chart1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5.xml"/><Relationship Id="rId11" Type="http://schemas.openxmlformats.org/officeDocument/2006/relationships/chart" Target="../charts/chart10.xml"/><Relationship Id="rId5" Type="http://schemas.openxmlformats.org/officeDocument/2006/relationships/chart" Target="../charts/chart4.xml"/><Relationship Id="rId10" Type="http://schemas.openxmlformats.org/officeDocument/2006/relationships/chart" Target="../charts/chart9.xml"/><Relationship Id="rId4" Type="http://schemas.openxmlformats.org/officeDocument/2006/relationships/chart" Target="../charts/chart3.xml"/><Relationship Id="rId9" Type="http://schemas.openxmlformats.org/officeDocument/2006/relationships/chart" Target="../charts/char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hyperlink" Target="http://www.nealanalytics.com/templat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8.xml"/><Relationship Id="rId5" Type="http://schemas.openxmlformats.org/officeDocument/2006/relationships/chart" Target="../charts/chart17.xml"/><Relationship Id="rId4" Type="http://schemas.openxmlformats.org/officeDocument/2006/relationships/chart" Target="../charts/char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B6BD68-6009-4080-968E-8BD019E93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9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ercent"/>
          <p:cNvSpPr/>
          <p:nvPr/>
        </p:nvSpPr>
        <p:spPr>
          <a:xfrm>
            <a:off x="3556155" y="6188838"/>
            <a:ext cx="915315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22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% 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2000505000000020004" pitchFamily="2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8423674" y="1347536"/>
          <a:ext cx="3654923" cy="45513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4923">
                  <a:extLst>
                    <a:ext uri="{9D8B030D-6E8A-4147-A177-3AD203B41FA5}">
                      <a16:colId xmlns:a16="http://schemas.microsoft.com/office/drawing/2014/main" val="493813631"/>
                    </a:ext>
                  </a:extLst>
                </a:gridCol>
              </a:tblGrid>
              <a:tr h="38520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This is a chart with graphics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69641"/>
                  </a:ext>
                </a:extLst>
              </a:tr>
              <a:tr h="10447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/>
                        <a:t>To change the %, double-click on the graphic. Select </a:t>
                      </a:r>
                      <a:r>
                        <a:rPr lang="en-US" sz="1200" b="1" spc="30" dirty="0"/>
                        <a:t>Design </a:t>
                      </a:r>
                      <a:r>
                        <a:rPr lang="en-US" sz="1200" b="0" spc="30" dirty="0"/>
                        <a:t>within </a:t>
                      </a:r>
                      <a:r>
                        <a:rPr lang="en-US" sz="1200" b="1" spc="30" dirty="0"/>
                        <a:t>Chart Tools </a:t>
                      </a:r>
                      <a:r>
                        <a:rPr lang="en-US" sz="1200" spc="30" dirty="0"/>
                        <a:t>on the ribbon then select </a:t>
                      </a:r>
                      <a:r>
                        <a:rPr lang="en-US" sz="1200" b="1" spc="30" dirty="0"/>
                        <a:t>Edit Data</a:t>
                      </a:r>
                      <a:r>
                        <a:rPr lang="en-US" sz="1200" spc="30" dirty="0"/>
                        <a:t>. In the Excel table, change the number in </a:t>
                      </a:r>
                      <a:r>
                        <a:rPr lang="en-US" sz="1200" b="1" spc="30" dirty="0"/>
                        <a:t>B2</a:t>
                      </a:r>
                      <a:r>
                        <a:rPr lang="en-US" sz="1200" spc="30" dirty="0"/>
                        <a:t> to your %.</a:t>
                      </a:r>
                      <a:r>
                        <a:rPr lang="en-US" sz="1200" spc="30" baseline="0" dirty="0"/>
                        <a:t> Click outside of B2 and close </a:t>
                      </a:r>
                      <a:r>
                        <a:rPr lang="en-US" sz="1200" kern="1200" spc="3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dialog.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3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200" spc="30" baseline="0" dirty="0"/>
                        <a:t>ou will need to re-adjust the location of % number in the center.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/>
                        <a:t>The inner colored ring will automatically adjust in size to reflect the new %.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782274"/>
                  </a:ext>
                </a:extLst>
              </a:tr>
              <a:tr h="8548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pc="30" dirty="0">
                          <a:solidFill>
                            <a:schemeClr val="accent2"/>
                          </a:solidFill>
                        </a:rPr>
                        <a:t>Percent chart elements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/>
                        <a:t>Dots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/>
                        <a:t>Excel chart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/>
                        <a:t>Outer</a:t>
                      </a:r>
                      <a:r>
                        <a:rPr lang="en-US" sz="1200" spc="30" baseline="0" dirty="0"/>
                        <a:t> oval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604512"/>
                  </a:ext>
                </a:extLst>
              </a:tr>
              <a:tr h="3852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COOL TRICK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639897"/>
                  </a:ext>
                </a:extLst>
              </a:tr>
              <a:tr h="8548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pc="30" baseline="0" dirty="0"/>
                        <a:t>Need to use the graphic in another document.</a:t>
                      </a:r>
                      <a:r>
                        <a:rPr lang="en-US" sz="1200" spc="30" baseline="0" dirty="0"/>
                        <a:t> Right-click on the graphic you want. </a:t>
                      </a:r>
                      <a:br>
                        <a:rPr lang="en-US" sz="1200" spc="30" baseline="0" dirty="0"/>
                      </a:br>
                      <a:r>
                        <a:rPr lang="en-US" sz="1200" spc="30" baseline="0" dirty="0"/>
                        <a:t>Choose </a:t>
                      </a:r>
                      <a:r>
                        <a:rPr lang="en-US" sz="1200" b="1" spc="30" baseline="0" dirty="0"/>
                        <a:t>Save As Picture and select Enhanced Windows Metafile</a:t>
                      </a:r>
                      <a:r>
                        <a:rPr lang="en-US" sz="1200" spc="30" baseline="0" dirty="0"/>
                        <a:t> (.</a:t>
                      </a:r>
                      <a:r>
                        <a:rPr lang="en-US" sz="1200" spc="30" baseline="0" dirty="0" err="1"/>
                        <a:t>emf</a:t>
                      </a:r>
                      <a:r>
                        <a:rPr lang="en-US" sz="1200" spc="30" baseline="0" dirty="0"/>
                        <a:t>).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/>
                        <a:t>Now you have a graphic that you can use for print and you can scale to any size</a:t>
                      </a:r>
                      <a:endParaRPr lang="en-US" sz="1200" spc="3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136156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1888502" y="3935534"/>
            <a:ext cx="578586" cy="0"/>
          </a:xfrm>
          <a:prstGeom prst="line">
            <a:avLst/>
          </a:prstGeom>
          <a:noFill/>
          <a:ln w="31750" cap="rnd" cmpd="sng" algn="ctr">
            <a:solidFill>
              <a:schemeClr val="accent2">
                <a:alpha val="68000"/>
              </a:schemeClr>
            </a:solidFill>
            <a:prstDash val="sysDot"/>
          </a:ln>
          <a:effectLst/>
        </p:spPr>
      </p:cxnSp>
      <p:cxnSp>
        <p:nvCxnSpPr>
          <p:cNvPr id="35" name="Straight Connector 34"/>
          <p:cNvCxnSpPr/>
          <p:nvPr/>
        </p:nvCxnSpPr>
        <p:spPr>
          <a:xfrm>
            <a:off x="3914616" y="3935534"/>
            <a:ext cx="578586" cy="0"/>
          </a:xfrm>
          <a:prstGeom prst="line">
            <a:avLst/>
          </a:prstGeom>
          <a:noFill/>
          <a:ln w="31750" cap="rnd" cmpd="sng" algn="ctr">
            <a:solidFill>
              <a:schemeClr val="accent2">
                <a:alpha val="68000"/>
              </a:schemeClr>
            </a:solidFill>
            <a:prstDash val="sysDot"/>
          </a:ln>
          <a:effectLst/>
        </p:spPr>
      </p:cxnSp>
      <p:cxnSp>
        <p:nvCxnSpPr>
          <p:cNvPr id="36" name="Straight Connector 35"/>
          <p:cNvCxnSpPr/>
          <p:nvPr/>
        </p:nvCxnSpPr>
        <p:spPr>
          <a:xfrm>
            <a:off x="5902658" y="3935534"/>
            <a:ext cx="578586" cy="0"/>
          </a:xfrm>
          <a:prstGeom prst="line">
            <a:avLst/>
          </a:prstGeom>
          <a:noFill/>
          <a:ln w="31750" cap="rnd" cmpd="sng" algn="ctr">
            <a:solidFill>
              <a:schemeClr val="accent2">
                <a:alpha val="68000"/>
              </a:schemeClr>
            </a:solidFill>
            <a:prstDash val="sysDot"/>
          </a:ln>
          <a:effectLst/>
        </p:spPr>
      </p:cxnSp>
      <p:cxnSp>
        <p:nvCxnSpPr>
          <p:cNvPr id="49" name="Straight Connector 48"/>
          <p:cNvCxnSpPr/>
          <p:nvPr/>
        </p:nvCxnSpPr>
        <p:spPr>
          <a:xfrm>
            <a:off x="1888502" y="2256941"/>
            <a:ext cx="578586" cy="0"/>
          </a:xfrm>
          <a:prstGeom prst="line">
            <a:avLst/>
          </a:prstGeom>
          <a:noFill/>
          <a:ln w="31750" cap="rnd" cmpd="sng" algn="ctr">
            <a:solidFill>
              <a:schemeClr val="accent2">
                <a:alpha val="68000"/>
              </a:schemeClr>
            </a:solidFill>
            <a:prstDash val="sysDot"/>
          </a:ln>
          <a:effectLst/>
        </p:spPr>
      </p:cxnSp>
      <p:grpSp>
        <p:nvGrpSpPr>
          <p:cNvPr id="50" name="Percent Chart"/>
          <p:cNvGrpSpPr/>
          <p:nvPr/>
        </p:nvGrpSpPr>
        <p:grpSpPr>
          <a:xfrm>
            <a:off x="4355934" y="1433955"/>
            <a:ext cx="1645920" cy="1645973"/>
            <a:chOff x="4547093" y="1223945"/>
            <a:chExt cx="1645920" cy="1645973"/>
          </a:xfrm>
        </p:grpSpPr>
        <p:sp>
          <p:nvSpPr>
            <p:cNvPr id="51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dots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bg1">
                  <a:alpha val="68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52" name="Excel Chart"/>
            <p:cNvGraphicFramePr>
              <a:graphicFrameLocks noChangeAspect="1"/>
            </p:cNvGraphicFramePr>
            <p:nvPr/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cxnSp>
        <p:nvCxnSpPr>
          <p:cNvPr id="54" name="Straight Connector 53"/>
          <p:cNvCxnSpPr/>
          <p:nvPr/>
        </p:nvCxnSpPr>
        <p:spPr>
          <a:xfrm>
            <a:off x="3914616" y="2256941"/>
            <a:ext cx="578586" cy="0"/>
          </a:xfrm>
          <a:prstGeom prst="line">
            <a:avLst/>
          </a:prstGeom>
          <a:noFill/>
          <a:ln w="31750" cap="rnd" cmpd="sng" algn="ctr">
            <a:solidFill>
              <a:schemeClr val="accent2">
                <a:alpha val="68000"/>
              </a:schemeClr>
            </a:solidFill>
            <a:prstDash val="sysDot"/>
          </a:ln>
          <a:effectLst/>
        </p:spPr>
      </p:cxnSp>
      <p:cxnSp>
        <p:nvCxnSpPr>
          <p:cNvPr id="55" name="Straight Connector 54"/>
          <p:cNvCxnSpPr/>
          <p:nvPr/>
        </p:nvCxnSpPr>
        <p:spPr>
          <a:xfrm>
            <a:off x="5902658" y="2256941"/>
            <a:ext cx="578586" cy="0"/>
          </a:xfrm>
          <a:prstGeom prst="line">
            <a:avLst/>
          </a:prstGeom>
          <a:noFill/>
          <a:ln w="31750" cap="rnd" cmpd="sng" algn="ctr">
            <a:solidFill>
              <a:schemeClr val="accent2">
                <a:alpha val="68000"/>
              </a:schemeClr>
            </a:solidFill>
            <a:prstDash val="sysDot"/>
          </a:ln>
          <a:effectLst/>
        </p:spPr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dirty="0"/>
              <a:t>PERCENT WITH PIE CHARTS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77" name="Percent Chart"/>
          <p:cNvGrpSpPr/>
          <p:nvPr/>
        </p:nvGrpSpPr>
        <p:grpSpPr>
          <a:xfrm>
            <a:off x="376829" y="1433955"/>
            <a:ext cx="1645920" cy="1645973"/>
            <a:chOff x="4547093" y="1223945"/>
            <a:chExt cx="1645920" cy="1645973"/>
          </a:xfrm>
        </p:grpSpPr>
        <p:sp>
          <p:nvSpPr>
            <p:cNvPr id="78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9" name="dots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accent4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graphicFrame>
          <p:nvGraphicFramePr>
            <p:cNvPr id="80" name="Excel Chart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7172237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85" name="Percent Chart"/>
          <p:cNvGrpSpPr/>
          <p:nvPr/>
        </p:nvGrpSpPr>
        <p:grpSpPr>
          <a:xfrm>
            <a:off x="6380456" y="1433955"/>
            <a:ext cx="1645920" cy="1645973"/>
            <a:chOff x="4547093" y="1223945"/>
            <a:chExt cx="1645920" cy="1645973"/>
          </a:xfrm>
        </p:grpSpPr>
        <p:sp>
          <p:nvSpPr>
            <p:cNvPr id="86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7" name="dots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accent4">
                  <a:alpha val="68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88" name="Excel Chart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6263498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grpSp>
        <p:nvGrpSpPr>
          <p:cNvPr id="89" name="Percent Chart"/>
          <p:cNvGrpSpPr/>
          <p:nvPr/>
        </p:nvGrpSpPr>
        <p:grpSpPr>
          <a:xfrm>
            <a:off x="2266190" y="1433955"/>
            <a:ext cx="1645920" cy="1645973"/>
            <a:chOff x="4547093" y="1223945"/>
            <a:chExt cx="1645920" cy="1645973"/>
          </a:xfrm>
        </p:grpSpPr>
        <p:sp>
          <p:nvSpPr>
            <p:cNvPr id="90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1" name="dots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accent4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graphicFrame>
          <p:nvGraphicFramePr>
            <p:cNvPr id="92" name="Excel Chart"/>
            <p:cNvGraphicFramePr>
              <a:graphicFrameLocks noChangeAspect="1"/>
            </p:cNvGraphicFramePr>
            <p:nvPr/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  <p:grpSp>
        <p:nvGrpSpPr>
          <p:cNvPr id="97" name="Percent Chart"/>
          <p:cNvGrpSpPr/>
          <p:nvPr/>
        </p:nvGrpSpPr>
        <p:grpSpPr>
          <a:xfrm>
            <a:off x="376829" y="3122967"/>
            <a:ext cx="1645920" cy="1645973"/>
            <a:chOff x="4547093" y="1223945"/>
            <a:chExt cx="1645920" cy="1645973"/>
          </a:xfrm>
        </p:grpSpPr>
        <p:sp>
          <p:nvSpPr>
            <p:cNvPr id="98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rgbClr val="75D1FF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100" name="Excel Chart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8469315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99" name="dots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bg1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09" name="Percent Chart"/>
          <p:cNvGrpSpPr/>
          <p:nvPr/>
        </p:nvGrpSpPr>
        <p:grpSpPr>
          <a:xfrm>
            <a:off x="2266190" y="3122967"/>
            <a:ext cx="1645920" cy="1645973"/>
            <a:chOff x="4547093" y="1223945"/>
            <a:chExt cx="1645920" cy="1645973"/>
          </a:xfrm>
        </p:grpSpPr>
        <p:sp>
          <p:nvSpPr>
            <p:cNvPr id="110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rgbClr val="75D1FF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111" name="Excel Chart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3926746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112" name="dots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bg1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13" name="Percent Chart"/>
          <p:cNvGrpSpPr/>
          <p:nvPr/>
        </p:nvGrpSpPr>
        <p:grpSpPr>
          <a:xfrm>
            <a:off x="4355934" y="3122967"/>
            <a:ext cx="1645920" cy="1645973"/>
            <a:chOff x="4547093" y="1223945"/>
            <a:chExt cx="1645920" cy="1645973"/>
          </a:xfrm>
        </p:grpSpPr>
        <p:sp>
          <p:nvSpPr>
            <p:cNvPr id="114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rgbClr val="75D1FF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115" name="Excel Chart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8624928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sp>
          <p:nvSpPr>
            <p:cNvPr id="116" name="dots / line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bg1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17" name="Percent Chart"/>
          <p:cNvGrpSpPr/>
          <p:nvPr/>
        </p:nvGrpSpPr>
        <p:grpSpPr>
          <a:xfrm>
            <a:off x="6380456" y="3122967"/>
            <a:ext cx="1645920" cy="1645973"/>
            <a:chOff x="4547093" y="1223945"/>
            <a:chExt cx="1645920" cy="1645973"/>
          </a:xfrm>
        </p:grpSpPr>
        <p:sp>
          <p:nvSpPr>
            <p:cNvPr id="118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rgbClr val="75D1FF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119" name="Excel Chart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05006293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sp>
          <p:nvSpPr>
            <p:cNvPr id="120" name="dots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bg1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21" name="Percent Chart"/>
          <p:cNvGrpSpPr/>
          <p:nvPr/>
        </p:nvGrpSpPr>
        <p:grpSpPr>
          <a:xfrm>
            <a:off x="376829" y="4999900"/>
            <a:ext cx="1645920" cy="1645973"/>
            <a:chOff x="4547093" y="1223945"/>
            <a:chExt cx="1645920" cy="1645973"/>
          </a:xfrm>
        </p:grpSpPr>
        <p:sp>
          <p:nvSpPr>
            <p:cNvPr id="122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4" name="dots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bg1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graphicFrame>
          <p:nvGraphicFramePr>
            <p:cNvPr id="123" name="Excel Chart"/>
            <p:cNvGraphicFramePr>
              <a:graphicFrameLocks noChangeAspect="1"/>
            </p:cNvGraphicFramePr>
            <p:nvPr/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</p:grpSp>
      <p:grpSp>
        <p:nvGrpSpPr>
          <p:cNvPr id="125" name="Percent Chart"/>
          <p:cNvGrpSpPr/>
          <p:nvPr/>
        </p:nvGrpSpPr>
        <p:grpSpPr>
          <a:xfrm>
            <a:off x="2266190" y="4999900"/>
            <a:ext cx="1645920" cy="1645973"/>
            <a:chOff x="4547093" y="1223945"/>
            <a:chExt cx="1645920" cy="1645973"/>
          </a:xfrm>
        </p:grpSpPr>
        <p:sp>
          <p:nvSpPr>
            <p:cNvPr id="126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rgbClr val="004568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127" name="Excel Chart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77526564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  <p:sp>
          <p:nvSpPr>
            <p:cNvPr id="128" name="dots / line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accent4"/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29" name="Percent Chart"/>
          <p:cNvGrpSpPr/>
          <p:nvPr/>
        </p:nvGrpSpPr>
        <p:grpSpPr>
          <a:xfrm>
            <a:off x="4355934" y="4999900"/>
            <a:ext cx="1645920" cy="1645973"/>
            <a:chOff x="4547093" y="1223945"/>
            <a:chExt cx="1645920" cy="1645973"/>
          </a:xfrm>
        </p:grpSpPr>
        <p:sp>
          <p:nvSpPr>
            <p:cNvPr id="130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rgbClr val="FFFFFF"/>
            </a:solidFill>
            <a:ln w="28575" cap="flat" cmpd="sng" algn="ctr">
              <a:solidFill>
                <a:schemeClr val="accent3"/>
              </a:solidFill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2" name="dots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accent2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graphicFrame>
          <p:nvGraphicFramePr>
            <p:cNvPr id="131" name="Excel Chart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6767294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2"/>
            </a:graphicData>
          </a:graphic>
        </p:graphicFrame>
      </p:grpSp>
      <p:pic>
        <p:nvPicPr>
          <p:cNvPr id="57" name="Picture 5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239" y="5973143"/>
            <a:ext cx="2145695" cy="46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13843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EAC5-D261-4D05-8ED3-A4DE32A7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Advanced:</a:t>
            </a:r>
            <a:r>
              <a:rPr lang="en-US" dirty="0"/>
              <a:t> PIE IN PIECES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│ what’s in the pie chart</a:t>
            </a:r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5DE91A2-4069-4BC9-94CA-8A5D3A97575D}"/>
              </a:ext>
            </a:extLst>
          </p:cNvPr>
          <p:cNvGrpSpPr/>
          <p:nvPr/>
        </p:nvGrpSpPr>
        <p:grpSpPr>
          <a:xfrm>
            <a:off x="1120784" y="1565275"/>
            <a:ext cx="3994508" cy="4580751"/>
            <a:chOff x="7352014" y="1807302"/>
            <a:chExt cx="3853412" cy="4418947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59234448-82A7-45DD-8124-22EC9E697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52014" y="1807302"/>
              <a:ext cx="3853412" cy="4418947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5A9E1A6-7404-4A07-BDCE-83D6CF989E3B}"/>
                </a:ext>
              </a:extLst>
            </p:cNvPr>
            <p:cNvSpPr txBox="1"/>
            <p:nvPr/>
          </p:nvSpPr>
          <p:spPr>
            <a:xfrm>
              <a:off x="8944300" y="3541201"/>
              <a:ext cx="822960" cy="253916"/>
            </a:xfrm>
            <a:prstGeom prst="rect">
              <a:avLst/>
            </a:prstGeom>
            <a:solidFill>
              <a:srgbClr val="FCCDB6"/>
            </a:solidFill>
          </p:spPr>
          <p:txBody>
            <a:bodyPr wrap="none" rtlCol="0">
              <a:noAutofit/>
            </a:bodyPr>
            <a:lstStyle/>
            <a:p>
              <a:pPr algn="ctr" defTabSz="932518"/>
              <a:r>
                <a:rPr lang="en-US" sz="1000" spc="3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</a:rPr>
                <a:t>Excel chart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984EDF8-2C35-4853-B0D2-17F2F88613BE}"/>
                </a:ext>
              </a:extLst>
            </p:cNvPr>
            <p:cNvSpPr txBox="1"/>
            <p:nvPr/>
          </p:nvSpPr>
          <p:spPr>
            <a:xfrm>
              <a:off x="8944300" y="4501943"/>
              <a:ext cx="822960" cy="253916"/>
            </a:xfrm>
            <a:prstGeom prst="rect">
              <a:avLst/>
            </a:prstGeom>
            <a:solidFill>
              <a:srgbClr val="FCCDB6"/>
            </a:solidFill>
          </p:spPr>
          <p:txBody>
            <a:bodyPr wrap="none" rtlCol="0">
              <a:noAutofit/>
            </a:bodyPr>
            <a:lstStyle>
              <a:defPPr>
                <a:defRPr lang="en-US"/>
              </a:defPPr>
              <a:lvl1pPr defTabSz="932518">
                <a:defRPr sz="1050" spc="3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</a:defRPr>
              </a:lvl1pPr>
            </a:lstStyle>
            <a:p>
              <a:pPr algn="ctr"/>
              <a:r>
                <a:rPr lang="en-US" sz="1000" dirty="0"/>
                <a:t>dots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966DBFC-32CF-40AA-874F-2A7FD1C71583}"/>
                </a:ext>
              </a:extLst>
            </p:cNvPr>
            <p:cNvSpPr txBox="1"/>
            <p:nvPr/>
          </p:nvSpPr>
          <p:spPr>
            <a:xfrm>
              <a:off x="8944299" y="5442648"/>
              <a:ext cx="822960" cy="253916"/>
            </a:xfrm>
            <a:prstGeom prst="rect">
              <a:avLst/>
            </a:prstGeom>
            <a:solidFill>
              <a:srgbClr val="FCCDB6"/>
            </a:solidFill>
          </p:spPr>
          <p:txBody>
            <a:bodyPr wrap="none" rtlCol="0">
              <a:noAutofit/>
            </a:bodyPr>
            <a:lstStyle>
              <a:defPPr>
                <a:defRPr lang="en-US"/>
              </a:defPPr>
              <a:lvl1pPr defTabSz="932518">
                <a:defRPr sz="1050" spc="3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</a:defRPr>
              </a:lvl1pPr>
            </a:lstStyle>
            <a:p>
              <a:pPr algn="ctr"/>
              <a:r>
                <a:rPr lang="en-US" sz="1000" dirty="0"/>
                <a:t>Outer Oval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01EA4979-0333-4D83-8741-0A8D56B72EAA}"/>
              </a:ext>
            </a:extLst>
          </p:cNvPr>
          <p:cNvSpPr/>
          <p:nvPr/>
        </p:nvSpPr>
        <p:spPr>
          <a:xfrm>
            <a:off x="1120785" y="1565275"/>
            <a:ext cx="3994508" cy="4580751"/>
          </a:xfrm>
          <a:prstGeom prst="rect">
            <a:avLst/>
          </a:prstGeom>
          <a:noFill/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54CE6E-CBFB-4A40-8502-EB31FE848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2950" y="2881312"/>
            <a:ext cx="3181350" cy="3457575"/>
          </a:xfrm>
          <a:prstGeom prst="rect">
            <a:avLst/>
          </a:prstGeom>
        </p:spPr>
      </p:pic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A101D5FC-270B-485E-84E2-7205AFA66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028382"/>
              </p:ext>
            </p:extLst>
          </p:nvPr>
        </p:nvGraphicFramePr>
        <p:xfrm>
          <a:off x="8309374" y="1366586"/>
          <a:ext cx="3654923" cy="11670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4923">
                  <a:extLst>
                    <a:ext uri="{9D8B030D-6E8A-4147-A177-3AD203B41FA5}">
                      <a16:colId xmlns:a16="http://schemas.microsoft.com/office/drawing/2014/main" val="493813631"/>
                    </a:ext>
                  </a:extLst>
                </a:gridCol>
              </a:tblGrid>
              <a:tr h="30667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Changing pieces of the pie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69641"/>
                  </a:ext>
                </a:extLst>
              </a:tr>
              <a:tr h="831811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sz="1200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If you are a more experienced PowerPoint graphics user, you can try customizing the colors and settings for each pie chart element using the </a:t>
                      </a:r>
                      <a:r>
                        <a:rPr lang="en-US" sz="1200" b="1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Selection Pane.</a:t>
                      </a:r>
                      <a:endParaRPr lang="en-US" sz="1200" spc="3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782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589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665355"/>
              </p:ext>
            </p:extLst>
          </p:nvPr>
        </p:nvGraphicFramePr>
        <p:xfrm>
          <a:off x="7206319" y="1415561"/>
          <a:ext cx="2953756" cy="4892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3756">
                  <a:extLst>
                    <a:ext uri="{9D8B030D-6E8A-4147-A177-3AD203B41FA5}">
                      <a16:colId xmlns:a16="http://schemas.microsoft.com/office/drawing/2014/main" val="493813631"/>
                    </a:ext>
                  </a:extLst>
                </a:gridCol>
              </a:tblGrid>
              <a:tr h="448513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Graphic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percentages </a:t>
                      </a:r>
                    </a:p>
                    <a:p>
                      <a:pPr algn="l"/>
                      <a:r>
                        <a:rPr lang="en-US" sz="1100" baseline="0" dirty="0">
                          <a:solidFill>
                            <a:schemeClr val="bg1"/>
                          </a:solidFill>
                        </a:rPr>
                        <a:t>Works with any native or Bezier graphic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69641"/>
                  </a:ext>
                </a:extLst>
              </a:tr>
              <a:tr h="22237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The fill is a gradient.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To change the </a:t>
                      </a:r>
                      <a:r>
                        <a:rPr lang="en-US" sz="1200" b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percentage, right-click </a:t>
                      </a:r>
                      <a:r>
                        <a:rPr lang="en-US" sz="120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on the graphic. </a:t>
                      </a:r>
                      <a:r>
                        <a:rPr lang="en-US" sz="120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Select </a:t>
                      </a:r>
                      <a:r>
                        <a:rPr lang="en-US" sz="1200" b="1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Format Shape </a:t>
                      </a:r>
                      <a:r>
                        <a:rPr lang="en-US" sz="120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from the dropdown menu.       Change the % number by moving the sliders to new position.  </a:t>
                      </a:r>
                      <a:r>
                        <a:rPr lang="en-US" sz="1200" b="1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Note: both sliders need to be at the same position percentage</a:t>
                      </a:r>
                      <a:r>
                        <a:rPr lang="en-US" sz="120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to get a clean line between the two colors.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You can change the color of each element. Drag the slider to see the color selection. You can also add a Line to outline a shape.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782274"/>
                  </a:ext>
                </a:extLst>
              </a:tr>
              <a:tr h="2446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317174"/>
                  </a:ext>
                </a:extLst>
              </a:tr>
              <a:tr h="2446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COOL TRICK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639897"/>
                  </a:ext>
                </a:extLst>
              </a:tr>
              <a:tr h="12232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Need to use the graphic in another document.</a:t>
                      </a:r>
                      <a:r>
                        <a:rPr lang="en-US" sz="120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Right-click on the graphic you want – choose  </a:t>
                      </a:r>
                      <a:r>
                        <a:rPr lang="en-US" sz="1200" b="1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Save As Picture</a:t>
                      </a:r>
                      <a:r>
                        <a:rPr lang="en-US" sz="120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– select Enhanced Windows Metafile (.emf) from the dropdown menu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You now have a scalable vector graphic!</a:t>
                      </a:r>
                      <a:endParaRPr lang="en-US" sz="120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13615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01958" y="141556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50%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93816" y="5941464"/>
            <a:ext cx="6511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25%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804774" y="5941464"/>
            <a:ext cx="6511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38%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/>
              <a:t>PERCENT WITH GRAPHICS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t>4</a:t>
            </a:fld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1881188" y="141556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70%</a:t>
            </a:r>
          </a:p>
        </p:txBody>
      </p:sp>
      <p:sp>
        <p:nvSpPr>
          <p:cNvPr id="171" name="Freeform: Shape 170"/>
          <p:cNvSpPr>
            <a:spLocks noChangeAspect="1"/>
          </p:cNvSpPr>
          <p:nvPr/>
        </p:nvSpPr>
        <p:spPr>
          <a:xfrm>
            <a:off x="599661" y="1860176"/>
            <a:ext cx="855735" cy="1901952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50000">
                <a:schemeClr val="bg1"/>
              </a:gs>
              <a:gs pos="50000">
                <a:srgbClr val="1FBCEF"/>
              </a:gs>
            </a:gsLst>
            <a:lin ang="5400000" scaled="1"/>
          </a:gradFill>
          <a:ln w="3175">
            <a:solidFill>
              <a:schemeClr val="bg2"/>
            </a:solidFill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74" name="Freeform: Shape 173"/>
          <p:cNvSpPr/>
          <p:nvPr/>
        </p:nvSpPr>
        <p:spPr>
          <a:xfrm>
            <a:off x="1734418" y="1860176"/>
            <a:ext cx="822960" cy="1898549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17536 w 1279418"/>
              <a:gd name="connsiteY9" fmla="*/ 987825 h 2843630"/>
              <a:gd name="connsiteX10" fmla="*/ 917536 w 1279418"/>
              <a:gd name="connsiteY10" fmla="*/ 1331686 h 2843630"/>
              <a:gd name="connsiteX11" fmla="*/ 1014281 w 1279418"/>
              <a:gd name="connsiteY11" fmla="*/ 1616543 h 2843630"/>
              <a:gd name="connsiteX12" fmla="*/ 960580 w 1279418"/>
              <a:gd name="connsiteY12" fmla="*/ 2066380 h 2843630"/>
              <a:gd name="connsiteX13" fmla="*/ 942594 w 1279418"/>
              <a:gd name="connsiteY13" fmla="*/ 2066636 h 2843630"/>
              <a:gd name="connsiteX14" fmla="*/ 942594 w 1279418"/>
              <a:gd name="connsiteY14" fmla="*/ 2722978 h 2843630"/>
              <a:gd name="connsiteX15" fmla="*/ 821942 w 1279418"/>
              <a:gd name="connsiteY15" fmla="*/ 2843630 h 2843630"/>
              <a:gd name="connsiteX16" fmla="*/ 816225 w 1279418"/>
              <a:gd name="connsiteY16" fmla="*/ 2843630 h 2843630"/>
              <a:gd name="connsiteX17" fmla="*/ 695573 w 1279418"/>
              <a:gd name="connsiteY17" fmla="*/ 2722978 h 2843630"/>
              <a:gd name="connsiteX18" fmla="*/ 695573 w 1279418"/>
              <a:gd name="connsiteY18" fmla="*/ 2070157 h 2843630"/>
              <a:gd name="connsiteX19" fmla="*/ 584764 w 1279418"/>
              <a:gd name="connsiteY19" fmla="*/ 2071736 h 2843630"/>
              <a:gd name="connsiteX20" fmla="*/ 584764 w 1279418"/>
              <a:gd name="connsiteY20" fmla="*/ 2722978 h 2843630"/>
              <a:gd name="connsiteX21" fmla="*/ 464112 w 1279418"/>
              <a:gd name="connsiteY21" fmla="*/ 2843630 h 2843630"/>
              <a:gd name="connsiteX22" fmla="*/ 458395 w 1279418"/>
              <a:gd name="connsiteY22" fmla="*/ 2843630 h 2843630"/>
              <a:gd name="connsiteX23" fmla="*/ 337743 w 1279418"/>
              <a:gd name="connsiteY23" fmla="*/ 2722978 h 2843630"/>
              <a:gd name="connsiteX24" fmla="*/ 337743 w 1279418"/>
              <a:gd name="connsiteY24" fmla="*/ 2075257 h 2843630"/>
              <a:gd name="connsiteX25" fmla="*/ 304101 w 1279418"/>
              <a:gd name="connsiteY25" fmla="*/ 2075736 h 2843630"/>
              <a:gd name="connsiteX26" fmla="*/ 250400 w 1279418"/>
              <a:gd name="connsiteY26" fmla="*/ 1616543 h 2843630"/>
              <a:gd name="connsiteX27" fmla="*/ 347144 w 1279418"/>
              <a:gd name="connsiteY27" fmla="*/ 1331689 h 2843630"/>
              <a:gd name="connsiteX28" fmla="*/ 347144 w 1279418"/>
              <a:gd name="connsiteY28" fmla="*/ 987825 h 2843630"/>
              <a:gd name="connsiteX29" fmla="*/ 333380 w 1279418"/>
              <a:gd name="connsiteY29" fmla="*/ 987825 h 2843630"/>
              <a:gd name="connsiteX30" fmla="*/ 214156 w 1279418"/>
              <a:gd name="connsiteY30" fmla="*/ 1650893 h 2843630"/>
              <a:gd name="connsiteX31" fmla="*/ 88840 w 1279418"/>
              <a:gd name="connsiteY31" fmla="*/ 1738012 h 2843630"/>
              <a:gd name="connsiteX32" fmla="*/ 1721 w 1279418"/>
              <a:gd name="connsiteY32" fmla="*/ 1612696 h 2843630"/>
              <a:gd name="connsiteX33" fmla="*/ 151558 w 1279418"/>
              <a:gd name="connsiteY33" fmla="*/ 779369 h 2843630"/>
              <a:gd name="connsiteX34" fmla="*/ 165076 w 1279418"/>
              <a:gd name="connsiteY34" fmla="*/ 745240 h 2843630"/>
              <a:gd name="connsiteX35" fmla="*/ 166159 w 1279418"/>
              <a:gd name="connsiteY35" fmla="*/ 739877 h 2843630"/>
              <a:gd name="connsiteX36" fmla="*/ 330610 w 1279418"/>
              <a:gd name="connsiteY36" fmla="*/ 630871 h 2843630"/>
              <a:gd name="connsiteX37" fmla="*/ 631229 w 1279418"/>
              <a:gd name="connsiteY37" fmla="*/ 0 h 2843630"/>
              <a:gd name="connsiteX38" fmla="*/ 930644 w 1279418"/>
              <a:gd name="connsiteY38" fmla="*/ 299414 h 2843630"/>
              <a:gd name="connsiteX39" fmla="*/ 631229 w 1279418"/>
              <a:gd name="connsiteY39" fmla="*/ 598828 h 2843630"/>
              <a:gd name="connsiteX40" fmla="*/ 331814 w 1279418"/>
              <a:gd name="connsiteY40" fmla="*/ 299414 h 2843630"/>
              <a:gd name="connsiteX41" fmla="*/ 631229 w 1279418"/>
              <a:gd name="connsiteY41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17536" y="987825"/>
                </a:lnTo>
                <a:lnTo>
                  <a:pt x="917536" y="1331686"/>
                </a:lnTo>
                <a:lnTo>
                  <a:pt x="1014281" y="1616543"/>
                </a:lnTo>
                <a:cubicBezTo>
                  <a:pt x="996406" y="1766519"/>
                  <a:pt x="978455" y="1916404"/>
                  <a:pt x="960580" y="2066380"/>
                </a:cubicBezTo>
                <a:lnTo>
                  <a:pt x="942594" y="2066636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2070157"/>
                </a:lnTo>
                <a:lnTo>
                  <a:pt x="584764" y="2071736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2075257"/>
                </a:lnTo>
                <a:lnTo>
                  <a:pt x="304101" y="2075736"/>
                </a:lnTo>
                <a:lnTo>
                  <a:pt x="250400" y="1616543"/>
                </a:lnTo>
                <a:lnTo>
                  <a:pt x="347144" y="1331689"/>
                </a:lnTo>
                <a:lnTo>
                  <a:pt x="347144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3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30000">
                <a:schemeClr val="bg1"/>
              </a:gs>
              <a:gs pos="30000">
                <a:schemeClr val="bg2"/>
              </a:gs>
            </a:gsLst>
            <a:lin ang="5400000" scaled="1"/>
          </a:gradFill>
          <a:ln w="3175">
            <a:solidFill>
              <a:schemeClr val="bg2"/>
            </a:solidFill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75" name="Freeform: Shape 174"/>
          <p:cNvSpPr>
            <a:spLocks noChangeAspect="1"/>
          </p:cNvSpPr>
          <p:nvPr/>
        </p:nvSpPr>
        <p:spPr>
          <a:xfrm>
            <a:off x="591519" y="3900820"/>
            <a:ext cx="855735" cy="1901952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75000">
                <a:schemeClr val="bg1"/>
              </a:gs>
              <a:gs pos="75000">
                <a:srgbClr val="1FBCEF"/>
              </a:gs>
            </a:gsLst>
            <a:lin ang="5400000" scaled="1"/>
          </a:gradFill>
          <a:ln w="3175">
            <a:solidFill>
              <a:schemeClr val="bg2"/>
            </a:solidFill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76" name="Freeform: Shape 175"/>
          <p:cNvSpPr/>
          <p:nvPr/>
        </p:nvSpPr>
        <p:spPr>
          <a:xfrm>
            <a:off x="1718864" y="3930112"/>
            <a:ext cx="822960" cy="1898549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17536 w 1279418"/>
              <a:gd name="connsiteY9" fmla="*/ 987825 h 2843630"/>
              <a:gd name="connsiteX10" fmla="*/ 917536 w 1279418"/>
              <a:gd name="connsiteY10" fmla="*/ 1331686 h 2843630"/>
              <a:gd name="connsiteX11" fmla="*/ 1014281 w 1279418"/>
              <a:gd name="connsiteY11" fmla="*/ 1616543 h 2843630"/>
              <a:gd name="connsiteX12" fmla="*/ 960580 w 1279418"/>
              <a:gd name="connsiteY12" fmla="*/ 2066380 h 2843630"/>
              <a:gd name="connsiteX13" fmla="*/ 942594 w 1279418"/>
              <a:gd name="connsiteY13" fmla="*/ 2066636 h 2843630"/>
              <a:gd name="connsiteX14" fmla="*/ 942594 w 1279418"/>
              <a:gd name="connsiteY14" fmla="*/ 2722978 h 2843630"/>
              <a:gd name="connsiteX15" fmla="*/ 821942 w 1279418"/>
              <a:gd name="connsiteY15" fmla="*/ 2843630 h 2843630"/>
              <a:gd name="connsiteX16" fmla="*/ 816225 w 1279418"/>
              <a:gd name="connsiteY16" fmla="*/ 2843630 h 2843630"/>
              <a:gd name="connsiteX17" fmla="*/ 695573 w 1279418"/>
              <a:gd name="connsiteY17" fmla="*/ 2722978 h 2843630"/>
              <a:gd name="connsiteX18" fmla="*/ 695573 w 1279418"/>
              <a:gd name="connsiteY18" fmla="*/ 2070157 h 2843630"/>
              <a:gd name="connsiteX19" fmla="*/ 584764 w 1279418"/>
              <a:gd name="connsiteY19" fmla="*/ 2071736 h 2843630"/>
              <a:gd name="connsiteX20" fmla="*/ 584764 w 1279418"/>
              <a:gd name="connsiteY20" fmla="*/ 2722978 h 2843630"/>
              <a:gd name="connsiteX21" fmla="*/ 464112 w 1279418"/>
              <a:gd name="connsiteY21" fmla="*/ 2843630 h 2843630"/>
              <a:gd name="connsiteX22" fmla="*/ 458395 w 1279418"/>
              <a:gd name="connsiteY22" fmla="*/ 2843630 h 2843630"/>
              <a:gd name="connsiteX23" fmla="*/ 337743 w 1279418"/>
              <a:gd name="connsiteY23" fmla="*/ 2722978 h 2843630"/>
              <a:gd name="connsiteX24" fmla="*/ 337743 w 1279418"/>
              <a:gd name="connsiteY24" fmla="*/ 2075257 h 2843630"/>
              <a:gd name="connsiteX25" fmla="*/ 304101 w 1279418"/>
              <a:gd name="connsiteY25" fmla="*/ 2075736 h 2843630"/>
              <a:gd name="connsiteX26" fmla="*/ 250400 w 1279418"/>
              <a:gd name="connsiteY26" fmla="*/ 1616543 h 2843630"/>
              <a:gd name="connsiteX27" fmla="*/ 347144 w 1279418"/>
              <a:gd name="connsiteY27" fmla="*/ 1331689 h 2843630"/>
              <a:gd name="connsiteX28" fmla="*/ 347144 w 1279418"/>
              <a:gd name="connsiteY28" fmla="*/ 987825 h 2843630"/>
              <a:gd name="connsiteX29" fmla="*/ 333380 w 1279418"/>
              <a:gd name="connsiteY29" fmla="*/ 987825 h 2843630"/>
              <a:gd name="connsiteX30" fmla="*/ 214156 w 1279418"/>
              <a:gd name="connsiteY30" fmla="*/ 1650893 h 2843630"/>
              <a:gd name="connsiteX31" fmla="*/ 88840 w 1279418"/>
              <a:gd name="connsiteY31" fmla="*/ 1738012 h 2843630"/>
              <a:gd name="connsiteX32" fmla="*/ 1721 w 1279418"/>
              <a:gd name="connsiteY32" fmla="*/ 1612696 h 2843630"/>
              <a:gd name="connsiteX33" fmla="*/ 151558 w 1279418"/>
              <a:gd name="connsiteY33" fmla="*/ 779369 h 2843630"/>
              <a:gd name="connsiteX34" fmla="*/ 165076 w 1279418"/>
              <a:gd name="connsiteY34" fmla="*/ 745240 h 2843630"/>
              <a:gd name="connsiteX35" fmla="*/ 166159 w 1279418"/>
              <a:gd name="connsiteY35" fmla="*/ 739877 h 2843630"/>
              <a:gd name="connsiteX36" fmla="*/ 330610 w 1279418"/>
              <a:gd name="connsiteY36" fmla="*/ 630871 h 2843630"/>
              <a:gd name="connsiteX37" fmla="*/ 631229 w 1279418"/>
              <a:gd name="connsiteY37" fmla="*/ 0 h 2843630"/>
              <a:gd name="connsiteX38" fmla="*/ 930644 w 1279418"/>
              <a:gd name="connsiteY38" fmla="*/ 299414 h 2843630"/>
              <a:gd name="connsiteX39" fmla="*/ 631229 w 1279418"/>
              <a:gd name="connsiteY39" fmla="*/ 598828 h 2843630"/>
              <a:gd name="connsiteX40" fmla="*/ 331814 w 1279418"/>
              <a:gd name="connsiteY40" fmla="*/ 299414 h 2843630"/>
              <a:gd name="connsiteX41" fmla="*/ 631229 w 1279418"/>
              <a:gd name="connsiteY41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17536" y="987825"/>
                </a:lnTo>
                <a:lnTo>
                  <a:pt x="917536" y="1331686"/>
                </a:lnTo>
                <a:lnTo>
                  <a:pt x="1014281" y="1616543"/>
                </a:lnTo>
                <a:cubicBezTo>
                  <a:pt x="996406" y="1766519"/>
                  <a:pt x="978455" y="1916404"/>
                  <a:pt x="960580" y="2066380"/>
                </a:cubicBezTo>
                <a:lnTo>
                  <a:pt x="942594" y="2066636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2070157"/>
                </a:lnTo>
                <a:lnTo>
                  <a:pt x="584764" y="2071736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2075257"/>
                </a:lnTo>
                <a:lnTo>
                  <a:pt x="304101" y="2075736"/>
                </a:lnTo>
                <a:lnTo>
                  <a:pt x="250400" y="1616543"/>
                </a:lnTo>
                <a:lnTo>
                  <a:pt x="347144" y="1331689"/>
                </a:lnTo>
                <a:lnTo>
                  <a:pt x="347144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3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72000">
                <a:schemeClr val="bg1"/>
              </a:gs>
              <a:gs pos="72000">
                <a:schemeClr val="bg2"/>
              </a:gs>
            </a:gsLst>
            <a:lin ang="5400000" scaled="1"/>
          </a:gradFill>
          <a:ln w="3175">
            <a:solidFill>
              <a:schemeClr val="bg2"/>
            </a:solidFill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20846" y="1415561"/>
            <a:ext cx="4122005" cy="14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7315" y="1456134"/>
            <a:ext cx="1948662" cy="314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6.5 out of 10 males…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2820846" y="3067279"/>
            <a:ext cx="4122005" cy="13881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4594906" y="3587455"/>
            <a:ext cx="2241052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bg2"/>
                </a:solidFill>
              </a:rPr>
              <a:t>2.3</a:t>
            </a:r>
            <a:r>
              <a:rPr lang="en-US" sz="2800" dirty="0">
                <a:solidFill>
                  <a:schemeClr val="bg2"/>
                </a:solidFill>
              </a:rPr>
              <a:t> females… </a:t>
            </a:r>
          </a:p>
        </p:txBody>
      </p:sp>
      <p:sp>
        <p:nvSpPr>
          <p:cNvPr id="170" name="Freeform: Shape 169"/>
          <p:cNvSpPr/>
          <p:nvPr/>
        </p:nvSpPr>
        <p:spPr>
          <a:xfrm>
            <a:off x="3016505" y="3217866"/>
            <a:ext cx="487547" cy="1086931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17536 w 1279418"/>
              <a:gd name="connsiteY9" fmla="*/ 987825 h 2843630"/>
              <a:gd name="connsiteX10" fmla="*/ 917536 w 1279418"/>
              <a:gd name="connsiteY10" fmla="*/ 1331686 h 2843630"/>
              <a:gd name="connsiteX11" fmla="*/ 1014281 w 1279418"/>
              <a:gd name="connsiteY11" fmla="*/ 1616543 h 2843630"/>
              <a:gd name="connsiteX12" fmla="*/ 960580 w 1279418"/>
              <a:gd name="connsiteY12" fmla="*/ 2066380 h 2843630"/>
              <a:gd name="connsiteX13" fmla="*/ 942594 w 1279418"/>
              <a:gd name="connsiteY13" fmla="*/ 2066636 h 2843630"/>
              <a:gd name="connsiteX14" fmla="*/ 942594 w 1279418"/>
              <a:gd name="connsiteY14" fmla="*/ 2722978 h 2843630"/>
              <a:gd name="connsiteX15" fmla="*/ 821942 w 1279418"/>
              <a:gd name="connsiteY15" fmla="*/ 2843630 h 2843630"/>
              <a:gd name="connsiteX16" fmla="*/ 816225 w 1279418"/>
              <a:gd name="connsiteY16" fmla="*/ 2843630 h 2843630"/>
              <a:gd name="connsiteX17" fmla="*/ 695573 w 1279418"/>
              <a:gd name="connsiteY17" fmla="*/ 2722978 h 2843630"/>
              <a:gd name="connsiteX18" fmla="*/ 695573 w 1279418"/>
              <a:gd name="connsiteY18" fmla="*/ 2070157 h 2843630"/>
              <a:gd name="connsiteX19" fmla="*/ 584764 w 1279418"/>
              <a:gd name="connsiteY19" fmla="*/ 2071736 h 2843630"/>
              <a:gd name="connsiteX20" fmla="*/ 584764 w 1279418"/>
              <a:gd name="connsiteY20" fmla="*/ 2722978 h 2843630"/>
              <a:gd name="connsiteX21" fmla="*/ 464112 w 1279418"/>
              <a:gd name="connsiteY21" fmla="*/ 2843630 h 2843630"/>
              <a:gd name="connsiteX22" fmla="*/ 458395 w 1279418"/>
              <a:gd name="connsiteY22" fmla="*/ 2843630 h 2843630"/>
              <a:gd name="connsiteX23" fmla="*/ 337743 w 1279418"/>
              <a:gd name="connsiteY23" fmla="*/ 2722978 h 2843630"/>
              <a:gd name="connsiteX24" fmla="*/ 337743 w 1279418"/>
              <a:gd name="connsiteY24" fmla="*/ 2075257 h 2843630"/>
              <a:gd name="connsiteX25" fmla="*/ 304101 w 1279418"/>
              <a:gd name="connsiteY25" fmla="*/ 2075736 h 2843630"/>
              <a:gd name="connsiteX26" fmla="*/ 250400 w 1279418"/>
              <a:gd name="connsiteY26" fmla="*/ 1616543 h 2843630"/>
              <a:gd name="connsiteX27" fmla="*/ 347144 w 1279418"/>
              <a:gd name="connsiteY27" fmla="*/ 1331689 h 2843630"/>
              <a:gd name="connsiteX28" fmla="*/ 347144 w 1279418"/>
              <a:gd name="connsiteY28" fmla="*/ 987825 h 2843630"/>
              <a:gd name="connsiteX29" fmla="*/ 333380 w 1279418"/>
              <a:gd name="connsiteY29" fmla="*/ 987825 h 2843630"/>
              <a:gd name="connsiteX30" fmla="*/ 214156 w 1279418"/>
              <a:gd name="connsiteY30" fmla="*/ 1650893 h 2843630"/>
              <a:gd name="connsiteX31" fmla="*/ 88840 w 1279418"/>
              <a:gd name="connsiteY31" fmla="*/ 1738012 h 2843630"/>
              <a:gd name="connsiteX32" fmla="*/ 1721 w 1279418"/>
              <a:gd name="connsiteY32" fmla="*/ 1612696 h 2843630"/>
              <a:gd name="connsiteX33" fmla="*/ 151558 w 1279418"/>
              <a:gd name="connsiteY33" fmla="*/ 779369 h 2843630"/>
              <a:gd name="connsiteX34" fmla="*/ 165076 w 1279418"/>
              <a:gd name="connsiteY34" fmla="*/ 745240 h 2843630"/>
              <a:gd name="connsiteX35" fmla="*/ 166159 w 1279418"/>
              <a:gd name="connsiteY35" fmla="*/ 739877 h 2843630"/>
              <a:gd name="connsiteX36" fmla="*/ 330610 w 1279418"/>
              <a:gd name="connsiteY36" fmla="*/ 630871 h 2843630"/>
              <a:gd name="connsiteX37" fmla="*/ 631229 w 1279418"/>
              <a:gd name="connsiteY37" fmla="*/ 0 h 2843630"/>
              <a:gd name="connsiteX38" fmla="*/ 930644 w 1279418"/>
              <a:gd name="connsiteY38" fmla="*/ 299414 h 2843630"/>
              <a:gd name="connsiteX39" fmla="*/ 631229 w 1279418"/>
              <a:gd name="connsiteY39" fmla="*/ 598828 h 2843630"/>
              <a:gd name="connsiteX40" fmla="*/ 331814 w 1279418"/>
              <a:gd name="connsiteY40" fmla="*/ 299414 h 2843630"/>
              <a:gd name="connsiteX41" fmla="*/ 631229 w 1279418"/>
              <a:gd name="connsiteY41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17536" y="987825"/>
                </a:lnTo>
                <a:lnTo>
                  <a:pt x="917536" y="1331686"/>
                </a:lnTo>
                <a:lnTo>
                  <a:pt x="1014281" y="1616543"/>
                </a:lnTo>
                <a:cubicBezTo>
                  <a:pt x="996406" y="1766519"/>
                  <a:pt x="978455" y="1916404"/>
                  <a:pt x="960580" y="2066380"/>
                </a:cubicBezTo>
                <a:lnTo>
                  <a:pt x="942594" y="2066636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2070157"/>
                </a:lnTo>
                <a:lnTo>
                  <a:pt x="584764" y="2071736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2075257"/>
                </a:lnTo>
                <a:lnTo>
                  <a:pt x="304101" y="2075736"/>
                </a:lnTo>
                <a:lnTo>
                  <a:pt x="250400" y="1616543"/>
                </a:lnTo>
                <a:lnTo>
                  <a:pt x="347144" y="1331689"/>
                </a:lnTo>
                <a:lnTo>
                  <a:pt x="347144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3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Freeform: Shape 171"/>
          <p:cNvSpPr/>
          <p:nvPr/>
        </p:nvSpPr>
        <p:spPr>
          <a:xfrm>
            <a:off x="3550818" y="3217865"/>
            <a:ext cx="487547" cy="1086931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17536 w 1279418"/>
              <a:gd name="connsiteY9" fmla="*/ 987825 h 2843630"/>
              <a:gd name="connsiteX10" fmla="*/ 917536 w 1279418"/>
              <a:gd name="connsiteY10" fmla="*/ 1331686 h 2843630"/>
              <a:gd name="connsiteX11" fmla="*/ 1014281 w 1279418"/>
              <a:gd name="connsiteY11" fmla="*/ 1616543 h 2843630"/>
              <a:gd name="connsiteX12" fmla="*/ 960580 w 1279418"/>
              <a:gd name="connsiteY12" fmla="*/ 2066380 h 2843630"/>
              <a:gd name="connsiteX13" fmla="*/ 942594 w 1279418"/>
              <a:gd name="connsiteY13" fmla="*/ 2066636 h 2843630"/>
              <a:gd name="connsiteX14" fmla="*/ 942594 w 1279418"/>
              <a:gd name="connsiteY14" fmla="*/ 2722978 h 2843630"/>
              <a:gd name="connsiteX15" fmla="*/ 821942 w 1279418"/>
              <a:gd name="connsiteY15" fmla="*/ 2843630 h 2843630"/>
              <a:gd name="connsiteX16" fmla="*/ 816225 w 1279418"/>
              <a:gd name="connsiteY16" fmla="*/ 2843630 h 2843630"/>
              <a:gd name="connsiteX17" fmla="*/ 695573 w 1279418"/>
              <a:gd name="connsiteY17" fmla="*/ 2722978 h 2843630"/>
              <a:gd name="connsiteX18" fmla="*/ 695573 w 1279418"/>
              <a:gd name="connsiteY18" fmla="*/ 2070157 h 2843630"/>
              <a:gd name="connsiteX19" fmla="*/ 584764 w 1279418"/>
              <a:gd name="connsiteY19" fmla="*/ 2071736 h 2843630"/>
              <a:gd name="connsiteX20" fmla="*/ 584764 w 1279418"/>
              <a:gd name="connsiteY20" fmla="*/ 2722978 h 2843630"/>
              <a:gd name="connsiteX21" fmla="*/ 464112 w 1279418"/>
              <a:gd name="connsiteY21" fmla="*/ 2843630 h 2843630"/>
              <a:gd name="connsiteX22" fmla="*/ 458395 w 1279418"/>
              <a:gd name="connsiteY22" fmla="*/ 2843630 h 2843630"/>
              <a:gd name="connsiteX23" fmla="*/ 337743 w 1279418"/>
              <a:gd name="connsiteY23" fmla="*/ 2722978 h 2843630"/>
              <a:gd name="connsiteX24" fmla="*/ 337743 w 1279418"/>
              <a:gd name="connsiteY24" fmla="*/ 2075257 h 2843630"/>
              <a:gd name="connsiteX25" fmla="*/ 304101 w 1279418"/>
              <a:gd name="connsiteY25" fmla="*/ 2075736 h 2843630"/>
              <a:gd name="connsiteX26" fmla="*/ 250400 w 1279418"/>
              <a:gd name="connsiteY26" fmla="*/ 1616543 h 2843630"/>
              <a:gd name="connsiteX27" fmla="*/ 347144 w 1279418"/>
              <a:gd name="connsiteY27" fmla="*/ 1331689 h 2843630"/>
              <a:gd name="connsiteX28" fmla="*/ 347144 w 1279418"/>
              <a:gd name="connsiteY28" fmla="*/ 987825 h 2843630"/>
              <a:gd name="connsiteX29" fmla="*/ 333380 w 1279418"/>
              <a:gd name="connsiteY29" fmla="*/ 987825 h 2843630"/>
              <a:gd name="connsiteX30" fmla="*/ 214156 w 1279418"/>
              <a:gd name="connsiteY30" fmla="*/ 1650893 h 2843630"/>
              <a:gd name="connsiteX31" fmla="*/ 88840 w 1279418"/>
              <a:gd name="connsiteY31" fmla="*/ 1738012 h 2843630"/>
              <a:gd name="connsiteX32" fmla="*/ 1721 w 1279418"/>
              <a:gd name="connsiteY32" fmla="*/ 1612696 h 2843630"/>
              <a:gd name="connsiteX33" fmla="*/ 151558 w 1279418"/>
              <a:gd name="connsiteY33" fmla="*/ 779369 h 2843630"/>
              <a:gd name="connsiteX34" fmla="*/ 165076 w 1279418"/>
              <a:gd name="connsiteY34" fmla="*/ 745240 h 2843630"/>
              <a:gd name="connsiteX35" fmla="*/ 166159 w 1279418"/>
              <a:gd name="connsiteY35" fmla="*/ 739877 h 2843630"/>
              <a:gd name="connsiteX36" fmla="*/ 330610 w 1279418"/>
              <a:gd name="connsiteY36" fmla="*/ 630871 h 2843630"/>
              <a:gd name="connsiteX37" fmla="*/ 631229 w 1279418"/>
              <a:gd name="connsiteY37" fmla="*/ 0 h 2843630"/>
              <a:gd name="connsiteX38" fmla="*/ 930644 w 1279418"/>
              <a:gd name="connsiteY38" fmla="*/ 299414 h 2843630"/>
              <a:gd name="connsiteX39" fmla="*/ 631229 w 1279418"/>
              <a:gd name="connsiteY39" fmla="*/ 598828 h 2843630"/>
              <a:gd name="connsiteX40" fmla="*/ 331814 w 1279418"/>
              <a:gd name="connsiteY40" fmla="*/ 299414 h 2843630"/>
              <a:gd name="connsiteX41" fmla="*/ 631229 w 1279418"/>
              <a:gd name="connsiteY41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17536" y="987825"/>
                </a:lnTo>
                <a:lnTo>
                  <a:pt x="917536" y="1331686"/>
                </a:lnTo>
                <a:lnTo>
                  <a:pt x="1014281" y="1616543"/>
                </a:lnTo>
                <a:cubicBezTo>
                  <a:pt x="996406" y="1766519"/>
                  <a:pt x="978455" y="1916404"/>
                  <a:pt x="960580" y="2066380"/>
                </a:cubicBezTo>
                <a:lnTo>
                  <a:pt x="942594" y="2066636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2070157"/>
                </a:lnTo>
                <a:lnTo>
                  <a:pt x="584764" y="2071736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2075257"/>
                </a:lnTo>
                <a:lnTo>
                  <a:pt x="304101" y="2075736"/>
                </a:lnTo>
                <a:lnTo>
                  <a:pt x="250400" y="1616543"/>
                </a:lnTo>
                <a:lnTo>
                  <a:pt x="347144" y="1331689"/>
                </a:lnTo>
                <a:lnTo>
                  <a:pt x="347144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3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Freeform: Shape 172"/>
          <p:cNvSpPr/>
          <p:nvPr/>
        </p:nvSpPr>
        <p:spPr>
          <a:xfrm>
            <a:off x="4090306" y="3217865"/>
            <a:ext cx="465200" cy="1086932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17536 w 1279418"/>
              <a:gd name="connsiteY9" fmla="*/ 987825 h 2843630"/>
              <a:gd name="connsiteX10" fmla="*/ 917536 w 1279418"/>
              <a:gd name="connsiteY10" fmla="*/ 1331686 h 2843630"/>
              <a:gd name="connsiteX11" fmla="*/ 1014281 w 1279418"/>
              <a:gd name="connsiteY11" fmla="*/ 1616543 h 2843630"/>
              <a:gd name="connsiteX12" fmla="*/ 960580 w 1279418"/>
              <a:gd name="connsiteY12" fmla="*/ 2066380 h 2843630"/>
              <a:gd name="connsiteX13" fmla="*/ 942594 w 1279418"/>
              <a:gd name="connsiteY13" fmla="*/ 2066636 h 2843630"/>
              <a:gd name="connsiteX14" fmla="*/ 942594 w 1279418"/>
              <a:gd name="connsiteY14" fmla="*/ 2722978 h 2843630"/>
              <a:gd name="connsiteX15" fmla="*/ 821942 w 1279418"/>
              <a:gd name="connsiteY15" fmla="*/ 2843630 h 2843630"/>
              <a:gd name="connsiteX16" fmla="*/ 816225 w 1279418"/>
              <a:gd name="connsiteY16" fmla="*/ 2843630 h 2843630"/>
              <a:gd name="connsiteX17" fmla="*/ 695573 w 1279418"/>
              <a:gd name="connsiteY17" fmla="*/ 2722978 h 2843630"/>
              <a:gd name="connsiteX18" fmla="*/ 695573 w 1279418"/>
              <a:gd name="connsiteY18" fmla="*/ 2070157 h 2843630"/>
              <a:gd name="connsiteX19" fmla="*/ 584764 w 1279418"/>
              <a:gd name="connsiteY19" fmla="*/ 2071736 h 2843630"/>
              <a:gd name="connsiteX20" fmla="*/ 584764 w 1279418"/>
              <a:gd name="connsiteY20" fmla="*/ 2722978 h 2843630"/>
              <a:gd name="connsiteX21" fmla="*/ 464112 w 1279418"/>
              <a:gd name="connsiteY21" fmla="*/ 2843630 h 2843630"/>
              <a:gd name="connsiteX22" fmla="*/ 458395 w 1279418"/>
              <a:gd name="connsiteY22" fmla="*/ 2843630 h 2843630"/>
              <a:gd name="connsiteX23" fmla="*/ 337743 w 1279418"/>
              <a:gd name="connsiteY23" fmla="*/ 2722978 h 2843630"/>
              <a:gd name="connsiteX24" fmla="*/ 337743 w 1279418"/>
              <a:gd name="connsiteY24" fmla="*/ 2075257 h 2843630"/>
              <a:gd name="connsiteX25" fmla="*/ 304101 w 1279418"/>
              <a:gd name="connsiteY25" fmla="*/ 2075736 h 2843630"/>
              <a:gd name="connsiteX26" fmla="*/ 250400 w 1279418"/>
              <a:gd name="connsiteY26" fmla="*/ 1616543 h 2843630"/>
              <a:gd name="connsiteX27" fmla="*/ 347144 w 1279418"/>
              <a:gd name="connsiteY27" fmla="*/ 1331689 h 2843630"/>
              <a:gd name="connsiteX28" fmla="*/ 347144 w 1279418"/>
              <a:gd name="connsiteY28" fmla="*/ 987825 h 2843630"/>
              <a:gd name="connsiteX29" fmla="*/ 333380 w 1279418"/>
              <a:gd name="connsiteY29" fmla="*/ 987825 h 2843630"/>
              <a:gd name="connsiteX30" fmla="*/ 214156 w 1279418"/>
              <a:gd name="connsiteY30" fmla="*/ 1650893 h 2843630"/>
              <a:gd name="connsiteX31" fmla="*/ 88840 w 1279418"/>
              <a:gd name="connsiteY31" fmla="*/ 1738012 h 2843630"/>
              <a:gd name="connsiteX32" fmla="*/ 1721 w 1279418"/>
              <a:gd name="connsiteY32" fmla="*/ 1612696 h 2843630"/>
              <a:gd name="connsiteX33" fmla="*/ 151558 w 1279418"/>
              <a:gd name="connsiteY33" fmla="*/ 779369 h 2843630"/>
              <a:gd name="connsiteX34" fmla="*/ 165076 w 1279418"/>
              <a:gd name="connsiteY34" fmla="*/ 745240 h 2843630"/>
              <a:gd name="connsiteX35" fmla="*/ 166159 w 1279418"/>
              <a:gd name="connsiteY35" fmla="*/ 739877 h 2843630"/>
              <a:gd name="connsiteX36" fmla="*/ 330610 w 1279418"/>
              <a:gd name="connsiteY36" fmla="*/ 630871 h 2843630"/>
              <a:gd name="connsiteX37" fmla="*/ 631229 w 1279418"/>
              <a:gd name="connsiteY37" fmla="*/ 0 h 2843630"/>
              <a:gd name="connsiteX38" fmla="*/ 930644 w 1279418"/>
              <a:gd name="connsiteY38" fmla="*/ 299414 h 2843630"/>
              <a:gd name="connsiteX39" fmla="*/ 631229 w 1279418"/>
              <a:gd name="connsiteY39" fmla="*/ 598828 h 2843630"/>
              <a:gd name="connsiteX40" fmla="*/ 331814 w 1279418"/>
              <a:gd name="connsiteY40" fmla="*/ 299414 h 2843630"/>
              <a:gd name="connsiteX41" fmla="*/ 631229 w 1279418"/>
              <a:gd name="connsiteY41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17536" y="987825"/>
                </a:lnTo>
                <a:lnTo>
                  <a:pt x="917536" y="1331686"/>
                </a:lnTo>
                <a:lnTo>
                  <a:pt x="1014281" y="1616543"/>
                </a:lnTo>
                <a:cubicBezTo>
                  <a:pt x="996406" y="1766519"/>
                  <a:pt x="978455" y="1916404"/>
                  <a:pt x="960580" y="2066380"/>
                </a:cubicBezTo>
                <a:lnTo>
                  <a:pt x="942594" y="2066636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2070157"/>
                </a:lnTo>
                <a:lnTo>
                  <a:pt x="584764" y="2071736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2075257"/>
                </a:lnTo>
                <a:lnTo>
                  <a:pt x="304101" y="2075736"/>
                </a:lnTo>
                <a:lnTo>
                  <a:pt x="250400" y="1616543"/>
                </a:lnTo>
                <a:lnTo>
                  <a:pt x="347144" y="1331689"/>
                </a:lnTo>
                <a:lnTo>
                  <a:pt x="347144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3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60000">
                <a:schemeClr val="bg1"/>
              </a:gs>
              <a:gs pos="60000">
                <a:schemeClr val="bg2"/>
              </a:gs>
            </a:gsLst>
            <a:lin ang="5400000" scaled="1"/>
          </a:gradFill>
          <a:ln w="3175">
            <a:solidFill>
              <a:schemeClr val="bg2"/>
            </a:solidFill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 dirty="0">
              <a:solidFill>
                <a:prstClr val="black"/>
              </a:solidFill>
            </a:endParaRPr>
          </a:p>
        </p:txBody>
      </p:sp>
      <p:sp>
        <p:nvSpPr>
          <p:cNvPr id="177" name="Freeform: Shape 176"/>
          <p:cNvSpPr>
            <a:spLocks noChangeAspect="1"/>
          </p:cNvSpPr>
          <p:nvPr/>
        </p:nvSpPr>
        <p:spPr>
          <a:xfrm>
            <a:off x="5292653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50000">
                <a:schemeClr val="accent2"/>
              </a:gs>
              <a:gs pos="50000">
                <a:srgbClr val="1FBCEF"/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79" name="Freeform: Shape 178"/>
          <p:cNvSpPr>
            <a:spLocks noChangeAspect="1"/>
          </p:cNvSpPr>
          <p:nvPr/>
        </p:nvSpPr>
        <p:spPr>
          <a:xfrm>
            <a:off x="3726267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2"/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 dirty="0">
              <a:solidFill>
                <a:prstClr val="black"/>
              </a:solidFill>
            </a:endParaRPr>
          </a:p>
        </p:txBody>
      </p:sp>
      <p:sp>
        <p:nvSpPr>
          <p:cNvPr id="180" name="Freeform: Shape 179"/>
          <p:cNvSpPr>
            <a:spLocks noChangeAspect="1"/>
          </p:cNvSpPr>
          <p:nvPr/>
        </p:nvSpPr>
        <p:spPr>
          <a:xfrm>
            <a:off x="3333352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2"/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81" name="Freeform: Shape 180"/>
          <p:cNvSpPr>
            <a:spLocks noChangeAspect="1"/>
          </p:cNvSpPr>
          <p:nvPr/>
        </p:nvSpPr>
        <p:spPr>
          <a:xfrm>
            <a:off x="2940437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2"/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83" name="Freeform: Shape 182"/>
          <p:cNvSpPr>
            <a:spLocks noChangeAspect="1"/>
          </p:cNvSpPr>
          <p:nvPr/>
        </p:nvSpPr>
        <p:spPr>
          <a:xfrm>
            <a:off x="4910352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2"/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84" name="Freeform: Shape 183"/>
          <p:cNvSpPr>
            <a:spLocks noChangeAspect="1"/>
          </p:cNvSpPr>
          <p:nvPr/>
        </p:nvSpPr>
        <p:spPr>
          <a:xfrm>
            <a:off x="4517437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2"/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85" name="Freeform: Shape 184"/>
          <p:cNvSpPr>
            <a:spLocks noChangeAspect="1"/>
          </p:cNvSpPr>
          <p:nvPr/>
        </p:nvSpPr>
        <p:spPr>
          <a:xfrm>
            <a:off x="4124521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2"/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86" name="Freeform: Shape 185"/>
          <p:cNvSpPr>
            <a:spLocks noChangeAspect="1"/>
          </p:cNvSpPr>
          <p:nvPr/>
        </p:nvSpPr>
        <p:spPr>
          <a:xfrm>
            <a:off x="6466805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1">
                  <a:lumMod val="85000"/>
                </a:schemeClr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87" name="Freeform: Shape 186"/>
          <p:cNvSpPr>
            <a:spLocks noChangeAspect="1"/>
          </p:cNvSpPr>
          <p:nvPr/>
        </p:nvSpPr>
        <p:spPr>
          <a:xfrm>
            <a:off x="6073889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1">
                  <a:lumMod val="85000"/>
                </a:schemeClr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88" name="Freeform: Shape 187"/>
          <p:cNvSpPr>
            <a:spLocks noChangeAspect="1"/>
          </p:cNvSpPr>
          <p:nvPr/>
        </p:nvSpPr>
        <p:spPr>
          <a:xfrm>
            <a:off x="5680974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1">
                  <a:lumMod val="85000"/>
                </a:schemeClr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22352E8-701A-40ED-B3F4-1052E73329EA}"/>
              </a:ext>
            </a:extLst>
          </p:cNvPr>
          <p:cNvSpPr>
            <a:spLocks noChangeAspect="1"/>
          </p:cNvSpPr>
          <p:nvPr/>
        </p:nvSpPr>
        <p:spPr>
          <a:xfrm>
            <a:off x="8767208" y="2515103"/>
            <a:ext cx="182880" cy="18288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/>
              <a:t>1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7A3F4E2-49E7-4455-8885-51C71F0266E0}"/>
              </a:ext>
            </a:extLst>
          </p:cNvPr>
          <p:cNvGrpSpPr/>
          <p:nvPr/>
        </p:nvGrpSpPr>
        <p:grpSpPr>
          <a:xfrm>
            <a:off x="10224411" y="1415561"/>
            <a:ext cx="1733561" cy="4895235"/>
            <a:chOff x="10224411" y="1415561"/>
            <a:chExt cx="1733561" cy="4895235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0C7C852B-F847-4ECF-8F6C-717A1881AF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224412" y="1415561"/>
              <a:ext cx="1733559" cy="3935372"/>
            </a:xfrm>
            <a:prstGeom prst="rect">
              <a:avLst/>
            </a:prstGeom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9E4B5E-5D03-4DAB-94CE-0596FFABB7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1191" y="4455385"/>
              <a:ext cx="182880" cy="18288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182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 dirty="0"/>
                <a:t>1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EED1E54-2706-4031-9F29-967E346DB0E8}"/>
                </a:ext>
              </a:extLst>
            </p:cNvPr>
            <p:cNvGrpSpPr/>
            <p:nvPr/>
          </p:nvGrpSpPr>
          <p:grpSpPr>
            <a:xfrm>
              <a:off x="10224411" y="5393418"/>
              <a:ext cx="1733561" cy="917378"/>
              <a:chOff x="10224411" y="5393418"/>
              <a:chExt cx="1733561" cy="917378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0F1AD812-6C5F-45B1-B40D-FF07E278E9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24412" y="5393418"/>
                <a:ext cx="1733560" cy="917378"/>
              </a:xfrm>
              <a:prstGeom prst="rect">
                <a:avLst/>
              </a:prstGeom>
            </p:spPr>
          </p:pic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4F0DE47B-046D-43ED-B00E-63EAC36F8377}"/>
                  </a:ext>
                </a:extLst>
              </p:cNvPr>
              <p:cNvSpPr/>
              <p:nvPr/>
            </p:nvSpPr>
            <p:spPr>
              <a:xfrm>
                <a:off x="10224411" y="6097532"/>
                <a:ext cx="1733560" cy="175790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37A5769C-CC20-45E0-8D2D-DBA213880993}"/>
                  </a:ext>
                </a:extLst>
              </p:cNvPr>
              <p:cNvSpPr/>
              <p:nvPr/>
            </p:nvSpPr>
            <p:spPr>
              <a:xfrm>
                <a:off x="10787923" y="5505215"/>
                <a:ext cx="312458" cy="326014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1D7C07AB-E8F6-413E-B138-5A2CE5F488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366145" y="5943250"/>
                <a:ext cx="182880" cy="18288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182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/>
                  <a:t>2</a:t>
                </a:r>
              </a:p>
            </p:txBody>
          </p:sp>
        </p:grp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C65D0848-2ED7-4E56-977F-3884BCF005F3}"/>
              </a:ext>
            </a:extLst>
          </p:cNvPr>
          <p:cNvSpPr>
            <a:spLocks noChangeAspect="1"/>
          </p:cNvSpPr>
          <p:nvPr/>
        </p:nvSpPr>
        <p:spPr>
          <a:xfrm>
            <a:off x="9719436" y="3263232"/>
            <a:ext cx="182880" cy="18288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8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/>
              <a:t>2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4DBA33A-2A20-4AC0-A658-A5E1A38BC0DB}"/>
              </a:ext>
            </a:extLst>
          </p:cNvPr>
          <p:cNvGrpSpPr/>
          <p:nvPr/>
        </p:nvGrpSpPr>
        <p:grpSpPr>
          <a:xfrm>
            <a:off x="5439364" y="4562022"/>
            <a:ext cx="1501817" cy="1662791"/>
            <a:chOff x="5317327" y="4648005"/>
            <a:chExt cx="1501817" cy="166279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B1AABEB-7EDF-433E-B0D9-A4A7CC13ED1A}"/>
                </a:ext>
              </a:extLst>
            </p:cNvPr>
            <p:cNvGrpSpPr/>
            <p:nvPr/>
          </p:nvGrpSpPr>
          <p:grpSpPr>
            <a:xfrm>
              <a:off x="5547138" y="5810375"/>
              <a:ext cx="760243" cy="500421"/>
              <a:chOff x="4784305" y="5163779"/>
              <a:chExt cx="760243" cy="500421"/>
            </a:xfrm>
          </p:grpSpPr>
          <p:sp>
            <p:nvSpPr>
              <p:cNvPr id="7" name="Star: 5 Points 6">
                <a:extLst>
                  <a:ext uri="{FF2B5EF4-FFF2-40B4-BE49-F238E27FC236}">
                    <a16:creationId xmlns:a16="http://schemas.microsoft.com/office/drawing/2014/main" id="{F6EA534D-A2AB-4AE9-AB03-C8BCEC2BAD3D}"/>
                  </a:ext>
                </a:extLst>
              </p:cNvPr>
              <p:cNvSpPr/>
              <p:nvPr/>
            </p:nvSpPr>
            <p:spPr>
              <a:xfrm>
                <a:off x="4784305" y="5237657"/>
                <a:ext cx="426543" cy="426543"/>
              </a:xfrm>
              <a:prstGeom prst="star5">
                <a:avLst/>
              </a:prstGeom>
              <a:gradFill>
                <a:gsLst>
                  <a:gs pos="50000">
                    <a:schemeClr val="accent2"/>
                  </a:gs>
                  <a:gs pos="50000">
                    <a:srgbClr val="1FBCEF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defTabSz="932518"/>
                <a:endParaRPr lang="en-US" sz="1938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Cylinder 18">
                <a:extLst>
                  <a:ext uri="{FF2B5EF4-FFF2-40B4-BE49-F238E27FC236}">
                    <a16:creationId xmlns:a16="http://schemas.microsoft.com/office/drawing/2014/main" id="{D0FBDE43-3BB4-47A1-8212-C6DCD8D925FD}"/>
                  </a:ext>
                </a:extLst>
              </p:cNvPr>
              <p:cNvSpPr/>
              <p:nvPr/>
            </p:nvSpPr>
            <p:spPr>
              <a:xfrm>
                <a:off x="5245964" y="5163779"/>
                <a:ext cx="298584" cy="500421"/>
              </a:xfrm>
              <a:prstGeom prst="can">
                <a:avLst/>
              </a:prstGeom>
              <a:gradFill>
                <a:gsLst>
                  <a:gs pos="50000">
                    <a:schemeClr val="accent2"/>
                  </a:gs>
                  <a:gs pos="50000">
                    <a:srgbClr val="1FBCEF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defTabSz="932518"/>
                <a:endParaRPr lang="en-US" sz="1938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F9F2FA5-DD28-4E6D-A3D1-ECFED01828F6}"/>
                </a:ext>
              </a:extLst>
            </p:cNvPr>
            <p:cNvGrpSpPr/>
            <p:nvPr/>
          </p:nvGrpSpPr>
          <p:grpSpPr>
            <a:xfrm>
              <a:off x="5317327" y="4648005"/>
              <a:ext cx="1501817" cy="1043627"/>
              <a:chOff x="2957410" y="7251700"/>
              <a:chExt cx="1501817" cy="1043627"/>
            </a:xfrm>
          </p:grpSpPr>
          <p:sp>
            <p:nvSpPr>
              <p:cNvPr id="21" name="Speech Bubble: Rectangle 20">
                <a:extLst>
                  <a:ext uri="{FF2B5EF4-FFF2-40B4-BE49-F238E27FC236}">
                    <a16:creationId xmlns:a16="http://schemas.microsoft.com/office/drawing/2014/main" id="{980D9FA1-CA43-4D5E-871B-D40A0738AA86}"/>
                  </a:ext>
                </a:extLst>
              </p:cNvPr>
              <p:cNvSpPr/>
              <p:nvPr/>
            </p:nvSpPr>
            <p:spPr>
              <a:xfrm>
                <a:off x="2957410" y="7251700"/>
                <a:ext cx="1501817" cy="1043627"/>
              </a:xfrm>
              <a:prstGeom prst="wedgeRectCallout">
                <a:avLst/>
              </a:prstGeom>
              <a:gradFill>
                <a:gsLst>
                  <a:gs pos="20000">
                    <a:schemeClr val="accent2"/>
                  </a:gs>
                  <a:gs pos="20000">
                    <a:srgbClr val="1FBCEF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rot="0" spcFirstLastPara="0" vertOverflow="overflow" horzOverflow="overflow" vert="horz" wrap="square" lIns="93252" tIns="46627" rIns="93252" bIns="4662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518"/>
                <a:endParaRPr lang="en-US" sz="1938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BA24C10-8D31-443A-80E9-F6F747C1DD32}"/>
                  </a:ext>
                </a:extLst>
              </p:cNvPr>
              <p:cNvSpPr txBox="1"/>
              <p:nvPr/>
            </p:nvSpPr>
            <p:spPr>
              <a:xfrm>
                <a:off x="2973125" y="7464330"/>
                <a:ext cx="13306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1600" spc="30" dirty="0">
                    <a:solidFill>
                      <a:schemeClr val="bg1"/>
                    </a:solidFill>
                  </a:rPr>
                  <a:t>Works with any vector shape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8341537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dirty="0"/>
              <a:t>STACKED BAR CHART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81561" y="1557728"/>
            <a:ext cx="1588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</a:rPr>
              <a:t>TITLE</a:t>
            </a:r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4112552750"/>
              </p:ext>
            </p:extLst>
          </p:nvPr>
        </p:nvGraphicFramePr>
        <p:xfrm>
          <a:off x="416262" y="2142503"/>
          <a:ext cx="5995568" cy="3189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1CD0ACDD-24E8-41CD-A092-F098D335BFB1}"/>
              </a:ext>
            </a:extLst>
          </p:cNvPr>
          <p:cNvSpPr txBox="1">
            <a:spLocks/>
          </p:cNvSpPr>
          <p:nvPr/>
        </p:nvSpPr>
        <p:spPr>
          <a:xfrm>
            <a:off x="9448800" y="63166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E1514C-5E56-4738-A1FF-4B1CFD2A3E36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1BEBE4E-8135-4C4B-BF32-46599957AE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760176"/>
              </p:ext>
            </p:extLst>
          </p:nvPr>
        </p:nvGraphicFramePr>
        <p:xfrm>
          <a:off x="7177129" y="1389100"/>
          <a:ext cx="4901469" cy="37221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01469">
                  <a:extLst>
                    <a:ext uri="{9D8B030D-6E8A-4147-A177-3AD203B41FA5}">
                      <a16:colId xmlns:a16="http://schemas.microsoft.com/office/drawing/2014/main" val="493813631"/>
                    </a:ext>
                  </a:extLst>
                </a:gridCol>
              </a:tblGrid>
              <a:tr h="32013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These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are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Excel charts with data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69641"/>
                  </a:ext>
                </a:extLst>
              </a:tr>
              <a:tr h="8887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To change the percentage, click on the chart. Select </a:t>
                      </a:r>
                      <a:r>
                        <a:rPr lang="en-US" sz="1200" b="1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Design</a:t>
                      </a: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within </a:t>
                      </a:r>
                      <a:r>
                        <a:rPr lang="en-US" sz="1200" b="1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Chart Tools </a:t>
                      </a: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on ribbon then select </a:t>
                      </a:r>
                      <a:r>
                        <a:rPr lang="en-US" sz="1200" b="1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Edit Data</a:t>
                      </a: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. Change the number in </a:t>
                      </a:r>
                      <a:r>
                        <a:rPr lang="en-US" sz="1200" b="1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column</a:t>
                      </a:r>
                      <a:r>
                        <a:rPr lang="en-US" sz="1200" b="1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B2</a:t>
                      </a: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to your %.</a:t>
                      </a: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Click outside of B2 and close the dialog.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The title label is an editable text box overlaid on top of chart.</a:t>
                      </a:r>
                      <a:endParaRPr lang="en-US" sz="1200" spc="3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782274"/>
                  </a:ext>
                </a:extLst>
              </a:tr>
              <a:tr h="4039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You can change the color of specific elements by double clicking on the part of the element you want to change and adjusting the Fill.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317174"/>
                  </a:ext>
                </a:extLst>
              </a:tr>
              <a:tr h="710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pc="30" dirty="0">
                          <a:solidFill>
                            <a:schemeClr val="accent2"/>
                          </a:solidFill>
                        </a:rPr>
                        <a:t>Stacked bar chart elements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Color bar with</a:t>
                      </a: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100% gray reference bar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Data labels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604512"/>
                  </a:ext>
                </a:extLst>
              </a:tr>
              <a:tr h="3201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COOL TRICK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639897"/>
                  </a:ext>
                </a:extLst>
              </a:tr>
              <a:tr h="710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Enlarge and bold #’s for </a:t>
                      </a:r>
                      <a:r>
                        <a:rPr lang="en-US" sz="1200" b="1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added highlight and emphasis.  </a:t>
                      </a:r>
                      <a:br>
                        <a:rPr lang="en-US" sz="1200" b="1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</a:b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To c</a:t>
                      </a: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hange the</a:t>
                      </a: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size of key numbers, double-click number to select, then use ribbon font tools on </a:t>
                      </a:r>
                      <a:r>
                        <a:rPr lang="en-US" sz="1200" b="1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Home Tab</a:t>
                      </a: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.</a:t>
                      </a:r>
                      <a:endParaRPr lang="en-US" sz="1200" spc="3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136156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8372F910-B704-449E-A4A4-9A36963C6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7129" y="5383080"/>
            <a:ext cx="4901469" cy="118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003059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067023727"/>
              </p:ext>
            </p:extLst>
          </p:nvPr>
        </p:nvGraphicFramePr>
        <p:xfrm>
          <a:off x="318977" y="1463899"/>
          <a:ext cx="7113181" cy="3560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/>
          <p:cNvSpPr/>
          <p:nvPr/>
        </p:nvSpPr>
        <p:spPr>
          <a:xfrm>
            <a:off x="4901611" y="1501521"/>
            <a:ext cx="1636618" cy="696647"/>
          </a:xfrm>
          <a:prstGeom prst="rect">
            <a:avLst/>
          </a:prstGeom>
        </p:spPr>
        <p:txBody>
          <a:bodyPr wrap="square" lIns="179285" tIns="125499" rIns="179285" bIns="125499">
            <a:spAutoFit/>
          </a:bodyPr>
          <a:lstStyle/>
          <a:p>
            <a:pPr algn="r">
              <a:lnSpc>
                <a:spcPct val="90000"/>
              </a:lnSpc>
              <a:defRPr/>
            </a:pPr>
            <a:r>
              <a:rPr lang="en-US" sz="3200" b="1" dirty="0">
                <a:solidFill>
                  <a:schemeClr val="bg2"/>
                </a:solidFill>
              </a:rPr>
              <a:t>88%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86860" y="1445081"/>
            <a:ext cx="2219601" cy="732769"/>
          </a:xfrm>
          <a:prstGeom prst="rect">
            <a:avLst/>
          </a:prstGeom>
        </p:spPr>
        <p:txBody>
          <a:bodyPr wrap="square" lIns="179232" tIns="143385" rIns="179232" bIns="143385">
            <a:spAutoFit/>
          </a:bodyPr>
          <a:lstStyle/>
          <a:p>
            <a:pPr marL="0" lv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chemeClr val="bg2"/>
                </a:solidFill>
              </a:rPr>
              <a:t>Title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/>
              <a:t>ANIMATED LINE CHART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855808"/>
              </p:ext>
            </p:extLst>
          </p:nvPr>
        </p:nvGraphicFramePr>
        <p:xfrm>
          <a:off x="7177129" y="1267180"/>
          <a:ext cx="4901469" cy="47491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01469">
                  <a:extLst>
                    <a:ext uri="{9D8B030D-6E8A-4147-A177-3AD203B41FA5}">
                      <a16:colId xmlns:a16="http://schemas.microsoft.com/office/drawing/2014/main" val="493813631"/>
                    </a:ext>
                  </a:extLst>
                </a:gridCol>
              </a:tblGrid>
              <a:tr h="32013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These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are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Excel charts with data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69641"/>
                  </a:ext>
                </a:extLst>
              </a:tr>
              <a:tr h="8887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To change the chart lines, right-click on the chart and select </a:t>
                      </a:r>
                      <a:r>
                        <a:rPr lang="en-US" sz="1200" b="1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Edit Data</a:t>
                      </a:r>
                      <a:r>
                        <a:rPr lang="en-US" sz="1200" b="0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. </a:t>
                      </a:r>
                      <a:r>
                        <a:rPr lang="en-US" sz="1200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Change the number in </a:t>
                      </a:r>
                      <a:r>
                        <a:rPr lang="en-US" sz="1200" b="1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columns</a:t>
                      </a:r>
                      <a:r>
                        <a:rPr lang="en-US" sz="1200" b="1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B2</a:t>
                      </a:r>
                      <a:r>
                        <a:rPr lang="en-US" sz="1200" b="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…,</a:t>
                      </a:r>
                      <a:r>
                        <a:rPr lang="en-US" sz="1200" b="1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C2</a:t>
                      </a:r>
                      <a:r>
                        <a:rPr lang="en-US" sz="1200" b="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…,</a:t>
                      </a:r>
                      <a:r>
                        <a:rPr lang="en-US" sz="1200" b="1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or D2</a:t>
                      </a:r>
                      <a:r>
                        <a:rPr lang="en-US" sz="1200" b="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…</a:t>
                      </a:r>
                      <a:r>
                        <a:rPr lang="en-US" sz="120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Click outside of </a:t>
                      </a:r>
                      <a:r>
                        <a:rPr lang="en-US" sz="1200" b="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B2…, C2…, or D2…</a:t>
                      </a:r>
                      <a:r>
                        <a:rPr lang="en-US" sz="1200" b="0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</a:t>
                      </a:r>
                      <a:r>
                        <a:rPr lang="en-US" sz="120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and close the dialog.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The Title and 88% labels are editable text boxes overlaid on top </a:t>
                      </a:r>
                      <a:br>
                        <a:rPr lang="en-US" sz="120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</a:br>
                      <a:r>
                        <a:rPr lang="en-US" sz="120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of chart.</a:t>
                      </a:r>
                      <a:endParaRPr lang="en-US" sz="1200" spc="3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782274"/>
                  </a:ext>
                </a:extLst>
              </a:tr>
              <a:tr h="4039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You can edit elements by double clicking on the part you want to change and then right-click for options</a:t>
                      </a:r>
                      <a:r>
                        <a:rPr lang="en-US" sz="1200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.  </a:t>
                      </a:r>
                      <a:endParaRPr lang="en-US" sz="1200" b="0" spc="3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317174"/>
                  </a:ext>
                </a:extLst>
              </a:tr>
              <a:tr h="710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pc="30" dirty="0">
                          <a:solidFill>
                            <a:schemeClr val="accent2"/>
                          </a:solidFill>
                        </a:rPr>
                        <a:t>Line bar chart elements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Animated lines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Data labels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604512"/>
                  </a:ext>
                </a:extLst>
              </a:tr>
              <a:tr h="3201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COOL TRICK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639897"/>
                  </a:ext>
                </a:extLst>
              </a:tr>
              <a:tr h="710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To c</a:t>
                      </a: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hange the</a:t>
                      </a: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width or color of the lines, </a:t>
                      </a:r>
                      <a:r>
                        <a:rPr lang="en-US" sz="120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double-click to select. Then use ribbon font tools on </a:t>
                      </a:r>
                      <a:r>
                        <a:rPr lang="en-US" sz="1200" b="1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Home Tab</a:t>
                      </a:r>
                      <a:r>
                        <a:rPr lang="en-US" sz="120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to change.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The categories are hidden on this chart. Create new text boxes to overlay as labels on top of chart. </a:t>
                      </a:r>
                      <a:endParaRPr lang="en-US" sz="1200" spc="3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136156"/>
                  </a:ext>
                </a:extLst>
              </a:tr>
            </a:tbl>
          </a:graphicData>
        </a:graphic>
      </p:graphicFrame>
      <p:sp>
        <p:nvSpPr>
          <p:cNvPr id="9" name="Slide Number Placeholder 2"/>
          <p:cNvSpPr txBox="1">
            <a:spLocks/>
          </p:cNvSpPr>
          <p:nvPr/>
        </p:nvSpPr>
        <p:spPr>
          <a:xfrm>
            <a:off x="9188115" y="6377116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AE1514C-5E56-4738-A1FF-4B1CFD2A3E36}" type="slidenum">
              <a:rPr lang="en-US" sz="1100">
                <a:solidFill>
                  <a:schemeClr val="tx2"/>
                </a:solidFill>
              </a:rPr>
              <a:pPr algn="r"/>
              <a:t>6</a:t>
            </a:fld>
            <a:endParaRPr lang="en-US" sz="1100" dirty="0">
              <a:solidFill>
                <a:schemeClr val="tx2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04B5D5-1068-4DBD-A1BC-3BB165420DD4}"/>
              </a:ext>
            </a:extLst>
          </p:cNvPr>
          <p:cNvGrpSpPr/>
          <p:nvPr/>
        </p:nvGrpSpPr>
        <p:grpSpPr>
          <a:xfrm>
            <a:off x="7278729" y="2219964"/>
            <a:ext cx="2067909" cy="1029764"/>
            <a:chOff x="10127673" y="-827352"/>
            <a:chExt cx="2468272" cy="122913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9AA54B4-30F9-4584-A474-B800513A06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5527"/>
            <a:stretch/>
          </p:blipFill>
          <p:spPr>
            <a:xfrm>
              <a:off x="10127673" y="-827352"/>
              <a:ext cx="2468272" cy="1229134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B94D29C-277D-4DB7-942F-0F420F0D1648}"/>
                </a:ext>
              </a:extLst>
            </p:cNvPr>
            <p:cNvSpPr/>
            <p:nvPr/>
          </p:nvSpPr>
          <p:spPr>
            <a:xfrm>
              <a:off x="10870149" y="-38099"/>
              <a:ext cx="1611411" cy="15621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8E2C28-1600-461B-8E65-8645EDAB01A1}"/>
              </a:ext>
            </a:extLst>
          </p:cNvPr>
          <p:cNvGrpSpPr/>
          <p:nvPr/>
        </p:nvGrpSpPr>
        <p:grpSpPr>
          <a:xfrm>
            <a:off x="7259679" y="6085154"/>
            <a:ext cx="1625942" cy="545794"/>
            <a:chOff x="5306767" y="3028950"/>
            <a:chExt cx="2451345" cy="82286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7E3989-F8E1-477C-A9DC-5024B5CFE8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6258" b="-2845"/>
            <a:stretch/>
          </p:blipFill>
          <p:spPr>
            <a:xfrm>
              <a:off x="5306767" y="3028950"/>
              <a:ext cx="2451345" cy="822865"/>
            </a:xfrm>
            <a:prstGeom prst="rect">
              <a:avLst/>
            </a:prstGeom>
          </p:spPr>
        </p:pic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25352EB-5303-4E49-AB18-BBA888689440}"/>
                </a:ext>
              </a:extLst>
            </p:cNvPr>
            <p:cNvSpPr/>
            <p:nvPr/>
          </p:nvSpPr>
          <p:spPr>
            <a:xfrm>
              <a:off x="6502605" y="3078778"/>
              <a:ext cx="1201023" cy="458699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585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Chart bld="series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715821" y="2739371"/>
            <a:ext cx="2219601" cy="1175967"/>
          </a:xfrm>
          <a:prstGeom prst="rect">
            <a:avLst/>
          </a:prstGeom>
        </p:spPr>
        <p:txBody>
          <a:bodyPr wrap="square" lIns="179232" tIns="143385" rIns="179232" bIns="143385">
            <a:spAutoFit/>
          </a:bodyPr>
          <a:lstStyle/>
          <a:p>
            <a:pPr marL="0" lv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Single line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/>
              <a:t>ANIMATED LINE CHART</a:t>
            </a:r>
            <a:endParaRPr lang="en-US" dirty="0"/>
          </a:p>
        </p:txBody>
      </p:sp>
      <p:sp>
        <p:nvSpPr>
          <p:cNvPr id="9" name="Slide Number Placeholder 2"/>
          <p:cNvSpPr txBox="1">
            <a:spLocks/>
          </p:cNvSpPr>
          <p:nvPr/>
        </p:nvSpPr>
        <p:spPr>
          <a:xfrm>
            <a:off x="9188115" y="6377116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AE1514C-5E56-4738-A1FF-4B1CFD2A3E36}" type="slidenum">
              <a:rPr lang="en-US" sz="1100">
                <a:solidFill>
                  <a:schemeClr val="tx2"/>
                </a:solidFill>
              </a:rPr>
              <a:pPr algn="r"/>
              <a:t>7</a:t>
            </a:fld>
            <a:endParaRPr lang="en-US" sz="1100" dirty="0">
              <a:solidFill>
                <a:schemeClr val="tx2"/>
              </a:solidFill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8457AB7-75D4-46A0-A783-C2FFD90E1B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4843199"/>
              </p:ext>
            </p:extLst>
          </p:nvPr>
        </p:nvGraphicFramePr>
        <p:xfrm>
          <a:off x="351869" y="1267180"/>
          <a:ext cx="4700355" cy="4633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A8C938B-AB04-4FC2-BFBD-2832AA9A41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599456"/>
              </p:ext>
            </p:extLst>
          </p:nvPr>
        </p:nvGraphicFramePr>
        <p:xfrm>
          <a:off x="7177129" y="1267180"/>
          <a:ext cx="4901469" cy="47491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01469">
                  <a:extLst>
                    <a:ext uri="{9D8B030D-6E8A-4147-A177-3AD203B41FA5}">
                      <a16:colId xmlns:a16="http://schemas.microsoft.com/office/drawing/2014/main" val="493813631"/>
                    </a:ext>
                  </a:extLst>
                </a:gridCol>
              </a:tblGrid>
              <a:tr h="32013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These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are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Excel charts with data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69641"/>
                  </a:ext>
                </a:extLst>
              </a:tr>
              <a:tr h="8887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To change the chart values, right-click on the graphic and select </a:t>
                      </a:r>
                      <a:r>
                        <a:rPr lang="en-US" sz="1200" b="1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Edit Data. </a:t>
                      </a: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Change the numbers in </a:t>
                      </a:r>
                      <a:r>
                        <a:rPr lang="en-US" sz="1200" b="1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column</a:t>
                      </a:r>
                      <a:r>
                        <a:rPr lang="en-US" sz="1200" b="1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B2</a:t>
                      </a:r>
                      <a:r>
                        <a:rPr lang="en-US" sz="1200" b="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…,</a:t>
                      </a:r>
                      <a:r>
                        <a:rPr lang="en-US" sz="1200" b="1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</a:t>
                      </a: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Click outside of </a:t>
                      </a:r>
                      <a:r>
                        <a:rPr lang="en-US" sz="1200" b="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B2…, C2…, or D2…</a:t>
                      </a:r>
                      <a:r>
                        <a:rPr lang="en-US" sz="1200" b="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</a:t>
                      </a: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and close.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The Title and 88% labels are editable text boxes overlaid on top </a:t>
                      </a:r>
                      <a:b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</a:b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of chart.</a:t>
                      </a:r>
                      <a:endParaRPr lang="en-US" sz="1200" spc="3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782274"/>
                  </a:ext>
                </a:extLst>
              </a:tr>
              <a:tr h="4039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You can edit elements by double clicking on the part you want to change and then right-click for edit options.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317174"/>
                  </a:ext>
                </a:extLst>
              </a:tr>
              <a:tr h="710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pc="30" dirty="0">
                          <a:solidFill>
                            <a:schemeClr val="accent2"/>
                          </a:solidFill>
                        </a:rPr>
                        <a:t>Line bar chart elements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Animated lines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Data labels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604512"/>
                  </a:ext>
                </a:extLst>
              </a:tr>
              <a:tr h="3201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COOL TRICK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639897"/>
                  </a:ext>
                </a:extLst>
              </a:tr>
              <a:tr h="710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To c</a:t>
                      </a: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hange the</a:t>
                      </a: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size or color of the numbers or the line, double-click to select. Use ribbon font tools on </a:t>
                      </a:r>
                      <a:r>
                        <a:rPr lang="en-US" sz="1200" b="1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Home Tab</a:t>
                      </a: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to change.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The categories are hidden on this chart. Create new text boxes to overlay as labels on top of chart. </a:t>
                      </a:r>
                      <a:endParaRPr lang="en-US" sz="1200" spc="3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136156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C1FA98F1-4B53-4ABB-A84C-27F3ACE2C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4060" y="2263332"/>
            <a:ext cx="1109663" cy="95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032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 uiExpand="1">
        <p:bldSub>
          <a:bldChart bld="series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2">
            <a:extLst>
              <a:ext uri="{FF2B5EF4-FFF2-40B4-BE49-F238E27FC236}">
                <a16:creationId xmlns:a16="http://schemas.microsoft.com/office/drawing/2014/main" id="{DDF7885F-512D-4936-A52A-20597039AC0B}"/>
              </a:ext>
            </a:extLst>
          </p:cNvPr>
          <p:cNvSpPr txBox="1">
            <a:spLocks/>
          </p:cNvSpPr>
          <p:nvPr/>
        </p:nvSpPr>
        <p:spPr>
          <a:xfrm>
            <a:off x="9188115" y="6377116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AE1514C-5E56-4738-A1FF-4B1CFD2A3E36}" type="slidenum">
              <a:rPr lang="en-US" sz="1100">
                <a:solidFill>
                  <a:schemeClr val="tx2"/>
                </a:solidFill>
              </a:rPr>
              <a:pPr algn="r"/>
              <a:t>8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73C6B-93EC-4463-BC2E-F686669B0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3"/>
                </a:solidFill>
              </a:rPr>
              <a:t>QUICK START</a:t>
            </a:r>
            <a:r>
              <a:rPr lang="en-US" sz="28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│</a:t>
            </a:r>
            <a:r>
              <a:rPr lang="en-US" sz="2800" dirty="0"/>
              <a:t> VISUAL MARKER GUIDE OF CHART ELEMENTS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A5EC497-4026-4336-AC6F-FE6A9AF29B31}"/>
              </a:ext>
            </a:extLst>
          </p:cNvPr>
          <p:cNvGrpSpPr/>
          <p:nvPr/>
        </p:nvGrpSpPr>
        <p:grpSpPr>
          <a:xfrm>
            <a:off x="6863294" y="1375577"/>
            <a:ext cx="4720812" cy="5268950"/>
            <a:chOff x="6441215" y="1373897"/>
            <a:chExt cx="4720812" cy="526895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7219CCF-07A7-4132-A29B-B47CCAD5590A}"/>
                </a:ext>
              </a:extLst>
            </p:cNvPr>
            <p:cNvGrpSpPr/>
            <p:nvPr/>
          </p:nvGrpSpPr>
          <p:grpSpPr>
            <a:xfrm>
              <a:off x="6461672" y="1860506"/>
              <a:ext cx="4700355" cy="4633660"/>
              <a:chOff x="351869" y="1267180"/>
              <a:chExt cx="4700355" cy="4633660"/>
            </a:xfrm>
          </p:grpSpPr>
          <p:graphicFrame>
            <p:nvGraphicFramePr>
              <p:cNvPr id="21" name="Chart 20">
                <a:extLst>
                  <a:ext uri="{FF2B5EF4-FFF2-40B4-BE49-F238E27FC236}">
                    <a16:creationId xmlns:a16="http://schemas.microsoft.com/office/drawing/2014/main" id="{731452FE-2437-4DB5-8BC6-97316656BB27}"/>
                  </a:ext>
                </a:extLst>
              </p:cNvPr>
              <p:cNvGraphicFramePr/>
              <p:nvPr/>
            </p:nvGraphicFramePr>
            <p:xfrm>
              <a:off x="351869" y="1267180"/>
              <a:ext cx="4700355" cy="463366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37CBF02-B077-46B0-BA13-D962F4288A34}"/>
                  </a:ext>
                </a:extLst>
              </p:cNvPr>
              <p:cNvSpPr txBox="1"/>
              <p:nvPr/>
            </p:nvSpPr>
            <p:spPr>
              <a:xfrm>
                <a:off x="483494" y="5175685"/>
                <a:ext cx="743839" cy="163267"/>
              </a:xfrm>
              <a:prstGeom prst="rect">
                <a:avLst/>
              </a:prstGeom>
              <a:solidFill>
                <a:srgbClr val="F2EEF8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Category 1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91D5E74-2840-426E-BD11-43B137664205}"/>
                  </a:ext>
                </a:extLst>
              </p:cNvPr>
              <p:cNvSpPr txBox="1"/>
              <p:nvPr/>
            </p:nvSpPr>
            <p:spPr>
              <a:xfrm>
                <a:off x="1334264" y="4927393"/>
                <a:ext cx="743839" cy="163267"/>
              </a:xfrm>
              <a:prstGeom prst="rect">
                <a:avLst/>
              </a:prstGeom>
              <a:solidFill>
                <a:srgbClr val="F2EEF8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Category 2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3BE1221-34A0-4196-9030-7DDCBBD9B35C}"/>
                  </a:ext>
                </a:extLst>
              </p:cNvPr>
              <p:cNvSpPr txBox="1"/>
              <p:nvPr/>
            </p:nvSpPr>
            <p:spPr>
              <a:xfrm>
                <a:off x="2231924" y="4382244"/>
                <a:ext cx="743839" cy="163267"/>
              </a:xfrm>
              <a:prstGeom prst="rect">
                <a:avLst/>
              </a:prstGeom>
              <a:solidFill>
                <a:srgbClr val="F2EEF8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Category 3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B3C1C22-3F13-4B10-A237-4DD6D01C4B41}"/>
                  </a:ext>
                </a:extLst>
              </p:cNvPr>
              <p:cNvSpPr txBox="1"/>
              <p:nvPr/>
            </p:nvSpPr>
            <p:spPr>
              <a:xfrm>
                <a:off x="3117489" y="3773861"/>
                <a:ext cx="743839" cy="163267"/>
              </a:xfrm>
              <a:prstGeom prst="rect">
                <a:avLst/>
              </a:prstGeom>
              <a:solidFill>
                <a:srgbClr val="F2EEF8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Category 4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5F2EEDC-76F1-4682-B760-97887F53C7FA}"/>
                  </a:ext>
                </a:extLst>
              </p:cNvPr>
              <p:cNvSpPr txBox="1"/>
              <p:nvPr/>
            </p:nvSpPr>
            <p:spPr>
              <a:xfrm>
                <a:off x="4159454" y="1613173"/>
                <a:ext cx="743839" cy="163267"/>
              </a:xfrm>
              <a:prstGeom prst="rect">
                <a:avLst/>
              </a:prstGeom>
              <a:solidFill>
                <a:srgbClr val="F2EEF8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Category 5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6832903-DEDA-4B9D-8FEE-45130575331F}"/>
                  </a:ext>
                </a:extLst>
              </p:cNvPr>
              <p:cNvSpPr txBox="1"/>
              <p:nvPr/>
            </p:nvSpPr>
            <p:spPr>
              <a:xfrm>
                <a:off x="4159455" y="2657737"/>
                <a:ext cx="743839" cy="163267"/>
              </a:xfrm>
              <a:prstGeom prst="rect">
                <a:avLst/>
              </a:prstGeom>
              <a:solidFill>
                <a:srgbClr val="F9EAEB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Series 1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F6C4DB5-D64B-4C1F-8D8A-6CB0C9435BA5}"/>
                  </a:ext>
                </a:extLst>
              </p:cNvPr>
              <p:cNvSpPr txBox="1"/>
              <p:nvPr/>
            </p:nvSpPr>
            <p:spPr>
              <a:xfrm>
                <a:off x="3117489" y="4464282"/>
                <a:ext cx="743839" cy="163267"/>
              </a:xfrm>
              <a:prstGeom prst="rect">
                <a:avLst/>
              </a:prstGeom>
              <a:solidFill>
                <a:srgbClr val="F9EAEB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Series 1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6E07FD7-2FF0-474A-A13A-9C0C93FEC8AD}"/>
                  </a:ext>
                </a:extLst>
              </p:cNvPr>
              <p:cNvSpPr txBox="1"/>
              <p:nvPr/>
            </p:nvSpPr>
            <p:spPr>
              <a:xfrm>
                <a:off x="2267983" y="5094051"/>
                <a:ext cx="743839" cy="163267"/>
              </a:xfrm>
              <a:prstGeom prst="rect">
                <a:avLst/>
              </a:prstGeom>
              <a:solidFill>
                <a:srgbClr val="F9EAEB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Series 1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62677DE-B2E5-401E-8036-6D02FE7ACF46}"/>
                  </a:ext>
                </a:extLst>
              </p:cNvPr>
              <p:cNvSpPr txBox="1"/>
              <p:nvPr/>
            </p:nvSpPr>
            <p:spPr>
              <a:xfrm>
                <a:off x="1334264" y="5631985"/>
                <a:ext cx="743839" cy="163267"/>
              </a:xfrm>
              <a:prstGeom prst="rect">
                <a:avLst/>
              </a:prstGeom>
              <a:solidFill>
                <a:srgbClr val="F9EAEB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Series 1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EDACA89-AEC2-44AF-9781-F59E8AFB170C}"/>
                  </a:ext>
                </a:extLst>
              </p:cNvPr>
              <p:cNvSpPr txBox="1"/>
              <p:nvPr/>
            </p:nvSpPr>
            <p:spPr>
              <a:xfrm>
                <a:off x="483494" y="5713618"/>
                <a:ext cx="743839" cy="163267"/>
              </a:xfrm>
              <a:prstGeom prst="rect">
                <a:avLst/>
              </a:prstGeom>
              <a:solidFill>
                <a:srgbClr val="F9EAEB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Series 1</a:t>
                </a:r>
              </a:p>
            </p:txBody>
          </p:sp>
        </p:grp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CA02D28-3267-4C17-978C-5AF7B275E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87484" y="2239767"/>
              <a:ext cx="1845805" cy="1583679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201F15B-6A1F-49A0-B8EB-5AC7A668706D}"/>
                </a:ext>
              </a:extLst>
            </p:cNvPr>
            <p:cNvSpPr/>
            <p:nvPr/>
          </p:nvSpPr>
          <p:spPr>
            <a:xfrm>
              <a:off x="6441215" y="1373897"/>
              <a:ext cx="4720812" cy="5268950"/>
            </a:xfrm>
            <a:prstGeom prst="rect">
              <a:avLst/>
            </a:prstGeom>
            <a:no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B93FEBE-7D2D-41D1-8883-EAC0E122CCA0}"/>
              </a:ext>
            </a:extLst>
          </p:cNvPr>
          <p:cNvGrpSpPr/>
          <p:nvPr/>
        </p:nvGrpSpPr>
        <p:grpSpPr>
          <a:xfrm>
            <a:off x="602131" y="1379523"/>
            <a:ext cx="6037729" cy="5268950"/>
            <a:chOff x="363071" y="1226281"/>
            <a:chExt cx="6037729" cy="526895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B8F8B4E-D740-44F9-928F-897B9669836F}"/>
                </a:ext>
              </a:extLst>
            </p:cNvPr>
            <p:cNvSpPr/>
            <p:nvPr/>
          </p:nvSpPr>
          <p:spPr>
            <a:xfrm>
              <a:off x="392373" y="5925643"/>
              <a:ext cx="5984543" cy="551631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2084971-9C2C-40E3-B3C5-A311A5C35E83}"/>
                </a:ext>
              </a:extLst>
            </p:cNvPr>
            <p:cNvGrpSpPr/>
            <p:nvPr/>
          </p:nvGrpSpPr>
          <p:grpSpPr>
            <a:xfrm>
              <a:off x="474788" y="1474877"/>
              <a:ext cx="5761554" cy="5003955"/>
              <a:chOff x="2688847" y="1191410"/>
              <a:chExt cx="6317041" cy="5486400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A1F299CF-C906-46AB-9AAE-206B08933C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86113" y="1191410"/>
                <a:ext cx="5819775" cy="5486400"/>
              </a:xfrm>
              <a:prstGeom prst="rect">
                <a:avLst/>
              </a:prstGeom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C81444-FCD0-4439-8B1C-61E36EA6FC42}"/>
                  </a:ext>
                </a:extLst>
              </p:cNvPr>
              <p:cNvSpPr txBox="1"/>
              <p:nvPr/>
            </p:nvSpPr>
            <p:spPr>
              <a:xfrm>
                <a:off x="5724080" y="3966259"/>
                <a:ext cx="743839" cy="163267"/>
              </a:xfrm>
              <a:prstGeom prst="rect">
                <a:avLst/>
              </a:prstGeom>
              <a:solidFill>
                <a:srgbClr val="F2EEF8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Category 3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AA82B50-45B0-4FBA-A085-2FA13EE6B263}"/>
                  </a:ext>
                </a:extLst>
              </p:cNvPr>
              <p:cNvSpPr txBox="1"/>
              <p:nvPr/>
            </p:nvSpPr>
            <p:spPr>
              <a:xfrm>
                <a:off x="2688848" y="3364081"/>
                <a:ext cx="743839" cy="163267"/>
              </a:xfrm>
              <a:prstGeom prst="rect">
                <a:avLst/>
              </a:prstGeom>
              <a:solidFill>
                <a:srgbClr val="F9EAEB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Series 1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66823D-717D-4667-A32E-EE4DB5BA494B}"/>
                  </a:ext>
                </a:extLst>
              </p:cNvPr>
              <p:cNvSpPr txBox="1"/>
              <p:nvPr/>
            </p:nvSpPr>
            <p:spPr>
              <a:xfrm>
                <a:off x="5279648" y="4477488"/>
                <a:ext cx="685799" cy="392885"/>
              </a:xfrm>
              <a:prstGeom prst="rect">
                <a:avLst/>
              </a:prstGeom>
              <a:solidFill>
                <a:srgbClr val="F9EAEB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Black</a:t>
                </a:r>
                <a:b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</a:br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Series 1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E0EA9C-8425-4BA2-BB93-6D9060A52236}"/>
                  </a:ext>
                </a:extLst>
              </p:cNvPr>
              <p:cNvSpPr txBox="1"/>
              <p:nvPr/>
            </p:nvSpPr>
            <p:spPr>
              <a:xfrm>
                <a:off x="6943280" y="3086885"/>
                <a:ext cx="743839" cy="163267"/>
              </a:xfrm>
              <a:prstGeom prst="rect">
                <a:avLst/>
              </a:prstGeom>
              <a:solidFill>
                <a:srgbClr val="F2EEF8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Category 4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216203-4121-4FE8-9DFA-669981CE5976}"/>
                  </a:ext>
                </a:extLst>
              </p:cNvPr>
              <p:cNvSpPr txBox="1"/>
              <p:nvPr/>
            </p:nvSpPr>
            <p:spPr>
              <a:xfrm>
                <a:off x="8262049" y="3168518"/>
                <a:ext cx="743839" cy="163267"/>
              </a:xfrm>
              <a:prstGeom prst="rect">
                <a:avLst/>
              </a:prstGeom>
              <a:solidFill>
                <a:srgbClr val="F2EEF8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Category 5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86792B-9092-42B2-9243-6C57C9EB4D24}"/>
                  </a:ext>
                </a:extLst>
              </p:cNvPr>
              <p:cNvSpPr txBox="1"/>
              <p:nvPr/>
            </p:nvSpPr>
            <p:spPr>
              <a:xfrm>
                <a:off x="4535809" y="2746936"/>
                <a:ext cx="743839" cy="163267"/>
              </a:xfrm>
              <a:prstGeom prst="rect">
                <a:avLst/>
              </a:prstGeom>
              <a:solidFill>
                <a:srgbClr val="F2EEF8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Category 2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87B677-2524-4C0F-B858-648DC37F9EFD}"/>
                  </a:ext>
                </a:extLst>
              </p:cNvPr>
              <p:cNvSpPr txBox="1"/>
              <p:nvPr/>
            </p:nvSpPr>
            <p:spPr>
              <a:xfrm>
                <a:off x="3433168" y="2665303"/>
                <a:ext cx="743839" cy="163267"/>
              </a:xfrm>
              <a:prstGeom prst="rect">
                <a:avLst/>
              </a:prstGeom>
              <a:solidFill>
                <a:srgbClr val="F2EEF8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Category 1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FCB6E1-E817-4438-9290-EE4BA82ACD0C}"/>
                  </a:ext>
                </a:extLst>
              </p:cNvPr>
              <p:cNvSpPr txBox="1"/>
              <p:nvPr/>
            </p:nvSpPr>
            <p:spPr>
              <a:xfrm>
                <a:off x="2688848" y="2898229"/>
                <a:ext cx="743839" cy="163267"/>
              </a:xfrm>
              <a:prstGeom prst="rect">
                <a:avLst/>
              </a:prstGeom>
              <a:solidFill>
                <a:srgbClr val="F9EAEB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Series 2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82FB92-AFBF-4B31-AFA6-152CC6061424}"/>
                  </a:ext>
                </a:extLst>
              </p:cNvPr>
              <p:cNvSpPr txBox="1"/>
              <p:nvPr/>
            </p:nvSpPr>
            <p:spPr>
              <a:xfrm>
                <a:off x="2688847" y="3802992"/>
                <a:ext cx="743839" cy="163267"/>
              </a:xfrm>
              <a:prstGeom prst="rect">
                <a:avLst/>
              </a:prstGeom>
              <a:solidFill>
                <a:srgbClr val="F9EAEB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Series 3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45FD15-7144-4889-A382-B533CFFA9332}"/>
                  </a:ext>
                </a:extLst>
              </p:cNvPr>
              <p:cNvSpPr txBox="1"/>
              <p:nvPr/>
            </p:nvSpPr>
            <p:spPr>
              <a:xfrm>
                <a:off x="5994022" y="4477487"/>
                <a:ext cx="606803" cy="392885"/>
              </a:xfrm>
              <a:prstGeom prst="rect">
                <a:avLst/>
              </a:prstGeom>
              <a:solidFill>
                <a:srgbClr val="F9EAEB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Green</a:t>
                </a:r>
                <a:b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</a:br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Series 1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1830F7-2E3C-4678-991C-C8F4B7C921E9}"/>
                  </a:ext>
                </a:extLst>
              </p:cNvPr>
              <p:cNvSpPr txBox="1"/>
              <p:nvPr/>
            </p:nvSpPr>
            <p:spPr>
              <a:xfrm>
                <a:off x="6639878" y="4477486"/>
                <a:ext cx="606803" cy="392885"/>
              </a:xfrm>
              <a:prstGeom prst="rect">
                <a:avLst/>
              </a:prstGeom>
              <a:solidFill>
                <a:srgbClr val="F9EAEB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Blue</a:t>
                </a:r>
                <a:b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</a:br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Series 1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9BBA554-91D2-49ED-BF3D-4BF5A6ED6D3D}"/>
                  </a:ext>
                </a:extLst>
              </p:cNvPr>
              <p:cNvSpPr txBox="1"/>
              <p:nvPr/>
            </p:nvSpPr>
            <p:spPr>
              <a:xfrm>
                <a:off x="3457275" y="5313253"/>
                <a:ext cx="743839" cy="163267"/>
              </a:xfrm>
              <a:prstGeom prst="rect">
                <a:avLst/>
              </a:prstGeom>
              <a:solidFill>
                <a:srgbClr val="F2EEF8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Category 1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02D6F49-B4FE-40D3-A98A-733D9205FB6D}"/>
                </a:ext>
              </a:extLst>
            </p:cNvPr>
            <p:cNvSpPr/>
            <p:nvPr/>
          </p:nvSpPr>
          <p:spPr>
            <a:xfrm>
              <a:off x="363071" y="1226281"/>
              <a:ext cx="6037729" cy="5268950"/>
            </a:xfrm>
            <a:prstGeom prst="rect">
              <a:avLst/>
            </a:prstGeom>
            <a:no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C0BF2480-F360-40E1-8094-6FEB359D68D1}"/>
              </a:ext>
            </a:extLst>
          </p:cNvPr>
          <p:cNvSpPr txBox="1"/>
          <p:nvPr/>
        </p:nvSpPr>
        <p:spPr>
          <a:xfrm>
            <a:off x="3362926" y="688841"/>
            <a:ext cx="6811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pc="3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Detailed text directions for editing each of these charts on slides 6 &amp; 7</a:t>
            </a:r>
          </a:p>
        </p:txBody>
      </p:sp>
    </p:spTree>
    <p:extLst>
      <p:ext uri="{BB962C8B-B14F-4D97-AF65-F5344CB8AC3E}">
        <p14:creationId xmlns:p14="http://schemas.microsoft.com/office/powerpoint/2010/main" val="239862257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001C7E4D-2480-4696-A174-F1C70D084AA6}"/>
              </a:ext>
            </a:extLst>
          </p:cNvPr>
          <p:cNvGrpSpPr/>
          <p:nvPr/>
        </p:nvGrpSpPr>
        <p:grpSpPr>
          <a:xfrm>
            <a:off x="9289345" y="2581280"/>
            <a:ext cx="1591667" cy="477677"/>
            <a:chOff x="9191757" y="2765372"/>
            <a:chExt cx="1592049" cy="47767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BF65B2F-436B-461B-AD88-E58C7335CE79}"/>
                </a:ext>
              </a:extLst>
            </p:cNvPr>
            <p:cNvSpPr/>
            <p:nvPr/>
          </p:nvSpPr>
          <p:spPr>
            <a:xfrm>
              <a:off x="9191757" y="2765372"/>
              <a:ext cx="364601" cy="387189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effectLst/>
          </p:spPr>
          <p:txBody>
            <a:bodyPr lIns="0" tIns="0" rIns="0" bIns="0"/>
            <a:lstStyle/>
            <a:p>
              <a:pPr defTabSz="932597">
                <a:defRPr/>
              </a:pPr>
              <a:endParaRPr lang="en-US" sz="1836" kern="0" dirty="0">
                <a:solidFill>
                  <a:sysClr val="windowText" lastClr="000000"/>
                </a:solidFill>
                <a:latin typeface="Georgia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E6641E9-A326-4BBA-9614-C7DAD3D88A1F}"/>
                </a:ext>
              </a:extLst>
            </p:cNvPr>
            <p:cNvSpPr/>
            <p:nvPr/>
          </p:nvSpPr>
          <p:spPr>
            <a:xfrm>
              <a:off x="9492746" y="2855860"/>
              <a:ext cx="1291060" cy="387189"/>
            </a:xfrm>
            <a:custGeom>
              <a:avLst/>
              <a:gdLst>
                <a:gd name="connsiteX0" fmla="*/ 0 w 1291060"/>
                <a:gd name="connsiteY0" fmla="*/ 0 h 387189"/>
                <a:gd name="connsiteX1" fmla="*/ 1291060 w 1291060"/>
                <a:gd name="connsiteY1" fmla="*/ 0 h 387189"/>
                <a:gd name="connsiteX2" fmla="*/ 1291060 w 1291060"/>
                <a:gd name="connsiteY2" fmla="*/ 146768 h 387189"/>
                <a:gd name="connsiteX3" fmla="*/ 1149960 w 1291060"/>
                <a:gd name="connsiteY3" fmla="*/ 387189 h 387189"/>
                <a:gd name="connsiteX4" fmla="*/ 0 w 1291060"/>
                <a:gd name="connsiteY4" fmla="*/ 387189 h 387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1060" h="387189">
                  <a:moveTo>
                    <a:pt x="0" y="0"/>
                  </a:moveTo>
                  <a:lnTo>
                    <a:pt x="1291060" y="0"/>
                  </a:lnTo>
                  <a:lnTo>
                    <a:pt x="1291060" y="146768"/>
                  </a:lnTo>
                  <a:lnTo>
                    <a:pt x="1149960" y="387189"/>
                  </a:lnTo>
                  <a:lnTo>
                    <a:pt x="0" y="38718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square" lIns="0" tIns="0" rIns="0" bIns="0">
              <a:noAutofit/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  <a:latin typeface="Georgia"/>
              </a:endParaRPr>
            </a:p>
          </p:txBody>
        </p:sp>
        <p:sp>
          <p:nvSpPr>
            <p:cNvPr id="38" name="AutoShape 4">
              <a:extLst>
                <a:ext uri="{FF2B5EF4-FFF2-40B4-BE49-F238E27FC236}">
                  <a16:creationId xmlns:a16="http://schemas.microsoft.com/office/drawing/2014/main" id="{364C5B5F-AB25-479A-AE85-4C88342D74A7}"/>
                </a:ext>
              </a:extLst>
            </p:cNvPr>
            <p:cNvSpPr>
              <a:spLocks/>
            </p:cNvSpPr>
            <p:nvPr/>
          </p:nvSpPr>
          <p:spPr bwMode="auto">
            <a:xfrm rot="21300000" flipV="1">
              <a:off x="9495043" y="2767400"/>
              <a:ext cx="65281" cy="9338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3195"/>
                  </a:lnTo>
                  <a:lnTo>
                    <a:pt x="21600" y="21600"/>
                  </a:lnTo>
                  <a:cubicBezTo>
                    <a:pt x="21600" y="21600"/>
                    <a:pt x="21600" y="0"/>
                    <a:pt x="21600" y="0"/>
                  </a:cubicBezTo>
                  <a:close/>
                  <a:moveTo>
                    <a:pt x="21600" y="0"/>
                  </a:moveTo>
                </a:path>
              </a:pathLst>
            </a:custGeom>
            <a:solidFill>
              <a:schemeClr val="tx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defTabSz="932597">
                <a:defRPr/>
              </a:pPr>
              <a:endParaRPr lang="en-US" sz="1836" kern="0" dirty="0">
                <a:solidFill>
                  <a:sysClr val="windowText" lastClr="000000"/>
                </a:solidFill>
                <a:latin typeface="Georgia"/>
              </a:endParaRPr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90F6BF5B-D558-4215-8F07-87F17CD703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845" y="2713306"/>
            <a:ext cx="922936" cy="30098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79D9361-D212-4CD0-9393-4E403F278B45}"/>
              </a:ext>
            </a:extLst>
          </p:cNvPr>
          <p:cNvSpPr/>
          <p:nvPr/>
        </p:nvSpPr>
        <p:spPr>
          <a:xfrm>
            <a:off x="6954424" y="1336378"/>
            <a:ext cx="3642055" cy="130131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A1EE16E-F02E-4504-8A88-19B6BF917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45351"/>
              </p:ext>
            </p:extLst>
          </p:nvPr>
        </p:nvGraphicFramePr>
        <p:xfrm>
          <a:off x="3494994" y="3535743"/>
          <a:ext cx="4343069" cy="23102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3964A244-53CA-4405-89C9-CE1B3E1869A3}"/>
              </a:ext>
            </a:extLst>
          </p:cNvPr>
          <p:cNvGrpSpPr/>
          <p:nvPr/>
        </p:nvGrpSpPr>
        <p:grpSpPr>
          <a:xfrm>
            <a:off x="4520890" y="1398951"/>
            <a:ext cx="3465040" cy="1933909"/>
            <a:chOff x="11082537" y="-737221"/>
            <a:chExt cx="3465040" cy="193390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A61607C-0E63-4B28-8C17-EF19EF25D97C}"/>
                </a:ext>
              </a:extLst>
            </p:cNvPr>
            <p:cNvSpPr txBox="1"/>
            <p:nvPr/>
          </p:nvSpPr>
          <p:spPr>
            <a:xfrm>
              <a:off x="11082537" y="-181543"/>
              <a:ext cx="34650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6.5 out of 10 people 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remember what they see…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F4AAF39-8C05-4BC5-88C4-E453A1D67203}"/>
                </a:ext>
              </a:extLst>
            </p:cNvPr>
            <p:cNvGrpSpPr/>
            <p:nvPr/>
          </p:nvGrpSpPr>
          <p:grpSpPr>
            <a:xfrm>
              <a:off x="11136071" y="539391"/>
              <a:ext cx="3411506" cy="657297"/>
              <a:chOff x="4945154" y="2949891"/>
              <a:chExt cx="3411506" cy="657297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2E77977D-69ED-4F20-8A8E-8B1DF51207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22336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50000">
                    <a:srgbClr val="6EAA2E"/>
                  </a:gs>
                  <a:gs pos="50000">
                    <a:srgbClr val="1FBCEF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FAE81D60-47C8-4610-B2CA-18E6229C28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37548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94E3223A-47DE-42B2-A739-802366FD55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91351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75681F0-337D-41C2-B056-20773EE338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45154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204F090-5263-46C9-9B59-2970237ED5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6139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73B545BC-AF0A-4CA0-940C-444481BF73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29942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53E6F1E-638A-4845-BDDF-DA2AE54B5C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83745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6B500E0-ACB8-4709-B0C1-FFA4B82CB2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60926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30AEE9D-6C1F-49DE-8F73-DCE9763289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14730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DC1BF6FA-A1EF-448D-A712-46391CFC5C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68533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22" name="Freeform 118">
              <a:extLst>
                <a:ext uri="{FF2B5EF4-FFF2-40B4-BE49-F238E27FC236}">
                  <a16:creationId xmlns:a16="http://schemas.microsoft.com/office/drawing/2014/main" id="{A93FE26E-9FA1-4A61-9A4D-73E0DF6C43A7}"/>
                </a:ext>
              </a:extLst>
            </p:cNvPr>
            <p:cNvSpPr>
              <a:spLocks noChangeAspect="1" noEditPoints="1"/>
            </p:cNvSpPr>
            <p:nvPr/>
          </p:nvSpPr>
          <p:spPr bwMode="black">
            <a:xfrm>
              <a:off x="11134535" y="-737221"/>
              <a:ext cx="695465" cy="481075"/>
            </a:xfrm>
            <a:custGeom>
              <a:avLst/>
              <a:gdLst>
                <a:gd name="T0" fmla="*/ 40 w 80"/>
                <a:gd name="T1" fmla="*/ 0 h 56"/>
                <a:gd name="T2" fmla="*/ 0 w 80"/>
                <a:gd name="T3" fmla="*/ 28 h 56"/>
                <a:gd name="T4" fmla="*/ 40 w 80"/>
                <a:gd name="T5" fmla="*/ 56 h 56"/>
                <a:gd name="T6" fmla="*/ 80 w 80"/>
                <a:gd name="T7" fmla="*/ 28 h 56"/>
                <a:gd name="T8" fmla="*/ 40 w 80"/>
                <a:gd name="T9" fmla="*/ 0 h 56"/>
                <a:gd name="T10" fmla="*/ 40 w 80"/>
                <a:gd name="T11" fmla="*/ 48 h 56"/>
                <a:gd name="T12" fmla="*/ 20 w 80"/>
                <a:gd name="T13" fmla="*/ 28 h 56"/>
                <a:gd name="T14" fmla="*/ 40 w 80"/>
                <a:gd name="T15" fmla="*/ 8 h 56"/>
                <a:gd name="T16" fmla="*/ 60 w 80"/>
                <a:gd name="T17" fmla="*/ 28 h 56"/>
                <a:gd name="T18" fmla="*/ 40 w 80"/>
                <a:gd name="T19" fmla="*/ 48 h 56"/>
                <a:gd name="T20" fmla="*/ 52 w 80"/>
                <a:gd name="T21" fmla="*/ 28 h 56"/>
                <a:gd name="T22" fmla="*/ 40 w 80"/>
                <a:gd name="T23" fmla="*/ 40 h 56"/>
                <a:gd name="T24" fmla="*/ 28 w 80"/>
                <a:gd name="T25" fmla="*/ 28 h 56"/>
                <a:gd name="T26" fmla="*/ 40 w 80"/>
                <a:gd name="T27" fmla="*/ 16 h 56"/>
                <a:gd name="T28" fmla="*/ 52 w 80"/>
                <a:gd name="T29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56">
                  <a:moveTo>
                    <a:pt x="40" y="0"/>
                  </a:moveTo>
                  <a:cubicBezTo>
                    <a:pt x="15" y="0"/>
                    <a:pt x="0" y="28"/>
                    <a:pt x="0" y="28"/>
                  </a:cubicBezTo>
                  <a:cubicBezTo>
                    <a:pt x="0" y="28"/>
                    <a:pt x="15" y="56"/>
                    <a:pt x="40" y="56"/>
                  </a:cubicBezTo>
                  <a:cubicBezTo>
                    <a:pt x="65" y="56"/>
                    <a:pt x="80" y="28"/>
                    <a:pt x="80" y="28"/>
                  </a:cubicBezTo>
                  <a:cubicBezTo>
                    <a:pt x="80" y="28"/>
                    <a:pt x="65" y="0"/>
                    <a:pt x="40" y="0"/>
                  </a:cubicBezTo>
                  <a:close/>
                  <a:moveTo>
                    <a:pt x="40" y="48"/>
                  </a:moveTo>
                  <a:cubicBezTo>
                    <a:pt x="29" y="48"/>
                    <a:pt x="20" y="39"/>
                    <a:pt x="20" y="28"/>
                  </a:cubicBezTo>
                  <a:cubicBezTo>
                    <a:pt x="20" y="17"/>
                    <a:pt x="29" y="8"/>
                    <a:pt x="40" y="8"/>
                  </a:cubicBezTo>
                  <a:cubicBezTo>
                    <a:pt x="51" y="8"/>
                    <a:pt x="60" y="17"/>
                    <a:pt x="60" y="28"/>
                  </a:cubicBezTo>
                  <a:cubicBezTo>
                    <a:pt x="60" y="39"/>
                    <a:pt x="51" y="48"/>
                    <a:pt x="40" y="48"/>
                  </a:cubicBezTo>
                  <a:close/>
                  <a:moveTo>
                    <a:pt x="52" y="28"/>
                  </a:moveTo>
                  <a:cubicBezTo>
                    <a:pt x="52" y="35"/>
                    <a:pt x="46" y="40"/>
                    <a:pt x="40" y="40"/>
                  </a:cubicBezTo>
                  <a:cubicBezTo>
                    <a:pt x="33" y="40"/>
                    <a:pt x="28" y="35"/>
                    <a:pt x="28" y="28"/>
                  </a:cubicBezTo>
                  <a:cubicBezTo>
                    <a:pt x="28" y="22"/>
                    <a:pt x="33" y="16"/>
                    <a:pt x="40" y="16"/>
                  </a:cubicBezTo>
                  <a:cubicBezTo>
                    <a:pt x="46" y="16"/>
                    <a:pt x="52" y="22"/>
                    <a:pt x="52" y="28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3278" tIns="46639" rIns="93278" bIns="46639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4" name="Percent Chart">
            <a:extLst>
              <a:ext uri="{FF2B5EF4-FFF2-40B4-BE49-F238E27FC236}">
                <a16:creationId xmlns:a16="http://schemas.microsoft.com/office/drawing/2014/main" id="{9780A2C7-0A66-4DA4-AD1C-F8A77646ECFB}"/>
              </a:ext>
            </a:extLst>
          </p:cNvPr>
          <p:cNvGrpSpPr/>
          <p:nvPr/>
        </p:nvGrpSpPr>
        <p:grpSpPr>
          <a:xfrm>
            <a:off x="10796478" y="3986933"/>
            <a:ext cx="1138132" cy="1138169"/>
            <a:chOff x="4547093" y="1223945"/>
            <a:chExt cx="1645920" cy="1645973"/>
          </a:xfrm>
        </p:grpSpPr>
        <p:sp>
          <p:nvSpPr>
            <p:cNvPr id="25" name="Outer Oval">
              <a:extLst>
                <a:ext uri="{FF2B5EF4-FFF2-40B4-BE49-F238E27FC236}">
                  <a16:creationId xmlns:a16="http://schemas.microsoft.com/office/drawing/2014/main" id="{8710F625-CF8B-477E-A77C-3916E40CD1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26" name="Excel Chart">
              <a:extLst>
                <a:ext uri="{FF2B5EF4-FFF2-40B4-BE49-F238E27FC236}">
                  <a16:creationId xmlns:a16="http://schemas.microsoft.com/office/drawing/2014/main" id="{6CD169BA-DBC3-4CA5-AA7E-68346B98D54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35196677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27" name="dots">
              <a:extLst>
                <a:ext uri="{FF2B5EF4-FFF2-40B4-BE49-F238E27FC236}">
                  <a16:creationId xmlns:a16="http://schemas.microsoft.com/office/drawing/2014/main" id="{78007A57-6BCC-49F5-B8C6-2EF653E2C5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28575" cap="rnd" cmpd="sng" algn="ctr">
              <a:solidFill>
                <a:schemeClr val="tx1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63804109-C9E0-4E1E-8F26-B4B015742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9203645"/>
              </p:ext>
            </p:extLst>
          </p:nvPr>
        </p:nvGraphicFramePr>
        <p:xfrm>
          <a:off x="8026685" y="2342327"/>
          <a:ext cx="3338859" cy="3289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8" name="Freeform 127">
            <a:extLst>
              <a:ext uri="{FF2B5EF4-FFF2-40B4-BE49-F238E27FC236}">
                <a16:creationId xmlns:a16="http://schemas.microsoft.com/office/drawing/2014/main" id="{D9D370F5-DAB2-4387-B86E-127EE7668D3B}"/>
              </a:ext>
            </a:extLst>
          </p:cNvPr>
          <p:cNvSpPr>
            <a:spLocks noChangeAspect="1"/>
          </p:cNvSpPr>
          <p:nvPr/>
        </p:nvSpPr>
        <p:spPr bwMode="black">
          <a:xfrm>
            <a:off x="7932997" y="3800770"/>
            <a:ext cx="2326273" cy="1830769"/>
          </a:xfrm>
          <a:custGeom>
            <a:avLst/>
            <a:gdLst>
              <a:gd name="connsiteX0" fmla="*/ 427036 w 1971675"/>
              <a:gd name="connsiteY0" fmla="*/ 1374775 h 1409700"/>
              <a:gd name="connsiteX1" fmla="*/ 1544636 w 1971675"/>
              <a:gd name="connsiteY1" fmla="*/ 1374775 h 1409700"/>
              <a:gd name="connsiteX2" fmla="*/ 1544636 w 1971675"/>
              <a:gd name="connsiteY2" fmla="*/ 1409700 h 1409700"/>
              <a:gd name="connsiteX3" fmla="*/ 427036 w 1971675"/>
              <a:gd name="connsiteY3" fmla="*/ 1409700 h 1409700"/>
              <a:gd name="connsiteX4" fmla="*/ 104775 w 1971675"/>
              <a:gd name="connsiteY4" fmla="*/ 104775 h 1409700"/>
              <a:gd name="connsiteX5" fmla="*/ 104775 w 1971675"/>
              <a:gd name="connsiteY5" fmla="*/ 1028700 h 1409700"/>
              <a:gd name="connsiteX6" fmla="*/ 761999 w 1971675"/>
              <a:gd name="connsiteY6" fmla="*/ 1028700 h 1409700"/>
              <a:gd name="connsiteX7" fmla="*/ 1198562 w 1971675"/>
              <a:gd name="connsiteY7" fmla="*/ 1028700 h 1409700"/>
              <a:gd name="connsiteX8" fmla="*/ 1879600 w 1971675"/>
              <a:gd name="connsiteY8" fmla="*/ 1028700 h 1409700"/>
              <a:gd name="connsiteX9" fmla="*/ 1879600 w 1971675"/>
              <a:gd name="connsiteY9" fmla="*/ 104775 h 1409700"/>
              <a:gd name="connsiteX10" fmla="*/ 985837 w 1971675"/>
              <a:gd name="connsiteY10" fmla="*/ 23812 h 1409700"/>
              <a:gd name="connsiteX11" fmla="*/ 957262 w 1971675"/>
              <a:gd name="connsiteY11" fmla="*/ 46831 h 1409700"/>
              <a:gd name="connsiteX12" fmla="*/ 985837 w 1971675"/>
              <a:gd name="connsiteY12" fmla="*/ 69850 h 1409700"/>
              <a:gd name="connsiteX13" fmla="*/ 1014412 w 1971675"/>
              <a:gd name="connsiteY13" fmla="*/ 46831 h 1409700"/>
              <a:gd name="connsiteX14" fmla="*/ 985837 w 1971675"/>
              <a:gd name="connsiteY14" fmla="*/ 23812 h 1409700"/>
              <a:gd name="connsiteX15" fmla="*/ 103772 w 1971675"/>
              <a:gd name="connsiteY15" fmla="*/ 0 h 1409700"/>
              <a:gd name="connsiteX16" fmla="*/ 1856372 w 1971675"/>
              <a:gd name="connsiteY16" fmla="*/ 0 h 1409700"/>
              <a:gd name="connsiteX17" fmla="*/ 1971675 w 1971675"/>
              <a:gd name="connsiteY17" fmla="*/ 103909 h 1409700"/>
              <a:gd name="connsiteX18" fmla="*/ 1971675 w 1971675"/>
              <a:gd name="connsiteY18" fmla="*/ 1027546 h 1409700"/>
              <a:gd name="connsiteX19" fmla="*/ 1856372 w 1971675"/>
              <a:gd name="connsiteY19" fmla="*/ 1143000 h 1409700"/>
              <a:gd name="connsiteX20" fmla="*/ 1277877 w 1971675"/>
              <a:gd name="connsiteY20" fmla="*/ 1143000 h 1409700"/>
              <a:gd name="connsiteX21" fmla="*/ 1198562 w 1971675"/>
              <a:gd name="connsiteY21" fmla="*/ 1143000 h 1409700"/>
              <a:gd name="connsiteX22" fmla="*/ 1198562 w 1971675"/>
              <a:gd name="connsiteY22" fmla="*/ 1212850 h 1409700"/>
              <a:gd name="connsiteX23" fmla="*/ 1198562 w 1971675"/>
              <a:gd name="connsiteY23" fmla="*/ 1258887 h 1409700"/>
              <a:gd name="connsiteX24" fmla="*/ 1452561 w 1971675"/>
              <a:gd name="connsiteY24" fmla="*/ 1258887 h 1409700"/>
              <a:gd name="connsiteX25" fmla="*/ 1544636 w 1971675"/>
              <a:gd name="connsiteY25" fmla="*/ 1374774 h 1409700"/>
              <a:gd name="connsiteX26" fmla="*/ 427036 w 1971675"/>
              <a:gd name="connsiteY26" fmla="*/ 1374774 h 1409700"/>
              <a:gd name="connsiteX27" fmla="*/ 519111 w 1971675"/>
              <a:gd name="connsiteY27" fmla="*/ 1258887 h 1409700"/>
              <a:gd name="connsiteX28" fmla="*/ 761999 w 1971675"/>
              <a:gd name="connsiteY28" fmla="*/ 1258887 h 1409700"/>
              <a:gd name="connsiteX29" fmla="*/ 761999 w 1971675"/>
              <a:gd name="connsiteY29" fmla="*/ 1212850 h 1409700"/>
              <a:gd name="connsiteX30" fmla="*/ 761999 w 1971675"/>
              <a:gd name="connsiteY30" fmla="*/ 1143000 h 1409700"/>
              <a:gd name="connsiteX31" fmla="*/ 673281 w 1971675"/>
              <a:gd name="connsiteY31" fmla="*/ 1143000 h 1409700"/>
              <a:gd name="connsiteX32" fmla="*/ 103772 w 1971675"/>
              <a:gd name="connsiteY32" fmla="*/ 1143000 h 1409700"/>
              <a:gd name="connsiteX33" fmla="*/ 0 w 1971675"/>
              <a:gd name="connsiteY33" fmla="*/ 1027546 h 1409700"/>
              <a:gd name="connsiteX34" fmla="*/ 0 w 1971675"/>
              <a:gd name="connsiteY34" fmla="*/ 103909 h 1409700"/>
              <a:gd name="connsiteX35" fmla="*/ 103772 w 1971675"/>
              <a:gd name="connsiteY35" fmla="*/ 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971675" h="1409700">
                <a:moveTo>
                  <a:pt x="427036" y="1374775"/>
                </a:moveTo>
                <a:lnTo>
                  <a:pt x="1544636" y="1374775"/>
                </a:lnTo>
                <a:lnTo>
                  <a:pt x="1544636" y="1409700"/>
                </a:lnTo>
                <a:lnTo>
                  <a:pt x="427036" y="1409700"/>
                </a:lnTo>
                <a:close/>
                <a:moveTo>
                  <a:pt x="104775" y="104775"/>
                </a:moveTo>
                <a:lnTo>
                  <a:pt x="104775" y="1028700"/>
                </a:lnTo>
                <a:lnTo>
                  <a:pt x="761999" y="1028700"/>
                </a:lnTo>
                <a:lnTo>
                  <a:pt x="1198562" y="1028700"/>
                </a:lnTo>
                <a:lnTo>
                  <a:pt x="1879600" y="1028700"/>
                </a:lnTo>
                <a:lnTo>
                  <a:pt x="1879600" y="104775"/>
                </a:lnTo>
                <a:close/>
                <a:moveTo>
                  <a:pt x="985837" y="23812"/>
                </a:moveTo>
                <a:cubicBezTo>
                  <a:pt x="970055" y="23812"/>
                  <a:pt x="957262" y="34118"/>
                  <a:pt x="957262" y="46831"/>
                </a:cubicBezTo>
                <a:cubicBezTo>
                  <a:pt x="957262" y="59544"/>
                  <a:pt x="970055" y="69850"/>
                  <a:pt x="985837" y="69850"/>
                </a:cubicBezTo>
                <a:cubicBezTo>
                  <a:pt x="1001619" y="69850"/>
                  <a:pt x="1014412" y="59544"/>
                  <a:pt x="1014412" y="46831"/>
                </a:cubicBezTo>
                <a:cubicBezTo>
                  <a:pt x="1014412" y="34118"/>
                  <a:pt x="1001619" y="23812"/>
                  <a:pt x="985837" y="23812"/>
                </a:cubicBezTo>
                <a:close/>
                <a:moveTo>
                  <a:pt x="103772" y="0"/>
                </a:moveTo>
                <a:cubicBezTo>
                  <a:pt x="1856372" y="0"/>
                  <a:pt x="1856372" y="0"/>
                  <a:pt x="1856372" y="0"/>
                </a:cubicBezTo>
                <a:cubicBezTo>
                  <a:pt x="1925554" y="0"/>
                  <a:pt x="1971675" y="46182"/>
                  <a:pt x="1971675" y="103909"/>
                </a:cubicBezTo>
                <a:lnTo>
                  <a:pt x="1971675" y="1027546"/>
                </a:lnTo>
                <a:cubicBezTo>
                  <a:pt x="1971675" y="1085273"/>
                  <a:pt x="1925554" y="1143000"/>
                  <a:pt x="1856372" y="1143000"/>
                </a:cubicBezTo>
                <a:cubicBezTo>
                  <a:pt x="1637297" y="1143000"/>
                  <a:pt x="1445606" y="1143000"/>
                  <a:pt x="1277877" y="1143000"/>
                </a:cubicBezTo>
                <a:lnTo>
                  <a:pt x="1198562" y="1143000"/>
                </a:lnTo>
                <a:lnTo>
                  <a:pt x="1198562" y="1212850"/>
                </a:lnTo>
                <a:lnTo>
                  <a:pt x="1198562" y="1258887"/>
                </a:lnTo>
                <a:lnTo>
                  <a:pt x="1452561" y="1258887"/>
                </a:lnTo>
                <a:lnTo>
                  <a:pt x="1544636" y="1374774"/>
                </a:lnTo>
                <a:lnTo>
                  <a:pt x="427036" y="1374774"/>
                </a:lnTo>
                <a:lnTo>
                  <a:pt x="519111" y="1258887"/>
                </a:lnTo>
                <a:lnTo>
                  <a:pt x="761999" y="1258887"/>
                </a:lnTo>
                <a:lnTo>
                  <a:pt x="761999" y="1212850"/>
                </a:lnTo>
                <a:lnTo>
                  <a:pt x="761999" y="1143000"/>
                </a:lnTo>
                <a:lnTo>
                  <a:pt x="673281" y="1143000"/>
                </a:lnTo>
                <a:cubicBezTo>
                  <a:pt x="103772" y="1143000"/>
                  <a:pt x="103772" y="1143000"/>
                  <a:pt x="103772" y="1143000"/>
                </a:cubicBezTo>
                <a:cubicBezTo>
                  <a:pt x="46121" y="1143000"/>
                  <a:pt x="0" y="1085273"/>
                  <a:pt x="0" y="1027546"/>
                </a:cubicBezTo>
                <a:cubicBezTo>
                  <a:pt x="0" y="103909"/>
                  <a:pt x="0" y="103909"/>
                  <a:pt x="0" y="103909"/>
                </a:cubicBezTo>
                <a:cubicBezTo>
                  <a:pt x="0" y="46182"/>
                  <a:pt x="46121" y="0"/>
                  <a:pt x="103772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D59475-CD66-4751-83EF-FEC02A44E31A}"/>
              </a:ext>
            </a:extLst>
          </p:cNvPr>
          <p:cNvSpPr txBox="1"/>
          <p:nvPr/>
        </p:nvSpPr>
        <p:spPr>
          <a:xfrm>
            <a:off x="209214" y="2190161"/>
            <a:ext cx="3555247" cy="197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SMART GRAPHICS SAMPLER</a:t>
            </a:r>
          </a:p>
        </p:txBody>
      </p:sp>
      <p:sp>
        <p:nvSpPr>
          <p:cNvPr id="32" name="TextBox 31">
            <a:hlinkClick r:id="rId7"/>
            <a:extLst>
              <a:ext uri="{FF2B5EF4-FFF2-40B4-BE49-F238E27FC236}">
                <a16:creationId xmlns:a16="http://schemas.microsoft.com/office/drawing/2014/main" id="{99A55A7B-4454-4118-9F77-E5D037F50583}"/>
              </a:ext>
            </a:extLst>
          </p:cNvPr>
          <p:cNvSpPr txBox="1"/>
          <p:nvPr/>
        </p:nvSpPr>
        <p:spPr>
          <a:xfrm>
            <a:off x="329642" y="4267687"/>
            <a:ext cx="2664879" cy="32934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19050"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Neal Creative  | click &amp;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Learn more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480A17-B33A-4E1E-B9C3-7E3069563167}"/>
              </a:ext>
            </a:extLst>
          </p:cNvPr>
          <p:cNvSpPr/>
          <p:nvPr/>
        </p:nvSpPr>
        <p:spPr>
          <a:xfrm>
            <a:off x="0" y="0"/>
            <a:ext cx="12192000" cy="1240325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2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Smart Graphics Sampler Neal Creativ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F0ED03E-47FC-4860-B2C9-DA5C377EAA2D}" vid="{600A14AD-66E6-4CC8-A6FA-E99B17BED4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Smart Graphics Sampler</Template>
  <TotalTime>1</TotalTime>
  <Words>957</Words>
  <Application>Microsoft Office PowerPoint</Application>
  <PresentationFormat>Widescreen</PresentationFormat>
  <Paragraphs>151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Georgia</vt:lpstr>
      <vt:lpstr>Montserrat</vt:lpstr>
      <vt:lpstr>Segoe UI</vt:lpstr>
      <vt:lpstr>Segoe UI Light</vt:lpstr>
      <vt:lpstr>Segoe UI Semibold</vt:lpstr>
      <vt:lpstr>1_Smart Graphics Sampler Neal Creative</vt:lpstr>
      <vt:lpstr>PowerPoint Presentation</vt:lpstr>
      <vt:lpstr>PERCENT WITH PIE CHARTS</vt:lpstr>
      <vt:lpstr>Advanced: PIE IN PIECES │ what’s in the pie chart</vt:lpstr>
      <vt:lpstr>PERCENT WITH GRAPHICS</vt:lpstr>
      <vt:lpstr>STACKED BAR CHART</vt:lpstr>
      <vt:lpstr>ANIMATED LINE CHART</vt:lpstr>
      <vt:lpstr>ANIMATED LINE CHART</vt:lpstr>
      <vt:lpstr>QUICK START │ VISUAL MARKER GUIDE OF CHART ELEMENTS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padmanabh panse</dc:creator>
  <cp:keywords/>
  <dc:description/>
  <cp:lastModifiedBy>padmanabh panse</cp:lastModifiedBy>
  <cp:revision>1</cp:revision>
  <dcterms:created xsi:type="dcterms:W3CDTF">2020-08-25T08:21:39Z</dcterms:created>
  <dcterms:modified xsi:type="dcterms:W3CDTF">2020-08-25T08:23:28Z</dcterms:modified>
  <cp:category/>
</cp:coreProperties>
</file>