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3" r:id="rId9"/>
    <p:sldId id="276" r:id="rId10"/>
    <p:sldId id="274" r:id="rId11"/>
    <p:sldId id="275" r:id="rId12"/>
    <p:sldId id="279" r:id="rId13"/>
    <p:sldId id="280" r:id="rId14"/>
    <p:sldId id="281" r:id="rId15"/>
    <p:sldId id="277" r:id="rId16"/>
    <p:sldId id="278" r:id="rId17"/>
    <p:sldId id="282" r:id="rId18"/>
    <p:sldId id="272"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5562600"/>
            <a:ext cx="3733800" cy="609782"/>
          </a:xfrm>
          <a:prstGeom prst="rect">
            <a:avLst/>
          </a:prstGeom>
        </p:spPr>
        <p:txBody>
          <a:bodyPr vert="horz" wrap="square" lIns="0" tIns="12065" rIns="0" bIns="0" rtlCol="0">
            <a:spAutoFit/>
          </a:bodyPr>
          <a:lstStyle/>
          <a:p>
            <a:pPr marL="635" algn="ctr">
              <a:lnSpc>
                <a:spcPct val="100000"/>
              </a:lnSpc>
              <a:spcBef>
                <a:spcPts val="95"/>
              </a:spcBef>
            </a:pPr>
            <a:r>
              <a:rPr sz="1900" b="1" dirty="0">
                <a:solidFill>
                  <a:srgbClr val="00AFEF"/>
                </a:solidFill>
                <a:latin typeface="Arial"/>
                <a:cs typeface="Arial"/>
              </a:rPr>
              <a:t>PRESENTED</a:t>
            </a:r>
            <a:r>
              <a:rPr sz="1900" b="1" spc="-80" dirty="0">
                <a:solidFill>
                  <a:srgbClr val="00AFEF"/>
                </a:solidFill>
                <a:latin typeface="Arial"/>
                <a:cs typeface="Arial"/>
              </a:rPr>
              <a:t> </a:t>
            </a:r>
            <a:r>
              <a:rPr sz="1900" b="1" spc="-25" dirty="0">
                <a:solidFill>
                  <a:srgbClr val="00AFEF"/>
                </a:solidFill>
                <a:latin typeface="Arial"/>
                <a:cs typeface="Arial"/>
              </a:rPr>
              <a:t>BY</a:t>
            </a:r>
            <a:endParaRPr lang="en-US" sz="1900" b="1" spc="-25" dirty="0">
              <a:solidFill>
                <a:srgbClr val="00AFEF"/>
              </a:solidFill>
              <a:latin typeface="Arial"/>
              <a:cs typeface="Arial"/>
            </a:endParaRPr>
          </a:p>
          <a:p>
            <a:pPr marL="635" algn="ctr">
              <a:lnSpc>
                <a:spcPct val="100000"/>
              </a:lnSpc>
              <a:spcBef>
                <a:spcPts val="95"/>
              </a:spcBef>
            </a:pPr>
            <a:r>
              <a:rPr lang="en-IN" sz="1900" b="1" spc="-25" dirty="0">
                <a:solidFill>
                  <a:srgbClr val="00AFEF"/>
                </a:solidFill>
                <a:latin typeface="Arial"/>
                <a:cs typeface="Arial"/>
              </a:rPr>
              <a:t>PADMA PRIYA S – ADB23080</a:t>
            </a:r>
            <a:endParaRPr sz="1900" dirty="0">
              <a:latin typeface="Arial"/>
              <a:cs typeface="Arial"/>
            </a:endParaRPr>
          </a:p>
        </p:txBody>
      </p:sp>
      <p:pic>
        <p:nvPicPr>
          <p:cNvPr id="3" name="object 3"/>
          <p:cNvPicPr/>
          <p:nvPr/>
        </p:nvPicPr>
        <p:blipFill>
          <a:blip r:embed="rId2" cstate="print"/>
          <a:stretch>
            <a:fillRect/>
          </a:stretch>
        </p:blipFill>
        <p:spPr>
          <a:xfrm>
            <a:off x="841714" y="222888"/>
            <a:ext cx="1057189" cy="1048127"/>
          </a:xfrm>
          <a:prstGeom prst="rect">
            <a:avLst/>
          </a:prstGeom>
        </p:spPr>
      </p:pic>
      <p:sp>
        <p:nvSpPr>
          <p:cNvPr id="4" name="object 4"/>
          <p:cNvSpPr txBox="1">
            <a:spLocks noGrp="1"/>
          </p:cNvSpPr>
          <p:nvPr>
            <p:ph type="title"/>
          </p:nvPr>
        </p:nvSpPr>
        <p:spPr>
          <a:prstGeom prst="rect">
            <a:avLst/>
          </a:prstGeom>
        </p:spPr>
        <p:txBody>
          <a:bodyPr vert="horz" wrap="square" lIns="0" tIns="11430" rIns="0" bIns="0" rtlCol="0">
            <a:spAutoFit/>
          </a:bodyPr>
          <a:lstStyle/>
          <a:p>
            <a:pPr marL="2306320" marR="5080" indent="-1417955">
              <a:lnSpc>
                <a:spcPct val="100000"/>
              </a:lnSpc>
              <a:spcBef>
                <a:spcPts val="90"/>
              </a:spcBef>
            </a:pPr>
            <a:r>
              <a:rPr sz="2000" dirty="0"/>
              <a:t>K.RAMAKRISHNAN</a:t>
            </a:r>
            <a:r>
              <a:rPr sz="2000" spc="-10" dirty="0"/>
              <a:t> </a:t>
            </a:r>
            <a:r>
              <a:rPr sz="2000" dirty="0"/>
              <a:t>COLLEGE</a:t>
            </a:r>
            <a:r>
              <a:rPr sz="2000" spc="-90" dirty="0"/>
              <a:t> </a:t>
            </a:r>
            <a:r>
              <a:rPr sz="2000" dirty="0"/>
              <a:t>OF</a:t>
            </a:r>
            <a:r>
              <a:rPr sz="2000" spc="-100" dirty="0"/>
              <a:t> </a:t>
            </a:r>
            <a:r>
              <a:rPr sz="2000" spc="-10" dirty="0"/>
              <a:t>TECHNOLOGY (AUTONOMOUS),</a:t>
            </a:r>
            <a:r>
              <a:rPr sz="2000" spc="-35" dirty="0"/>
              <a:t> </a:t>
            </a:r>
            <a:r>
              <a:rPr sz="2000" spc="-10" dirty="0"/>
              <a:t>TRICHY</a:t>
            </a:r>
            <a:endParaRPr sz="2000"/>
          </a:p>
        </p:txBody>
      </p:sp>
      <p:sp>
        <p:nvSpPr>
          <p:cNvPr id="5" name="object 5"/>
          <p:cNvSpPr txBox="1"/>
          <p:nvPr/>
        </p:nvSpPr>
        <p:spPr>
          <a:xfrm>
            <a:off x="2016632" y="1698193"/>
            <a:ext cx="9870568" cy="566822"/>
          </a:xfrm>
          <a:prstGeom prst="rect">
            <a:avLst/>
          </a:prstGeom>
        </p:spPr>
        <p:txBody>
          <a:bodyPr vert="horz" wrap="square" lIns="0" tIns="12700" rIns="0" bIns="0" rtlCol="0">
            <a:spAutoFit/>
          </a:bodyPr>
          <a:lstStyle/>
          <a:p>
            <a:pPr marL="1911350" marR="5080" indent="-1899285" algn="just">
              <a:lnSpc>
                <a:spcPct val="100000"/>
              </a:lnSpc>
              <a:spcBef>
                <a:spcPts val="100"/>
              </a:spcBef>
            </a:pPr>
            <a:r>
              <a:rPr lang="en-US" sz="3600" dirty="0"/>
              <a:t>        </a:t>
            </a:r>
            <a:endParaRPr lang="en-US" sz="3600" b="1" dirty="0">
              <a:latin typeface="Arial" panose="020B0604020202020204" pitchFamily="34" charset="0"/>
              <a:cs typeface="Arial" panose="020B0604020202020204" pitchFamily="34" charset="0"/>
            </a:endParaRPr>
          </a:p>
        </p:txBody>
      </p:sp>
      <p:pic>
        <p:nvPicPr>
          <p:cNvPr id="6" name="object 6"/>
          <p:cNvPicPr/>
          <p:nvPr/>
        </p:nvPicPr>
        <p:blipFill>
          <a:blip r:embed="rId3" cstate="print"/>
          <a:stretch>
            <a:fillRect/>
          </a:stretch>
        </p:blipFill>
        <p:spPr>
          <a:xfrm>
            <a:off x="10335768" y="259079"/>
            <a:ext cx="1155192" cy="1103376"/>
          </a:xfrm>
          <a:prstGeom prst="rect">
            <a:avLst/>
          </a:prstGeom>
        </p:spPr>
      </p:pic>
      <p:sp>
        <p:nvSpPr>
          <p:cNvPr id="7" name="Rectangle 6">
            <a:extLst>
              <a:ext uri="{FF2B5EF4-FFF2-40B4-BE49-F238E27FC236}">
                <a16:creationId xmlns:a16="http://schemas.microsoft.com/office/drawing/2014/main" id="{2376CB27-6084-1003-8A54-C0ACDFB54BB0}"/>
              </a:ext>
            </a:extLst>
          </p:cNvPr>
          <p:cNvSpPr/>
          <p:nvPr/>
        </p:nvSpPr>
        <p:spPr>
          <a:xfrm>
            <a:off x="1383559" y="2436479"/>
            <a:ext cx="9870569" cy="1477328"/>
          </a:xfrm>
          <a:prstGeom prst="rect">
            <a:avLst/>
          </a:prstGeom>
          <a:noFill/>
        </p:spPr>
        <p:txBody>
          <a:bodyPr wrap="square" lIns="91440" tIns="45720" rIns="91440" bIns="45720">
            <a:spAutoFit/>
          </a:bodyPr>
          <a:lstStyle/>
          <a:p>
            <a:pPr algn="ctr"/>
            <a:r>
              <a:rPr lang="en-US" sz="45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ANALYSING EXAM SCORES USING DESCRIPTIVE STATISTICS</a:t>
            </a:r>
            <a:endParaRPr lang="en-US" sz="45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12D58-0BBA-894B-5F30-3D6693519BE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1C5835-A9F8-5FF1-B0F7-6EB4516154B2}"/>
              </a:ext>
            </a:extLst>
          </p:cNvPr>
          <p:cNvSpPr txBox="1">
            <a:spLocks noGrp="1"/>
          </p:cNvSpPr>
          <p:nvPr>
            <p:ph type="title"/>
          </p:nvPr>
        </p:nvSpPr>
        <p:spPr>
          <a:xfrm>
            <a:off x="3264275" y="222888"/>
            <a:ext cx="7685532" cy="1009712"/>
          </a:xfrm>
          <a:prstGeom prst="rect">
            <a:avLst/>
          </a:prstGeom>
        </p:spPr>
        <p:txBody>
          <a:bodyPr vert="horz" wrap="square" lIns="0" tIns="512267" rIns="0" bIns="0" rtlCol="0">
            <a:spAutoFit/>
          </a:bodyPr>
          <a:lstStyle/>
          <a:p>
            <a:pPr marL="12700">
              <a:lnSpc>
                <a:spcPct val="100000"/>
              </a:lnSpc>
              <a:spcBef>
                <a:spcPts val="95"/>
              </a:spcBef>
            </a:pPr>
            <a:r>
              <a:rPr lang="en-IN" spc="-10"/>
              <a:t>MODULES OF THE SYSTEM</a:t>
            </a:r>
            <a:endParaRPr lang="en-IN" spc="-10" dirty="0"/>
          </a:p>
        </p:txBody>
      </p:sp>
      <p:pic>
        <p:nvPicPr>
          <p:cNvPr id="4" name="object 4">
            <a:extLst>
              <a:ext uri="{FF2B5EF4-FFF2-40B4-BE49-F238E27FC236}">
                <a16:creationId xmlns:a16="http://schemas.microsoft.com/office/drawing/2014/main" id="{E5CCAEA2-E2F1-E67F-4594-07EE3A7A73F3}"/>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6C2E9474-D9B2-AB4B-1171-9363FC9768AA}"/>
              </a:ext>
            </a:extLst>
          </p:cNvPr>
          <p:cNvPicPr/>
          <p:nvPr/>
        </p:nvPicPr>
        <p:blipFill>
          <a:blip r:embed="rId3" cstate="print"/>
          <a:stretch>
            <a:fillRect/>
          </a:stretch>
        </p:blipFill>
        <p:spPr>
          <a:xfrm>
            <a:off x="10335768" y="259079"/>
            <a:ext cx="1155192" cy="1103376"/>
          </a:xfrm>
          <a:prstGeom prst="rect">
            <a:avLst/>
          </a:prstGeom>
        </p:spPr>
      </p:pic>
      <p:sp>
        <p:nvSpPr>
          <p:cNvPr id="7" name="TextBox 6">
            <a:extLst>
              <a:ext uri="{FF2B5EF4-FFF2-40B4-BE49-F238E27FC236}">
                <a16:creationId xmlns:a16="http://schemas.microsoft.com/office/drawing/2014/main" id="{4251ECB3-E166-4393-1DE7-CD47918E8FFA}"/>
              </a:ext>
            </a:extLst>
          </p:cNvPr>
          <p:cNvSpPr txBox="1"/>
          <p:nvPr/>
        </p:nvSpPr>
        <p:spPr>
          <a:xfrm>
            <a:off x="685800" y="1600200"/>
            <a:ext cx="9523012" cy="4539191"/>
          </a:xfrm>
          <a:prstGeom prst="rect">
            <a:avLst/>
          </a:prstGeom>
          <a:no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1. Data Input Module</a:t>
            </a:r>
          </a:p>
          <a:p>
            <a:pPr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Accepts exam scores from different sources (CSV file, database, manual entry).</a:t>
            </a:r>
          </a:p>
          <a:p>
            <a:pPr algn="just">
              <a:lnSpc>
                <a:spcPct val="150000"/>
              </a:lnSpc>
            </a:pPr>
            <a:r>
              <a:rPr lang="en-IN" sz="2800" b="1" dirty="0">
                <a:latin typeface="Times New Roman" panose="02020603050405020304" pitchFamily="18" charset="0"/>
                <a:cs typeface="Times New Roman" panose="02020603050405020304" pitchFamily="18" charset="0"/>
              </a:rPr>
              <a:t>2. Data Preprocessing Module</a:t>
            </a:r>
          </a:p>
          <a:p>
            <a:pPr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Cleans and organizes data for analysis.</a:t>
            </a:r>
          </a:p>
          <a:p>
            <a:pPr algn="just">
              <a:lnSpc>
                <a:spcPct val="150000"/>
              </a:lnSpc>
            </a:pPr>
            <a:r>
              <a:rPr lang="en-IN" sz="2800" b="1" dirty="0">
                <a:latin typeface="Times New Roman" panose="02020603050405020304" pitchFamily="18" charset="0"/>
                <a:cs typeface="Times New Roman" panose="02020603050405020304" pitchFamily="18" charset="0"/>
              </a:rPr>
              <a:t>3. Statistical Computation Module</a:t>
            </a:r>
          </a:p>
          <a:p>
            <a:pPr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Computes Mean, Median, and Mode.</a:t>
            </a:r>
          </a:p>
        </p:txBody>
      </p:sp>
    </p:spTree>
    <p:extLst>
      <p:ext uri="{BB962C8B-B14F-4D97-AF65-F5344CB8AC3E}">
        <p14:creationId xmlns:p14="http://schemas.microsoft.com/office/powerpoint/2010/main" val="774545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B5FE3-98BB-56F9-699F-A3C6F9A1FE3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3AB02D-A148-87AD-BDA1-143A7D76F44F}"/>
              </a:ext>
            </a:extLst>
          </p:cNvPr>
          <p:cNvSpPr txBox="1">
            <a:spLocks noGrp="1"/>
          </p:cNvSpPr>
          <p:nvPr>
            <p:ph type="title"/>
          </p:nvPr>
        </p:nvSpPr>
        <p:spPr>
          <a:xfrm>
            <a:off x="3227832" y="222888"/>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a:t>MODULES OF THE SYSTEM</a:t>
            </a:r>
            <a:endParaRPr spc="-10" dirty="0"/>
          </a:p>
        </p:txBody>
      </p:sp>
      <p:pic>
        <p:nvPicPr>
          <p:cNvPr id="4" name="object 4">
            <a:extLst>
              <a:ext uri="{FF2B5EF4-FFF2-40B4-BE49-F238E27FC236}">
                <a16:creationId xmlns:a16="http://schemas.microsoft.com/office/drawing/2014/main" id="{98E52794-F4CA-9A2B-5556-5428366D9481}"/>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E47AAEE8-331F-CDEA-4234-7CC1EFB9B071}"/>
              </a:ext>
            </a:extLst>
          </p:cNvPr>
          <p:cNvPicPr/>
          <p:nvPr/>
        </p:nvPicPr>
        <p:blipFill>
          <a:blip r:embed="rId3" cstate="print"/>
          <a:stretch>
            <a:fillRect/>
          </a:stretch>
        </p:blipFill>
        <p:spPr>
          <a:xfrm>
            <a:off x="10335768" y="259079"/>
            <a:ext cx="1155192" cy="1103376"/>
          </a:xfrm>
          <a:prstGeom prst="rect">
            <a:avLst/>
          </a:prstGeom>
        </p:spPr>
      </p:pic>
      <p:sp>
        <p:nvSpPr>
          <p:cNvPr id="7" name="TextBox 6">
            <a:extLst>
              <a:ext uri="{FF2B5EF4-FFF2-40B4-BE49-F238E27FC236}">
                <a16:creationId xmlns:a16="http://schemas.microsoft.com/office/drawing/2014/main" id="{60A41713-D1C7-7F88-2F2C-5050C26316FD}"/>
              </a:ext>
            </a:extLst>
          </p:cNvPr>
          <p:cNvSpPr txBox="1"/>
          <p:nvPr/>
        </p:nvSpPr>
        <p:spPr>
          <a:xfrm>
            <a:off x="533400" y="1676400"/>
            <a:ext cx="9982200" cy="4539191"/>
          </a:xfrm>
          <a:prstGeom prst="rect">
            <a:avLst/>
          </a:prstGeom>
          <a:noFill/>
        </p:spPr>
        <p:txBody>
          <a:bodyPr wrap="square">
            <a:spAutoFit/>
          </a:bodyPr>
          <a:lstStyle/>
          <a:p>
            <a:pPr algn="just">
              <a:lnSpc>
                <a:spcPct val="150000"/>
              </a:lnSpc>
            </a:pPr>
            <a:r>
              <a:rPr lang="en-US" sz="2800" b="1" dirty="0">
                <a:latin typeface="Times New Roman" panose="02020603050405020304" pitchFamily="18" charset="0"/>
                <a:cs typeface="Times New Roman" panose="02020603050405020304" pitchFamily="18" charset="0"/>
              </a:rPr>
              <a:t>4. Data Visualization Module</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Generates histograms, boxplots, and bar charts for better understanding.</a:t>
            </a:r>
          </a:p>
          <a:p>
            <a:pPr algn="just">
              <a:lnSpc>
                <a:spcPct val="150000"/>
              </a:lnSpc>
            </a:pPr>
            <a:r>
              <a:rPr lang="en-US" sz="2800" b="1" dirty="0">
                <a:latin typeface="Times New Roman" panose="02020603050405020304" pitchFamily="18" charset="0"/>
                <a:cs typeface="Times New Roman" panose="02020603050405020304" pitchFamily="18" charset="0"/>
              </a:rPr>
              <a:t>5. Machine Learning Module (Optional)</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Predicts future student performance trends.</a:t>
            </a:r>
          </a:p>
          <a:p>
            <a:pPr algn="just">
              <a:lnSpc>
                <a:spcPct val="150000"/>
              </a:lnSpc>
            </a:pPr>
            <a:r>
              <a:rPr lang="en-US" sz="2800" b="1" dirty="0">
                <a:latin typeface="Times New Roman" panose="02020603050405020304" pitchFamily="18" charset="0"/>
                <a:cs typeface="Times New Roman" panose="02020603050405020304" pitchFamily="18" charset="0"/>
              </a:rPr>
              <a:t>6. Report Generation Module</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Generates summary reports with findings and recommendations.</a:t>
            </a:r>
          </a:p>
        </p:txBody>
      </p:sp>
    </p:spTree>
    <p:extLst>
      <p:ext uri="{BB962C8B-B14F-4D97-AF65-F5344CB8AC3E}">
        <p14:creationId xmlns:p14="http://schemas.microsoft.com/office/powerpoint/2010/main" val="310919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C2741-1FB0-FCF1-5CA9-E3C810D015D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5B4F56E-16C5-3653-1B89-7DA70F6B4C07}"/>
              </a:ext>
            </a:extLst>
          </p:cNvPr>
          <p:cNvSpPr txBox="1">
            <a:spLocks noGrp="1"/>
          </p:cNvSpPr>
          <p:nvPr>
            <p:ph type="title"/>
          </p:nvPr>
        </p:nvSpPr>
        <p:spPr>
          <a:xfrm>
            <a:off x="4528591" y="76200"/>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a:t>RESULTS</a:t>
            </a:r>
            <a:endParaRPr spc="-10" dirty="0"/>
          </a:p>
        </p:txBody>
      </p:sp>
      <p:pic>
        <p:nvPicPr>
          <p:cNvPr id="4" name="object 4">
            <a:extLst>
              <a:ext uri="{FF2B5EF4-FFF2-40B4-BE49-F238E27FC236}">
                <a16:creationId xmlns:a16="http://schemas.microsoft.com/office/drawing/2014/main" id="{28778EB0-48B8-F5D6-84AD-520BCFB61902}"/>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BC643C01-9226-F8AD-D6D5-FCBD0B31407E}"/>
              </a:ext>
            </a:extLst>
          </p:cNvPr>
          <p:cNvPicPr/>
          <p:nvPr/>
        </p:nvPicPr>
        <p:blipFill>
          <a:blip r:embed="rId3" cstate="print"/>
          <a:stretch>
            <a:fillRect/>
          </a:stretch>
        </p:blipFill>
        <p:spPr>
          <a:xfrm>
            <a:off x="10335768" y="259079"/>
            <a:ext cx="1155192" cy="1103376"/>
          </a:xfrm>
          <a:prstGeom prst="rect">
            <a:avLst/>
          </a:prstGeom>
        </p:spPr>
      </p:pic>
      <p:sp>
        <p:nvSpPr>
          <p:cNvPr id="6" name="TextBox 5">
            <a:extLst>
              <a:ext uri="{FF2B5EF4-FFF2-40B4-BE49-F238E27FC236}">
                <a16:creationId xmlns:a16="http://schemas.microsoft.com/office/drawing/2014/main" id="{7079566A-4229-B885-E1A9-CD8DF0C04BFB}"/>
              </a:ext>
            </a:extLst>
          </p:cNvPr>
          <p:cNvSpPr txBox="1"/>
          <p:nvPr/>
        </p:nvSpPr>
        <p:spPr>
          <a:xfrm>
            <a:off x="2667000" y="1418195"/>
            <a:ext cx="11963400" cy="5008872"/>
          </a:xfrm>
          <a:prstGeom prst="rect">
            <a:avLst/>
          </a:prstGeom>
          <a:noFill/>
        </p:spPr>
        <p:txBody>
          <a:bodyPr wrap="square">
            <a:spAutoFit/>
          </a:bodyPr>
          <a:lstStyle/>
          <a:p>
            <a:pPr>
              <a:buNone/>
            </a:pPr>
            <a:r>
              <a:rPr lang="en-IN" sz="1400" b="1" dirty="0">
                <a:effectLst/>
                <a:latin typeface="Times New Roman" panose="02020603050405020304" pitchFamily="18" charset="0"/>
                <a:ea typeface="Times New Roman" panose="02020603050405020304" pitchFamily="18" charset="0"/>
              </a:rPr>
              <a:t>summary(data)</a:t>
            </a:r>
            <a:endParaRPr lang="en-IN" sz="1400" dirty="0">
              <a:effectLst/>
              <a:latin typeface="Times New Roman" panose="02020603050405020304" pitchFamily="18" charset="0"/>
              <a:ea typeface="Times New Roman" panose="02020603050405020304" pitchFamily="18" charset="0"/>
            </a:endParaRPr>
          </a:p>
          <a:p>
            <a:pPr>
              <a:buNone/>
            </a:pPr>
            <a:r>
              <a:rPr lang="en-IN"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lnSpc>
                <a:spcPct val="150000"/>
              </a:lnSpc>
              <a:buNone/>
            </a:pPr>
            <a:r>
              <a:rPr lang="en-IN" sz="1400" b="1"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X             Hindi          English         Science          Maths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Min.   :  0.0   Min.   : 0.00   Min.   : 0.00   Min.   : 0.00   Min.   : 0.00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1st Qu.:249.8   1st Qu.:26.00   1st Qu.:26.00   1st Qu.:25.00   1st Qu.:25.75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Median :499.5   Median :53.00   Median :50.50   Median :50.00   Median :49.00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Mean   :499.5   Mean   :51.65   Mean   :50.11   Mean   :49.44   Mean   :49.55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3rd Qu.:749.2   3rd Qu.:77.00   3rd Qu.:75.00   3rd Qu.:73.25   3rd Qu.:74.00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Max.   :999.0   Max.   :99.00   Max.   :99.00   Max.   :99.00   Max.   :99.00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History        </a:t>
            </a:r>
            <a:r>
              <a:rPr lang="en-IN" sz="1400" dirty="0" err="1">
                <a:effectLst/>
                <a:latin typeface="Times New Roman" panose="02020603050405020304" pitchFamily="18" charset="0"/>
                <a:ea typeface="Times New Roman" panose="02020603050405020304" pitchFamily="18" charset="0"/>
              </a:rPr>
              <a:t>Geograpgy</a:t>
            </a:r>
            <a:r>
              <a:rPr lang="en-IN" sz="1400" dirty="0">
                <a:effectLst/>
                <a:latin typeface="Times New Roman" panose="02020603050405020304" pitchFamily="18" charset="0"/>
                <a:ea typeface="Times New Roman" panose="02020603050405020304" pitchFamily="18" charset="0"/>
              </a:rPr>
              <a:t>         Total          Results          Div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Min.   : 0.00   Min.   : 0.00   Min.   :103.0   Min.   :0.00   Min.   :0.000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1st Qu.:24.00   1st Qu.:26.00   1st Qu.:254.0   1st Qu.:0.00   1st Qu.:1.000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Median :49.00   Median :49.00   Median :296.0   Median :0.00   Median :2.000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Mean   :49.03   Mean   :50.03   Mean   :299.8   Mean   :0.35   Mean   :1.856  </a:t>
            </a:r>
          </a:p>
          <a:p>
            <a:pPr algn="just">
              <a:lnSpc>
                <a:spcPct val="150000"/>
              </a:lnSpc>
              <a:buNone/>
            </a:pPr>
            <a:r>
              <a:rPr lang="en-IN" sz="1400" dirty="0">
                <a:effectLst/>
                <a:latin typeface="Times New Roman" panose="02020603050405020304" pitchFamily="18" charset="0"/>
                <a:ea typeface="Times New Roman" panose="02020603050405020304" pitchFamily="18" charset="0"/>
              </a:rPr>
              <a:t> 3rd Qu.:73.25   3rd Qu.:75.00   3rd Qu.:349.2   3rd Qu.:1.00   3rd Qu.:3.000  </a:t>
            </a:r>
          </a:p>
          <a:p>
            <a:pPr algn="just">
              <a:lnSpc>
                <a:spcPct val="150000"/>
              </a:lnSpc>
            </a:pPr>
            <a:r>
              <a:rPr lang="en-IN" sz="1400" dirty="0">
                <a:effectLst/>
                <a:latin typeface="Times New Roman" panose="02020603050405020304" pitchFamily="18" charset="0"/>
                <a:ea typeface="Times New Roman" panose="02020603050405020304" pitchFamily="18" charset="0"/>
              </a:rPr>
              <a:t> Max.   :99.00   Max.   :99.00   Max.   :505.0   Max.   :1.00   Max.   :3.000  </a:t>
            </a:r>
          </a:p>
        </p:txBody>
      </p:sp>
    </p:spTree>
    <p:extLst>
      <p:ext uri="{BB962C8B-B14F-4D97-AF65-F5344CB8AC3E}">
        <p14:creationId xmlns:p14="http://schemas.microsoft.com/office/powerpoint/2010/main" val="2438503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A6A41-033D-6B1A-4EE9-695E3BDF9C6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EDBF55-7056-D141-2B5A-8246D860E814}"/>
              </a:ext>
            </a:extLst>
          </p:cNvPr>
          <p:cNvSpPr txBox="1">
            <a:spLocks noGrp="1"/>
          </p:cNvSpPr>
          <p:nvPr>
            <p:ph type="title"/>
          </p:nvPr>
        </p:nvSpPr>
        <p:spPr>
          <a:xfrm>
            <a:off x="4516300" y="152400"/>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a:t>RESULTS</a:t>
            </a:r>
            <a:endParaRPr spc="-10" dirty="0"/>
          </a:p>
        </p:txBody>
      </p:sp>
      <p:pic>
        <p:nvPicPr>
          <p:cNvPr id="4" name="object 4">
            <a:extLst>
              <a:ext uri="{FF2B5EF4-FFF2-40B4-BE49-F238E27FC236}">
                <a16:creationId xmlns:a16="http://schemas.microsoft.com/office/drawing/2014/main" id="{459DE310-D03D-4D43-49C9-E1DC90D064BC}"/>
              </a:ext>
            </a:extLst>
          </p:cNvPr>
          <p:cNvPicPr/>
          <p:nvPr/>
        </p:nvPicPr>
        <p:blipFill>
          <a:blip r:embed="rId2" cstate="print"/>
          <a:stretch>
            <a:fillRect/>
          </a:stretch>
        </p:blipFill>
        <p:spPr>
          <a:xfrm>
            <a:off x="810940" y="259079"/>
            <a:ext cx="1057189" cy="1048127"/>
          </a:xfrm>
          <a:prstGeom prst="rect">
            <a:avLst/>
          </a:prstGeom>
        </p:spPr>
      </p:pic>
      <p:pic>
        <p:nvPicPr>
          <p:cNvPr id="5" name="object 5">
            <a:extLst>
              <a:ext uri="{FF2B5EF4-FFF2-40B4-BE49-F238E27FC236}">
                <a16:creationId xmlns:a16="http://schemas.microsoft.com/office/drawing/2014/main" id="{5C427B55-24D2-9565-FB0D-50B6F0A9791E}"/>
              </a:ext>
            </a:extLst>
          </p:cNvPr>
          <p:cNvPicPr/>
          <p:nvPr/>
        </p:nvPicPr>
        <p:blipFill>
          <a:blip r:embed="rId3" cstate="print"/>
          <a:stretch>
            <a:fillRect/>
          </a:stretch>
        </p:blipFill>
        <p:spPr>
          <a:xfrm>
            <a:off x="10335768" y="259079"/>
            <a:ext cx="1155192" cy="1103376"/>
          </a:xfrm>
          <a:prstGeom prst="rect">
            <a:avLst/>
          </a:prstGeom>
        </p:spPr>
      </p:pic>
      <p:sp>
        <p:nvSpPr>
          <p:cNvPr id="6" name="TextBox 5">
            <a:extLst>
              <a:ext uri="{FF2B5EF4-FFF2-40B4-BE49-F238E27FC236}">
                <a16:creationId xmlns:a16="http://schemas.microsoft.com/office/drawing/2014/main" id="{7BDF7A84-4410-EBBB-9578-3A708CAD18FF}"/>
              </a:ext>
            </a:extLst>
          </p:cNvPr>
          <p:cNvSpPr txBox="1"/>
          <p:nvPr/>
        </p:nvSpPr>
        <p:spPr>
          <a:xfrm>
            <a:off x="685800" y="1600200"/>
            <a:ext cx="8465574" cy="1200329"/>
          </a:xfrm>
          <a:prstGeom prst="rect">
            <a:avLst/>
          </a:prstGeom>
          <a:noFill/>
        </p:spPr>
        <p:txBody>
          <a:bodyPr wrap="square">
            <a:spAutoFit/>
          </a:bodyPr>
          <a:lstStyle/>
          <a:p>
            <a:pPr algn="just">
              <a:lnSpc>
                <a:spcPct val="150000"/>
              </a:lnSpc>
              <a:buNone/>
            </a:pPr>
            <a:r>
              <a:rPr lang="en-IN" sz="1800" b="1" dirty="0">
                <a:effectLst/>
                <a:latin typeface="Times New Roman" panose="02020603050405020304" pitchFamily="18" charset="0"/>
                <a:ea typeface="Times New Roman" panose="02020603050405020304" pitchFamily="18" charset="0"/>
              </a:rPr>
              <a:t>Standard deviation of scores</a:t>
            </a:r>
            <a:endParaRPr lang="en-IN" sz="14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    Hindi   English   Science     Maths   History </a:t>
            </a:r>
            <a:r>
              <a:rPr lang="en-IN" sz="1800" dirty="0" err="1">
                <a:effectLst/>
                <a:latin typeface="Times New Roman" panose="02020603050405020304" pitchFamily="18" charset="0"/>
                <a:ea typeface="Times New Roman" panose="02020603050405020304" pitchFamily="18" charset="0"/>
              </a:rPr>
              <a:t>Geograpgy</a:t>
            </a:r>
            <a:r>
              <a:rPr lang="en-IN" sz="1800" dirty="0">
                <a:effectLst/>
                <a:latin typeface="Times New Roman" panose="02020603050405020304" pitchFamily="18" charset="0"/>
                <a:ea typeface="Times New Roman" panose="02020603050405020304" pitchFamily="18" charset="0"/>
              </a:rPr>
              <a:t>     Total </a:t>
            </a:r>
            <a:endParaRPr lang="en-IN" sz="1400" dirty="0">
              <a:effectLst/>
              <a:latin typeface="Times New Roman" panose="02020603050405020304" pitchFamily="18" charset="0"/>
              <a:ea typeface="Times New Roman" panose="02020603050405020304" pitchFamily="18" charset="0"/>
            </a:endParaRPr>
          </a:p>
          <a:p>
            <a:pPr>
              <a:buNone/>
            </a:pPr>
            <a:r>
              <a:rPr lang="en-IN" sz="1800" dirty="0">
                <a:effectLst/>
                <a:latin typeface="Times New Roman" panose="02020603050405020304" pitchFamily="18" charset="0"/>
                <a:ea typeface="Times New Roman" panose="02020603050405020304" pitchFamily="18" charset="0"/>
              </a:rPr>
              <a:t> 29.47191  28.04850  28.92111  28.63245  28.76975  28.71027  71.86524 </a:t>
            </a:r>
            <a:endParaRPr lang="en-IN" dirty="0"/>
          </a:p>
        </p:txBody>
      </p:sp>
      <p:sp>
        <p:nvSpPr>
          <p:cNvPr id="9" name="TextBox 8">
            <a:extLst>
              <a:ext uri="{FF2B5EF4-FFF2-40B4-BE49-F238E27FC236}">
                <a16:creationId xmlns:a16="http://schemas.microsoft.com/office/drawing/2014/main" id="{612CFD9E-60E2-EECE-F3BF-B536A560C197}"/>
              </a:ext>
            </a:extLst>
          </p:cNvPr>
          <p:cNvSpPr txBox="1"/>
          <p:nvPr/>
        </p:nvSpPr>
        <p:spPr>
          <a:xfrm>
            <a:off x="683342" y="2971800"/>
            <a:ext cx="9333271" cy="3366563"/>
          </a:xfrm>
          <a:prstGeom prst="rect">
            <a:avLst/>
          </a:prstGeom>
          <a:noFill/>
        </p:spPr>
        <p:txBody>
          <a:bodyPr wrap="square">
            <a:spAutoFit/>
          </a:bodyPr>
          <a:lstStyle/>
          <a:p>
            <a:pPr algn="just">
              <a:lnSpc>
                <a:spcPct val="150000"/>
              </a:lnSpc>
              <a:buNone/>
            </a:pPr>
            <a:r>
              <a:rPr lang="en-IN" sz="1800" b="1" dirty="0">
                <a:effectLst/>
                <a:latin typeface="Times New Roman" panose="02020603050405020304" pitchFamily="18" charset="0"/>
                <a:ea typeface="Times New Roman" panose="02020603050405020304" pitchFamily="18" charset="0"/>
              </a:rPr>
              <a:t>Correlation matrix</a:t>
            </a:r>
            <a:endParaRPr lang="en-IN" sz="14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                Hindi      English      Science        Maths      History    </a:t>
            </a:r>
            <a:r>
              <a:rPr lang="en-IN" sz="1800" dirty="0" err="1">
                <a:effectLst/>
                <a:latin typeface="Times New Roman" panose="02020603050405020304" pitchFamily="18" charset="0"/>
                <a:ea typeface="Times New Roman" panose="02020603050405020304" pitchFamily="18" charset="0"/>
              </a:rPr>
              <a:t>Geograpgy</a:t>
            </a:r>
            <a:endParaRPr lang="en-IN" sz="14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Hindi  1.00000000  0.036454895  0.037615847  0.041239550 -0.024652488 -0.064189091</a:t>
            </a:r>
            <a:endParaRPr lang="en-IN" sz="14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English    0.03645489  1.000000000 -0.022410890 -0.011268721 -0.001812014  0.052252624</a:t>
            </a:r>
            <a:endParaRPr lang="en-IN" sz="14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Science    0.03761585 -0.022410890  1.000000000  0.056313623  0.005605054  0.028845817</a:t>
            </a:r>
            <a:endParaRPr lang="en-IN" sz="14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Maths      0.04123955 -0.011268721  0.056313623  1.000000000  0.011524990 -0.001140353</a:t>
            </a:r>
            <a:endParaRPr lang="en-IN" sz="14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Times New Roman" panose="02020603050405020304" pitchFamily="18" charset="0"/>
              </a:rPr>
              <a:t>History   -0.02465249 -0.001812014  0.005605054  0.011524990  1.000000000 -0.022318004</a:t>
            </a:r>
            <a:endParaRPr lang="en-IN" sz="1400" dirty="0">
              <a:effectLst/>
              <a:latin typeface="Times New Roman" panose="02020603050405020304" pitchFamily="18" charset="0"/>
              <a:ea typeface="Times New Roman" panose="02020603050405020304" pitchFamily="18" charset="0"/>
            </a:endParaRPr>
          </a:p>
          <a:p>
            <a:pPr algn="just">
              <a:lnSpc>
                <a:spcPct val="150000"/>
              </a:lnSpc>
            </a:pPr>
            <a:r>
              <a:rPr lang="en-IN" sz="1800" dirty="0" err="1">
                <a:effectLst/>
                <a:latin typeface="Times New Roman" panose="02020603050405020304" pitchFamily="18" charset="0"/>
                <a:ea typeface="Times New Roman" panose="02020603050405020304" pitchFamily="18" charset="0"/>
              </a:rPr>
              <a:t>Geograpgy</a:t>
            </a:r>
            <a:r>
              <a:rPr lang="en-IN" sz="1800" dirty="0">
                <a:effectLst/>
                <a:latin typeface="Times New Roman" panose="02020603050405020304" pitchFamily="18" charset="0"/>
                <a:ea typeface="Times New Roman" panose="02020603050405020304" pitchFamily="18" charset="0"/>
              </a:rPr>
              <a:t> -0.06418909  0.052252624  0.028845817 -0.001140353 -0.022318004  1.000000000</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8300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A12DB-C9F9-88EA-BC25-438FBFB45C5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B13BB64-592F-420A-02F1-7D27AC51326C}"/>
              </a:ext>
            </a:extLst>
          </p:cNvPr>
          <p:cNvSpPr txBox="1">
            <a:spLocks noGrp="1"/>
          </p:cNvSpPr>
          <p:nvPr>
            <p:ph type="title"/>
          </p:nvPr>
        </p:nvSpPr>
        <p:spPr>
          <a:xfrm>
            <a:off x="4506468" y="137553"/>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a:t>RESULTS</a:t>
            </a:r>
            <a:endParaRPr spc="-10" dirty="0"/>
          </a:p>
        </p:txBody>
      </p:sp>
      <p:pic>
        <p:nvPicPr>
          <p:cNvPr id="4" name="object 4">
            <a:extLst>
              <a:ext uri="{FF2B5EF4-FFF2-40B4-BE49-F238E27FC236}">
                <a16:creationId xmlns:a16="http://schemas.microsoft.com/office/drawing/2014/main" id="{034BEE62-430D-C902-087F-06103FEA6F8A}"/>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5383C1BA-B718-3DF3-D87F-F7952E61EA43}"/>
              </a:ext>
            </a:extLst>
          </p:cNvPr>
          <p:cNvPicPr/>
          <p:nvPr/>
        </p:nvPicPr>
        <p:blipFill>
          <a:blip r:embed="rId3" cstate="print"/>
          <a:stretch>
            <a:fillRect/>
          </a:stretch>
        </p:blipFill>
        <p:spPr>
          <a:xfrm>
            <a:off x="10335768" y="259079"/>
            <a:ext cx="1155192" cy="1103376"/>
          </a:xfrm>
          <a:prstGeom prst="rect">
            <a:avLst/>
          </a:prstGeom>
        </p:spPr>
      </p:pic>
      <p:pic>
        <p:nvPicPr>
          <p:cNvPr id="3" name="Picture 2">
            <a:extLst>
              <a:ext uri="{FF2B5EF4-FFF2-40B4-BE49-F238E27FC236}">
                <a16:creationId xmlns:a16="http://schemas.microsoft.com/office/drawing/2014/main" id="{0CFA4D7F-9BB7-88F0-A8DA-25FF21B2E304}"/>
              </a:ext>
            </a:extLst>
          </p:cNvPr>
          <p:cNvPicPr>
            <a:picLocks noChangeAspect="1"/>
          </p:cNvPicPr>
          <p:nvPr/>
        </p:nvPicPr>
        <p:blipFill>
          <a:blip r:embed="rId4"/>
          <a:stretch>
            <a:fillRect/>
          </a:stretch>
        </p:blipFill>
        <p:spPr>
          <a:xfrm>
            <a:off x="2667000" y="1600200"/>
            <a:ext cx="6400165" cy="4059555"/>
          </a:xfrm>
          <a:prstGeom prst="rect">
            <a:avLst/>
          </a:prstGeom>
        </p:spPr>
      </p:pic>
    </p:spTree>
    <p:extLst>
      <p:ext uri="{BB962C8B-B14F-4D97-AF65-F5344CB8AC3E}">
        <p14:creationId xmlns:p14="http://schemas.microsoft.com/office/powerpoint/2010/main" val="838821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25593-93E5-AA59-555F-973AC28839E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E6420BA-88E1-C73B-B254-146FDA884DD9}"/>
              </a:ext>
            </a:extLst>
          </p:cNvPr>
          <p:cNvSpPr txBox="1">
            <a:spLocks noGrp="1"/>
          </p:cNvSpPr>
          <p:nvPr>
            <p:ph type="title"/>
          </p:nvPr>
        </p:nvSpPr>
        <p:spPr>
          <a:xfrm>
            <a:off x="3276600" y="133692"/>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a:t>	IMPLEMENTATION</a:t>
            </a:r>
            <a:endParaRPr spc="-10" dirty="0"/>
          </a:p>
        </p:txBody>
      </p:sp>
      <p:pic>
        <p:nvPicPr>
          <p:cNvPr id="4" name="object 4">
            <a:extLst>
              <a:ext uri="{FF2B5EF4-FFF2-40B4-BE49-F238E27FC236}">
                <a16:creationId xmlns:a16="http://schemas.microsoft.com/office/drawing/2014/main" id="{50E278BF-8CF1-3991-AEF7-73207AF18951}"/>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41E4BC04-78B1-93F0-CB82-D2E8F87D0D30}"/>
              </a:ext>
            </a:extLst>
          </p:cNvPr>
          <p:cNvPicPr/>
          <p:nvPr/>
        </p:nvPicPr>
        <p:blipFill>
          <a:blip r:embed="rId3" cstate="print"/>
          <a:stretch>
            <a:fillRect/>
          </a:stretch>
        </p:blipFill>
        <p:spPr>
          <a:xfrm>
            <a:off x="10335768" y="259079"/>
            <a:ext cx="1155192" cy="1103376"/>
          </a:xfrm>
          <a:prstGeom prst="rect">
            <a:avLst/>
          </a:prstGeom>
        </p:spPr>
      </p:pic>
      <p:sp>
        <p:nvSpPr>
          <p:cNvPr id="3" name="Rectangle 1">
            <a:extLst>
              <a:ext uri="{FF2B5EF4-FFF2-40B4-BE49-F238E27FC236}">
                <a16:creationId xmlns:a16="http://schemas.microsoft.com/office/drawing/2014/main" id="{CAF502A2-2097-8A11-26C9-0106941D69A0}"/>
              </a:ext>
            </a:extLst>
          </p:cNvPr>
          <p:cNvSpPr>
            <a:spLocks noChangeArrowheads="1"/>
          </p:cNvSpPr>
          <p:nvPr/>
        </p:nvSpPr>
        <p:spPr bwMode="auto">
          <a:xfrm rot="10800000" flipV="1">
            <a:off x="1524000" y="2025506"/>
            <a:ext cx="9144000"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use of comments and descriptive captions ensures that the code is self-explanatory.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demonstrates the use of functions from multiple libraries such as ggplot2 for plotting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knitr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creating formatted tables.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descriptive statistics (mean, median, and mode) are computed using both base R functions and a custom helper function for mode calculation.</a:t>
            </a:r>
          </a:p>
        </p:txBody>
      </p:sp>
    </p:spTree>
    <p:extLst>
      <p:ext uri="{BB962C8B-B14F-4D97-AF65-F5344CB8AC3E}">
        <p14:creationId xmlns:p14="http://schemas.microsoft.com/office/powerpoint/2010/main" val="234991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F89D1-FE7D-BDFC-F299-3009B8FF93C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B88EDD-D174-E3A4-1EBF-A52841680C18}"/>
              </a:ext>
            </a:extLst>
          </p:cNvPr>
          <p:cNvSpPr txBox="1">
            <a:spLocks noGrp="1"/>
          </p:cNvSpPr>
          <p:nvPr>
            <p:ph type="title"/>
          </p:nvPr>
        </p:nvSpPr>
        <p:spPr>
          <a:xfrm>
            <a:off x="3505200" y="0"/>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a:t>	CONCLUSION</a:t>
            </a:r>
            <a:endParaRPr spc="-10" dirty="0"/>
          </a:p>
        </p:txBody>
      </p:sp>
      <p:pic>
        <p:nvPicPr>
          <p:cNvPr id="4" name="object 4">
            <a:extLst>
              <a:ext uri="{FF2B5EF4-FFF2-40B4-BE49-F238E27FC236}">
                <a16:creationId xmlns:a16="http://schemas.microsoft.com/office/drawing/2014/main" id="{AD09A484-499C-81AE-2C05-0DB4A90560D8}"/>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0C6B99AE-A91F-5EFD-389C-9B0F5289444A}"/>
              </a:ext>
            </a:extLst>
          </p:cNvPr>
          <p:cNvPicPr/>
          <p:nvPr/>
        </p:nvPicPr>
        <p:blipFill>
          <a:blip r:embed="rId3" cstate="print"/>
          <a:stretch>
            <a:fillRect/>
          </a:stretch>
        </p:blipFill>
        <p:spPr>
          <a:xfrm>
            <a:off x="10335768" y="259079"/>
            <a:ext cx="1155192" cy="1103376"/>
          </a:xfrm>
          <a:prstGeom prst="rect">
            <a:avLst/>
          </a:prstGeom>
        </p:spPr>
      </p:pic>
      <p:sp>
        <p:nvSpPr>
          <p:cNvPr id="7" name="TextBox 6">
            <a:extLst>
              <a:ext uri="{FF2B5EF4-FFF2-40B4-BE49-F238E27FC236}">
                <a16:creationId xmlns:a16="http://schemas.microsoft.com/office/drawing/2014/main" id="{F5FD1DD5-3FF5-733D-4B84-24E77D599764}"/>
              </a:ext>
            </a:extLst>
          </p:cNvPr>
          <p:cNvSpPr txBox="1"/>
          <p:nvPr/>
        </p:nvSpPr>
        <p:spPr>
          <a:xfrm>
            <a:off x="1524000" y="2057400"/>
            <a:ext cx="9292886" cy="3268652"/>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R framework provides a structured, insightful approach to analyzing student performance. Statistical measures like mean, median, and mode offer key summaries of academic trends, while visualizations such as histograms and boxplots reveal distribution patterns and outliers. These tools help educators identify strengths, weaknesses, and performance gaps. The analysis supports data-driven decisions, guiding targeted interventions, curriculum planning, and future performance predictions. Ultimately, it turns raw exam data into clear, actionable insights to improve educational outcomes.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918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7CBB4-0021-98AD-7F50-D6DF2592991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2554C0-70CB-CDA6-CA44-A1245AE6C80C}"/>
              </a:ext>
            </a:extLst>
          </p:cNvPr>
          <p:cNvSpPr txBox="1">
            <a:spLocks noGrp="1"/>
          </p:cNvSpPr>
          <p:nvPr>
            <p:ph type="title"/>
          </p:nvPr>
        </p:nvSpPr>
        <p:spPr>
          <a:xfrm>
            <a:off x="3352800" y="147182"/>
            <a:ext cx="7685532" cy="1009712"/>
          </a:xfrm>
          <a:prstGeom prst="rect">
            <a:avLst/>
          </a:prstGeom>
        </p:spPr>
        <p:txBody>
          <a:bodyPr vert="horz" wrap="square" lIns="0" tIns="512267" rIns="0" bIns="0" rtlCol="0">
            <a:spAutoFit/>
          </a:bodyPr>
          <a:lstStyle/>
          <a:p>
            <a:pPr marL="12700">
              <a:lnSpc>
                <a:spcPct val="100000"/>
              </a:lnSpc>
              <a:spcBef>
                <a:spcPts val="95"/>
              </a:spcBef>
            </a:pPr>
            <a:r>
              <a:rPr lang="en-US" spc="-50" dirty="0"/>
              <a:t>	FUTURE SCOPE</a:t>
            </a:r>
            <a:endParaRPr spc="-10" dirty="0"/>
          </a:p>
        </p:txBody>
      </p:sp>
      <p:pic>
        <p:nvPicPr>
          <p:cNvPr id="4" name="object 4">
            <a:extLst>
              <a:ext uri="{FF2B5EF4-FFF2-40B4-BE49-F238E27FC236}">
                <a16:creationId xmlns:a16="http://schemas.microsoft.com/office/drawing/2014/main" id="{F8B96E66-006A-760B-FF1D-81A749DD208B}"/>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79275F6E-AFCE-B726-61AC-F240B849F683}"/>
              </a:ext>
            </a:extLst>
          </p:cNvPr>
          <p:cNvPicPr/>
          <p:nvPr/>
        </p:nvPicPr>
        <p:blipFill>
          <a:blip r:embed="rId3" cstate="print"/>
          <a:stretch>
            <a:fillRect/>
          </a:stretch>
        </p:blipFill>
        <p:spPr>
          <a:xfrm>
            <a:off x="10335768" y="259079"/>
            <a:ext cx="1155192" cy="1103376"/>
          </a:xfrm>
          <a:prstGeom prst="rect">
            <a:avLst/>
          </a:prstGeom>
        </p:spPr>
      </p:pic>
      <p:sp>
        <p:nvSpPr>
          <p:cNvPr id="6" name="TextBox 5">
            <a:extLst>
              <a:ext uri="{FF2B5EF4-FFF2-40B4-BE49-F238E27FC236}">
                <a16:creationId xmlns:a16="http://schemas.microsoft.com/office/drawing/2014/main" id="{472A67C5-D00B-C9BB-5130-88B3A8F5FE06}"/>
              </a:ext>
            </a:extLst>
          </p:cNvPr>
          <p:cNvSpPr txBox="1"/>
          <p:nvPr/>
        </p:nvSpPr>
        <p:spPr>
          <a:xfrm>
            <a:off x="1693164" y="1676400"/>
            <a:ext cx="9220200" cy="4839786"/>
          </a:xfrm>
          <a:prstGeom prst="rect">
            <a:avLst/>
          </a:prstGeom>
          <a:noFill/>
        </p:spPr>
        <p:txBody>
          <a:bodyPr wrap="square">
            <a:spAutoFit/>
          </a:bodyPr>
          <a:lstStyle/>
          <a:p>
            <a:pPr algn="just">
              <a:lnSpc>
                <a:spcPct val="150000"/>
              </a:lnSpc>
              <a:spcBef>
                <a:spcPts val="300"/>
              </a:spcBef>
              <a:buNone/>
            </a:pPr>
            <a:r>
              <a:rPr lang="en-US" sz="1800" dirty="0">
                <a:effectLst/>
                <a:latin typeface="Times New Roman" panose="02020603050405020304" pitchFamily="18" charset="0"/>
                <a:ea typeface="Times New Roman" panose="02020603050405020304" pitchFamily="18" charset="0"/>
              </a:rPr>
              <a:t>This study provides a strong foundation for further exploration in the field of educational data analytics. In the future, the analysis can be enhanced by incorporating additional variables such as attendance records, socio-economic background, parental education levels, and learning behavior to improve prediction accuracy and depth of insight. Time-series analysis could be used to track student performance trends over multiple academic terms, enabling early identification of at-risk students. Additionally, the implementation of real-time dashboards using tools like R Shiny could help educators and administrators monitor performance dynamically and take timely actions. Automated alerts based on predictive models can also be developed to notify stakeholders when a student's performance deviates from expected patterns, supporting proactive academic </a:t>
            </a:r>
            <a:endParaRPr lang="en-IN" sz="1800" dirty="0">
              <a:effectLst/>
              <a:latin typeface="Times New Roman" panose="02020603050405020304" pitchFamily="18" charset="0"/>
              <a:ea typeface="Times New Roman" panose="02020603050405020304" pitchFamily="18" charset="0"/>
            </a:endParaRPr>
          </a:p>
          <a:p>
            <a:pPr algn="just">
              <a:lnSpc>
                <a:spcPct val="150000"/>
              </a:lnSpc>
              <a:spcBef>
                <a:spcPts val="300"/>
              </a:spcBef>
              <a:buNone/>
            </a:pPr>
            <a:r>
              <a:rPr lang="en-US" sz="1800" dirty="0">
                <a:effectLst/>
                <a:latin typeface="Times New Roman" panose="02020603050405020304" pitchFamily="18" charset="0"/>
                <a:ea typeface="Times New Roman" panose="02020603050405020304" pitchFamily="18" charset="0"/>
              </a:rPr>
              <a:t>Performance.</a:t>
            </a:r>
            <a:endParaRPr lang="en-IN" sz="1800" dirty="0">
              <a:effectLst/>
              <a:latin typeface="Times New Roman" panose="02020603050405020304" pitchFamily="18" charset="0"/>
              <a:ea typeface="Times New Roman" panose="02020603050405020304" pitchFamily="18" charset="0"/>
            </a:endParaRPr>
          </a:p>
          <a:p>
            <a:pPr>
              <a:buNone/>
            </a:pPr>
            <a:br>
              <a:rPr lang="en-US"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81134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rot="5400000">
            <a:off x="11734800" y="1752600"/>
            <a:ext cx="3342004" cy="135293"/>
          </a:xfrm>
          <a:prstGeom prst="rect">
            <a:avLst/>
          </a:prstGeom>
        </p:spPr>
        <p:txBody>
          <a:bodyPr vert="horz" wrap="square" lIns="0" tIns="12065" rIns="0" bIns="0" rtlCol="0">
            <a:spAutoFit/>
          </a:bodyPr>
          <a:lstStyle/>
          <a:p>
            <a:pPr marL="12700">
              <a:lnSpc>
                <a:spcPct val="100000"/>
              </a:lnSpc>
              <a:spcBef>
                <a:spcPts val="95"/>
              </a:spcBef>
            </a:pPr>
            <a:endParaRPr sz="800" dirty="0"/>
          </a:p>
        </p:txBody>
      </p:sp>
      <p:pic>
        <p:nvPicPr>
          <p:cNvPr id="3" name="object 2">
            <a:extLst>
              <a:ext uri="{FF2B5EF4-FFF2-40B4-BE49-F238E27FC236}">
                <a16:creationId xmlns:a16="http://schemas.microsoft.com/office/drawing/2014/main" id="{D53778C0-1159-4211-CA5F-535E768BCB0D}"/>
              </a:ext>
            </a:extLst>
          </p:cNvPr>
          <p:cNvPicPr/>
          <p:nvPr/>
        </p:nvPicPr>
        <p:blipFill>
          <a:blip r:embed="rId2" cstate="print"/>
          <a:stretch>
            <a:fillRect/>
          </a:stretch>
        </p:blipFill>
        <p:spPr>
          <a:xfrm>
            <a:off x="4191000" y="1447800"/>
            <a:ext cx="3696292" cy="35527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rPr>
              <a:t>PRESENTATION</a:t>
            </a:r>
            <a:r>
              <a:rPr sz="3000" spc="-140" dirty="0">
                <a:solidFill>
                  <a:srgbClr val="000000"/>
                </a:solidFill>
              </a:rPr>
              <a:t> </a:t>
            </a:r>
            <a:r>
              <a:rPr sz="3000" spc="-10" dirty="0">
                <a:solidFill>
                  <a:srgbClr val="000000"/>
                </a:solidFill>
              </a:rPr>
              <a:t>OVERVIEW</a:t>
            </a:r>
            <a:endParaRPr sz="3000"/>
          </a:p>
        </p:txBody>
      </p:sp>
      <p:sp>
        <p:nvSpPr>
          <p:cNvPr id="3" name="object 3"/>
          <p:cNvSpPr txBox="1"/>
          <p:nvPr/>
        </p:nvSpPr>
        <p:spPr>
          <a:xfrm>
            <a:off x="910844" y="1795652"/>
            <a:ext cx="4998085" cy="4269117"/>
          </a:xfrm>
          <a:prstGeom prst="rect">
            <a:avLst/>
          </a:prstGeom>
        </p:spPr>
        <p:txBody>
          <a:bodyPr vert="horz" wrap="square" lIns="0" tIns="11430" rIns="0" bIns="0" rtlCol="0">
            <a:spAutoFit/>
          </a:bodyPr>
          <a:lstStyle/>
          <a:p>
            <a:pPr marL="356870" indent="-344170">
              <a:lnSpc>
                <a:spcPct val="100000"/>
              </a:lnSpc>
              <a:spcBef>
                <a:spcPts val="90"/>
              </a:spcBef>
              <a:buClr>
                <a:srgbClr val="000000"/>
              </a:buClr>
              <a:buFont typeface="Wingdings"/>
              <a:buChar char=""/>
              <a:tabLst>
                <a:tab pos="356870" algn="l"/>
              </a:tabLst>
            </a:pPr>
            <a:r>
              <a:rPr sz="2000" b="1" dirty="0">
                <a:solidFill>
                  <a:srgbClr val="F4B083"/>
                </a:solidFill>
                <a:latin typeface="Arial"/>
                <a:cs typeface="Arial"/>
              </a:rPr>
              <a:t>Problem</a:t>
            </a:r>
            <a:r>
              <a:rPr sz="2000" b="1" spc="-70" dirty="0">
                <a:solidFill>
                  <a:srgbClr val="F4B083"/>
                </a:solidFill>
                <a:latin typeface="Arial"/>
                <a:cs typeface="Arial"/>
              </a:rPr>
              <a:t> </a:t>
            </a:r>
            <a:r>
              <a:rPr sz="2000" b="1" spc="-10" dirty="0">
                <a:solidFill>
                  <a:srgbClr val="F4B083"/>
                </a:solidFill>
                <a:latin typeface="Arial"/>
                <a:cs typeface="Arial"/>
              </a:rPr>
              <a:t>Identification</a:t>
            </a:r>
            <a:endParaRPr sz="2000" dirty="0">
              <a:latin typeface="Arial"/>
              <a:cs typeface="Arial"/>
            </a:endParaRPr>
          </a:p>
          <a:p>
            <a:pPr>
              <a:lnSpc>
                <a:spcPct val="100000"/>
              </a:lnSpc>
              <a:spcBef>
                <a:spcPts val="409"/>
              </a:spcBef>
              <a:buFont typeface="Wingdings"/>
              <a:buChar char=""/>
            </a:pPr>
            <a:endParaRPr sz="2000" dirty="0">
              <a:latin typeface="Arial"/>
              <a:cs typeface="Arial"/>
            </a:endParaRPr>
          </a:p>
          <a:p>
            <a:pPr marL="356870" indent="-344170">
              <a:lnSpc>
                <a:spcPct val="100000"/>
              </a:lnSpc>
              <a:spcBef>
                <a:spcPts val="5"/>
              </a:spcBef>
              <a:buClr>
                <a:srgbClr val="000000"/>
              </a:buClr>
              <a:buFont typeface="Wingdings"/>
              <a:buChar char=""/>
              <a:tabLst>
                <a:tab pos="356870" algn="l"/>
              </a:tabLst>
            </a:pPr>
            <a:r>
              <a:rPr sz="2000" b="1" spc="-10" dirty="0">
                <a:solidFill>
                  <a:srgbClr val="F4B083"/>
                </a:solidFill>
                <a:latin typeface="Arial"/>
                <a:cs typeface="Arial"/>
              </a:rPr>
              <a:t>Objective</a:t>
            </a:r>
            <a:endParaRPr sz="2000" dirty="0">
              <a:latin typeface="Arial"/>
              <a:cs typeface="Arial"/>
            </a:endParaRPr>
          </a:p>
          <a:p>
            <a:pPr>
              <a:lnSpc>
                <a:spcPct val="100000"/>
              </a:lnSpc>
              <a:spcBef>
                <a:spcPts val="390"/>
              </a:spcBef>
              <a:buFont typeface="Wingdings"/>
              <a:buChar char=""/>
            </a:pPr>
            <a:endParaRPr sz="2000" dirty="0">
              <a:latin typeface="Arial"/>
              <a:cs typeface="Arial"/>
            </a:endParaRPr>
          </a:p>
          <a:p>
            <a:pPr marL="356870" indent="-344170">
              <a:lnSpc>
                <a:spcPct val="100000"/>
              </a:lnSpc>
              <a:buClr>
                <a:srgbClr val="000000"/>
              </a:buClr>
              <a:buFont typeface="Wingdings"/>
              <a:buChar char=""/>
              <a:tabLst>
                <a:tab pos="356870" algn="l"/>
              </a:tabLst>
            </a:pPr>
            <a:r>
              <a:rPr sz="2000" b="1" dirty="0">
                <a:solidFill>
                  <a:srgbClr val="F4B083"/>
                </a:solidFill>
                <a:latin typeface="Arial"/>
                <a:cs typeface="Arial"/>
              </a:rPr>
              <a:t>Proposed</a:t>
            </a:r>
            <a:r>
              <a:rPr sz="2000" b="1" spc="-50" dirty="0">
                <a:solidFill>
                  <a:srgbClr val="F4B083"/>
                </a:solidFill>
                <a:latin typeface="Arial"/>
                <a:cs typeface="Arial"/>
              </a:rPr>
              <a:t> </a:t>
            </a:r>
            <a:r>
              <a:rPr sz="2000" b="1" spc="-10" dirty="0">
                <a:solidFill>
                  <a:srgbClr val="F4B083"/>
                </a:solidFill>
                <a:latin typeface="Arial"/>
                <a:cs typeface="Arial"/>
              </a:rPr>
              <a:t>system</a:t>
            </a:r>
            <a:endParaRPr sz="2000" dirty="0">
              <a:latin typeface="Arial"/>
              <a:cs typeface="Arial"/>
            </a:endParaRPr>
          </a:p>
          <a:p>
            <a:pPr>
              <a:lnSpc>
                <a:spcPct val="100000"/>
              </a:lnSpc>
              <a:spcBef>
                <a:spcPts val="409"/>
              </a:spcBef>
              <a:buFont typeface="Wingdings"/>
              <a:buChar char=""/>
            </a:pPr>
            <a:endParaRPr sz="2000" dirty="0">
              <a:latin typeface="Arial"/>
              <a:cs typeface="Arial"/>
            </a:endParaRPr>
          </a:p>
          <a:p>
            <a:pPr marL="755650" lvl="1" indent="-285750">
              <a:lnSpc>
                <a:spcPct val="100000"/>
              </a:lnSpc>
              <a:spcBef>
                <a:spcPts val="5"/>
              </a:spcBef>
              <a:buClr>
                <a:srgbClr val="000000"/>
              </a:buClr>
              <a:buFont typeface="Wingdings"/>
              <a:buChar char=""/>
              <a:tabLst>
                <a:tab pos="755650" algn="l"/>
              </a:tabLst>
            </a:pPr>
            <a:r>
              <a:rPr sz="2000" b="1" dirty="0">
                <a:solidFill>
                  <a:srgbClr val="F4B083"/>
                </a:solidFill>
                <a:latin typeface="Arial"/>
                <a:cs typeface="Arial"/>
              </a:rPr>
              <a:t>Block</a:t>
            </a:r>
            <a:r>
              <a:rPr sz="2000" b="1" spc="-50" dirty="0">
                <a:solidFill>
                  <a:srgbClr val="F4B083"/>
                </a:solidFill>
                <a:latin typeface="Arial"/>
                <a:cs typeface="Arial"/>
              </a:rPr>
              <a:t> </a:t>
            </a:r>
            <a:r>
              <a:rPr sz="2000" b="1" dirty="0">
                <a:solidFill>
                  <a:srgbClr val="F4B083"/>
                </a:solidFill>
                <a:latin typeface="Arial"/>
                <a:cs typeface="Arial"/>
              </a:rPr>
              <a:t>diagram</a:t>
            </a:r>
            <a:r>
              <a:rPr sz="2000" b="1" spc="-40" dirty="0">
                <a:solidFill>
                  <a:srgbClr val="F4B083"/>
                </a:solidFill>
                <a:latin typeface="Arial"/>
                <a:cs typeface="Arial"/>
              </a:rPr>
              <a:t> </a:t>
            </a:r>
            <a:r>
              <a:rPr sz="2000" b="1" dirty="0">
                <a:solidFill>
                  <a:srgbClr val="F4B083"/>
                </a:solidFill>
                <a:latin typeface="Arial"/>
                <a:cs typeface="Arial"/>
              </a:rPr>
              <a:t>of</a:t>
            </a:r>
            <a:r>
              <a:rPr sz="2000" b="1" spc="-75" dirty="0">
                <a:solidFill>
                  <a:srgbClr val="F4B083"/>
                </a:solidFill>
                <a:latin typeface="Arial"/>
                <a:cs typeface="Arial"/>
              </a:rPr>
              <a:t> </a:t>
            </a:r>
            <a:r>
              <a:rPr sz="2000" b="1" dirty="0">
                <a:solidFill>
                  <a:srgbClr val="F4B083"/>
                </a:solidFill>
                <a:latin typeface="Arial"/>
                <a:cs typeface="Arial"/>
              </a:rPr>
              <a:t>proposed</a:t>
            </a:r>
            <a:r>
              <a:rPr sz="2000" b="1" spc="-15" dirty="0">
                <a:solidFill>
                  <a:srgbClr val="F4B083"/>
                </a:solidFill>
                <a:latin typeface="Arial"/>
                <a:cs typeface="Arial"/>
              </a:rPr>
              <a:t> </a:t>
            </a:r>
            <a:r>
              <a:rPr sz="2000" b="1" spc="-10" dirty="0">
                <a:solidFill>
                  <a:srgbClr val="F4B083"/>
                </a:solidFill>
                <a:latin typeface="Arial"/>
                <a:cs typeface="Arial"/>
              </a:rPr>
              <a:t>system</a:t>
            </a:r>
            <a:endParaRPr sz="2000" dirty="0">
              <a:latin typeface="Arial"/>
              <a:cs typeface="Arial"/>
            </a:endParaRPr>
          </a:p>
          <a:p>
            <a:pPr lvl="1">
              <a:lnSpc>
                <a:spcPct val="100000"/>
              </a:lnSpc>
              <a:spcBef>
                <a:spcPts val="385"/>
              </a:spcBef>
              <a:buFont typeface="Wingdings"/>
              <a:buChar char=""/>
            </a:pPr>
            <a:endParaRPr sz="2000" dirty="0">
              <a:latin typeface="Arial"/>
              <a:cs typeface="Arial"/>
            </a:endParaRPr>
          </a:p>
          <a:p>
            <a:pPr marL="755650" lvl="1" indent="-285750">
              <a:lnSpc>
                <a:spcPct val="100000"/>
              </a:lnSpc>
              <a:spcBef>
                <a:spcPts val="5"/>
              </a:spcBef>
              <a:buClr>
                <a:srgbClr val="000000"/>
              </a:buClr>
              <a:buFont typeface="Wingdings"/>
              <a:buChar char=""/>
              <a:tabLst>
                <a:tab pos="755650" algn="l"/>
              </a:tabLst>
            </a:pPr>
            <a:r>
              <a:rPr lang="en-IN" sz="2000" b="1" dirty="0">
                <a:solidFill>
                  <a:schemeClr val="accent6">
                    <a:lumMod val="60000"/>
                    <a:lumOff val="40000"/>
                  </a:schemeClr>
                </a:solidFill>
              </a:rPr>
              <a:t>machine learning</a:t>
            </a:r>
            <a:r>
              <a:rPr lang="en-IN" sz="2000" b="1" spc="-60" dirty="0">
                <a:solidFill>
                  <a:schemeClr val="accent6">
                    <a:lumMod val="60000"/>
                    <a:lumOff val="40000"/>
                  </a:schemeClr>
                </a:solidFill>
                <a:latin typeface="Arial" panose="020B0604020202020204" pitchFamily="34" charset="0"/>
                <a:cs typeface="Arial" panose="020B0604020202020204" pitchFamily="34" charset="0"/>
              </a:rPr>
              <a:t> </a:t>
            </a:r>
            <a:r>
              <a:rPr sz="2000" b="1" spc="-20" dirty="0">
                <a:solidFill>
                  <a:srgbClr val="F4B083"/>
                </a:solidFill>
                <a:latin typeface="Arial" panose="020B0604020202020204" pitchFamily="34" charset="0"/>
                <a:cs typeface="Arial" panose="020B0604020202020204" pitchFamily="34" charset="0"/>
              </a:rPr>
              <a:t>used</a:t>
            </a:r>
            <a:endParaRPr sz="2000" dirty="0">
              <a:latin typeface="Arial" panose="020B0604020202020204" pitchFamily="34" charset="0"/>
              <a:cs typeface="Arial" panose="020B0604020202020204" pitchFamily="34" charset="0"/>
            </a:endParaRPr>
          </a:p>
          <a:p>
            <a:pPr lvl="1">
              <a:lnSpc>
                <a:spcPct val="100000"/>
              </a:lnSpc>
              <a:spcBef>
                <a:spcPts val="415"/>
              </a:spcBef>
              <a:buFont typeface="Wingdings"/>
              <a:buChar char=""/>
            </a:pPr>
            <a:endParaRPr sz="2000" dirty="0">
              <a:latin typeface="Arial"/>
              <a:cs typeface="Arial"/>
            </a:endParaRPr>
          </a:p>
          <a:p>
            <a:pPr marL="755650" lvl="1" indent="-285750">
              <a:lnSpc>
                <a:spcPct val="100000"/>
              </a:lnSpc>
              <a:buClr>
                <a:srgbClr val="000000"/>
              </a:buClr>
              <a:buFont typeface="Wingdings"/>
              <a:buChar char=""/>
              <a:tabLst>
                <a:tab pos="755650" algn="l"/>
              </a:tabLst>
            </a:pPr>
            <a:r>
              <a:rPr lang="en-US" sz="2000" b="1" spc="-10" dirty="0">
                <a:solidFill>
                  <a:srgbClr val="F4B083"/>
                </a:solidFill>
                <a:latin typeface="Arial"/>
                <a:cs typeface="Arial"/>
              </a:rPr>
              <a:t>Advantages of proposed system</a:t>
            </a:r>
          </a:p>
          <a:p>
            <a:pPr marL="469900" lvl="1">
              <a:lnSpc>
                <a:spcPct val="100000"/>
              </a:lnSpc>
              <a:buClr>
                <a:srgbClr val="000000"/>
              </a:buClr>
              <a:tabLst>
                <a:tab pos="755650" algn="l"/>
              </a:tabLst>
            </a:pPr>
            <a:endParaRPr lang="en-US" sz="2000" b="1" spc="-10" dirty="0">
              <a:solidFill>
                <a:srgbClr val="F4B083"/>
              </a:solidFill>
              <a:latin typeface="Arial"/>
              <a:cs typeface="Arial"/>
            </a:endParaRPr>
          </a:p>
          <a:p>
            <a:pPr marL="755650" lvl="1" indent="-285750">
              <a:lnSpc>
                <a:spcPct val="100000"/>
              </a:lnSpc>
              <a:buClr>
                <a:srgbClr val="000000"/>
              </a:buClr>
              <a:buFont typeface="Wingdings"/>
              <a:buChar char=""/>
              <a:tabLst>
                <a:tab pos="755650" algn="l"/>
              </a:tabLst>
            </a:pPr>
            <a:r>
              <a:rPr lang="en-US" sz="2000" b="1" spc="-10" dirty="0">
                <a:solidFill>
                  <a:srgbClr val="F4B083"/>
                </a:solidFill>
                <a:latin typeface="Arial"/>
                <a:cs typeface="Arial"/>
              </a:rPr>
              <a:t>Modules</a:t>
            </a:r>
            <a:endParaRPr sz="2000" dirty="0">
              <a:latin typeface="Arial"/>
              <a:cs typeface="Arial"/>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0425" rIns="0" bIns="0" rtlCol="0">
            <a:spAutoFit/>
          </a:bodyPr>
          <a:lstStyle/>
          <a:p>
            <a:pPr marL="1034415">
              <a:lnSpc>
                <a:spcPct val="100000"/>
              </a:lnSpc>
              <a:spcBef>
                <a:spcPts val="90"/>
              </a:spcBef>
            </a:pPr>
            <a:r>
              <a:rPr dirty="0"/>
              <a:t>PROBLEM</a:t>
            </a:r>
            <a:r>
              <a:rPr spc="-125" dirty="0"/>
              <a:t> </a:t>
            </a:r>
            <a:r>
              <a:rPr spc="-20" dirty="0"/>
              <a:t>IDENTIFICATION</a:t>
            </a:r>
          </a:p>
        </p:txBody>
      </p:sp>
      <p:sp>
        <p:nvSpPr>
          <p:cNvPr id="3" name="object 3"/>
          <p:cNvSpPr txBox="1"/>
          <p:nvPr/>
        </p:nvSpPr>
        <p:spPr>
          <a:xfrm>
            <a:off x="917244" y="6434734"/>
            <a:ext cx="451484"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A8A8A"/>
                </a:solidFill>
                <a:latin typeface="Arial MT"/>
                <a:cs typeface="Arial MT"/>
              </a:rPr>
              <a:t>2/7/20</a:t>
            </a:r>
            <a:endParaRPr sz="1200">
              <a:latin typeface="Arial MT"/>
              <a:cs typeface="Arial MT"/>
            </a:endParaRPr>
          </a:p>
        </p:txBody>
      </p:sp>
      <p:pic>
        <p:nvPicPr>
          <p:cNvPr id="7" name="object 7"/>
          <p:cNvPicPr/>
          <p:nvPr/>
        </p:nvPicPr>
        <p:blipFill>
          <a:blip r:embed="rId2" cstate="print"/>
          <a:stretch>
            <a:fillRect/>
          </a:stretch>
        </p:blipFill>
        <p:spPr>
          <a:xfrm>
            <a:off x="841714" y="222888"/>
            <a:ext cx="1057189" cy="1048127"/>
          </a:xfrm>
          <a:prstGeom prst="rect">
            <a:avLst/>
          </a:prstGeom>
        </p:spPr>
      </p:pic>
      <p:pic>
        <p:nvPicPr>
          <p:cNvPr id="8" name="object 8"/>
          <p:cNvPicPr/>
          <p:nvPr/>
        </p:nvPicPr>
        <p:blipFill>
          <a:blip r:embed="rId3" cstate="print"/>
          <a:stretch>
            <a:fillRect/>
          </a:stretch>
        </p:blipFill>
        <p:spPr>
          <a:xfrm>
            <a:off x="10335768" y="259079"/>
            <a:ext cx="1155192" cy="1103376"/>
          </a:xfrm>
          <a:prstGeom prst="rect">
            <a:avLst/>
          </a:prstGeom>
        </p:spPr>
      </p:pic>
      <p:sp>
        <p:nvSpPr>
          <p:cNvPr id="6" name="TextBox 5">
            <a:extLst>
              <a:ext uri="{FF2B5EF4-FFF2-40B4-BE49-F238E27FC236}">
                <a16:creationId xmlns:a16="http://schemas.microsoft.com/office/drawing/2014/main" id="{7DCAF31C-EF64-FD28-9547-51297F49D43D}"/>
              </a:ext>
            </a:extLst>
          </p:cNvPr>
          <p:cNvSpPr txBox="1"/>
          <p:nvPr/>
        </p:nvSpPr>
        <p:spPr>
          <a:xfrm>
            <a:off x="917244" y="1981200"/>
            <a:ext cx="10741356" cy="3246530"/>
          </a:xfrm>
          <a:prstGeom prst="rect">
            <a:avLst/>
          </a:prstGeom>
          <a:noFill/>
        </p:spPr>
        <p:txBody>
          <a:bodyPr wrap="square">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Educational institutions often struggle with analyzing student performance efficiently. Traditional methods of evaluation do not provide in-depth insights into trends in student performance, making it difficult for educators to identify areas of improvement. The absence of automated statistical analysis limits decision-making.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0199" rIns="0" bIns="0" rtlCol="0">
            <a:spAutoFit/>
          </a:bodyPr>
          <a:lstStyle/>
          <a:p>
            <a:pPr marL="2694940">
              <a:lnSpc>
                <a:spcPct val="100000"/>
              </a:lnSpc>
              <a:spcBef>
                <a:spcPts val="90"/>
              </a:spcBef>
            </a:pPr>
            <a:r>
              <a:rPr spc="-10" dirty="0"/>
              <a:t>OBJECTIVE</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7" name="TextBox 6">
            <a:extLst>
              <a:ext uri="{FF2B5EF4-FFF2-40B4-BE49-F238E27FC236}">
                <a16:creationId xmlns:a16="http://schemas.microsoft.com/office/drawing/2014/main" id="{1F94A3F7-528B-CDD5-D444-30250AD207D3}"/>
              </a:ext>
            </a:extLst>
          </p:cNvPr>
          <p:cNvSpPr txBox="1"/>
          <p:nvPr/>
        </p:nvSpPr>
        <p:spPr>
          <a:xfrm>
            <a:off x="841714" y="1828800"/>
            <a:ext cx="10969286" cy="3246530"/>
          </a:xfrm>
          <a:prstGeom prst="rect">
            <a:avLst/>
          </a:prstGeom>
          <a:noFill/>
        </p:spPr>
        <p:txBody>
          <a:bodyPr wrap="square">
            <a:spAutoFit/>
          </a:bodyPr>
          <a:lstStyle/>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analyze student exam scores using descriptive statistics (Mean, Median, Mode).</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identify patterns in student performance based on statistical measures.</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develop an automated system that processes student scores efficiently.</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visualize performance trends using graphs and charts.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5315" y="271309"/>
            <a:ext cx="4110354" cy="1047750"/>
          </a:xfrm>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rPr>
              <a:t>PROPOSED</a:t>
            </a:r>
            <a:r>
              <a:rPr spc="-140" dirty="0">
                <a:solidFill>
                  <a:srgbClr val="0000FF"/>
                </a:solidFill>
              </a:rPr>
              <a:t> </a:t>
            </a:r>
            <a:r>
              <a:rPr spc="-10" dirty="0">
                <a:solidFill>
                  <a:srgbClr val="0000FF"/>
                </a:solidFill>
              </a:rPr>
              <a:t>SYSTEM</a:t>
            </a:r>
          </a:p>
          <a:p>
            <a:pPr marL="113664" algn="ctr">
              <a:lnSpc>
                <a:spcPct val="100000"/>
              </a:lnSpc>
              <a:spcBef>
                <a:spcPts val="400"/>
              </a:spcBef>
              <a:tabLst>
                <a:tab pos="1675764" algn="l"/>
              </a:tabLst>
            </a:pPr>
            <a:r>
              <a:rPr sz="2800" spc="-10" dirty="0">
                <a:solidFill>
                  <a:srgbClr val="FF0000"/>
                </a:solidFill>
              </a:rPr>
              <a:t>BLOCK</a:t>
            </a:r>
            <a:r>
              <a:rPr sz="2800" dirty="0">
                <a:solidFill>
                  <a:srgbClr val="FF0000"/>
                </a:solidFill>
              </a:rPr>
              <a:t>	</a:t>
            </a:r>
            <a:r>
              <a:rPr sz="2800" spc="-10" dirty="0">
                <a:solidFill>
                  <a:srgbClr val="FF0000"/>
                </a:solidFill>
              </a:rPr>
              <a:t>DIAGRAM</a:t>
            </a:r>
            <a:endParaRPr sz="2800" dirty="0"/>
          </a:p>
        </p:txBody>
      </p:sp>
      <p:pic>
        <p:nvPicPr>
          <p:cNvPr id="3" name="object 3"/>
          <p:cNvPicPr/>
          <p:nvPr/>
        </p:nvPicPr>
        <p:blipFill>
          <a:blip r:embed="rId2" cstate="print"/>
          <a:stretch>
            <a:fillRect/>
          </a:stretch>
        </p:blipFill>
        <p:spPr>
          <a:xfrm>
            <a:off x="841714" y="222888"/>
            <a:ext cx="1057189" cy="1048127"/>
          </a:xfrm>
          <a:prstGeom prst="rect">
            <a:avLst/>
          </a:prstGeom>
        </p:spPr>
      </p:pic>
      <p:pic>
        <p:nvPicPr>
          <p:cNvPr id="4" name="object 4"/>
          <p:cNvPicPr/>
          <p:nvPr/>
        </p:nvPicPr>
        <p:blipFill>
          <a:blip r:embed="rId3" cstate="print"/>
          <a:stretch>
            <a:fillRect/>
          </a:stretch>
        </p:blipFill>
        <p:spPr>
          <a:xfrm>
            <a:off x="10335768" y="259079"/>
            <a:ext cx="1155192" cy="1103376"/>
          </a:xfrm>
          <a:prstGeom prst="rect">
            <a:avLst/>
          </a:prstGeom>
        </p:spPr>
      </p:pic>
      <p:sp>
        <p:nvSpPr>
          <p:cNvPr id="5" name="Rectangle 4">
            <a:extLst>
              <a:ext uri="{FF2B5EF4-FFF2-40B4-BE49-F238E27FC236}">
                <a16:creationId xmlns:a16="http://schemas.microsoft.com/office/drawing/2014/main" id="{796DCFF3-02F8-BCF6-EA19-92235E7BE7BC}"/>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29" name="Picture 28">
            <a:extLst>
              <a:ext uri="{FF2B5EF4-FFF2-40B4-BE49-F238E27FC236}">
                <a16:creationId xmlns:a16="http://schemas.microsoft.com/office/drawing/2014/main" id="{6C081073-87FB-42AE-94CE-4F304AD19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1447800"/>
            <a:ext cx="7077685" cy="52577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0236" y="76200"/>
            <a:ext cx="7685532" cy="1779154"/>
          </a:xfrm>
          <a:prstGeom prst="rect">
            <a:avLst/>
          </a:prstGeom>
        </p:spPr>
        <p:txBody>
          <a:bodyPr vert="horz" wrap="square" lIns="0" tIns="512267" rIns="0" bIns="0" rtlCol="0">
            <a:spAutoFit/>
          </a:bodyPr>
          <a:lstStyle/>
          <a:p>
            <a:pPr marL="755650" lvl="1" indent="-285750">
              <a:lnSpc>
                <a:spcPct val="100000"/>
              </a:lnSpc>
              <a:spcBef>
                <a:spcPts val="5"/>
              </a:spcBef>
              <a:tabLst>
                <a:tab pos="755650" algn="l"/>
              </a:tabLst>
            </a:pPr>
            <a:r>
              <a:rPr lang="en-IN" sz="3200" b="1" dirty="0">
                <a:solidFill>
                  <a:srgbClr val="FF0000"/>
                </a:solidFill>
              </a:rPr>
              <a:t>MACHINE LEARNING</a:t>
            </a:r>
            <a:r>
              <a:rPr lang="en-IN" sz="3200" b="1" spc="-60" dirty="0">
                <a:solidFill>
                  <a:srgbClr val="FF0000"/>
                </a:solidFill>
                <a:latin typeface="Arial" panose="020B0604020202020204" pitchFamily="34" charset="0"/>
                <a:cs typeface="Arial" panose="020B0604020202020204" pitchFamily="34" charset="0"/>
              </a:rPr>
              <a:t> </a:t>
            </a:r>
            <a:r>
              <a:rPr lang="en-IN" sz="3200" b="1" spc="-20" dirty="0">
                <a:solidFill>
                  <a:srgbClr val="FF0000"/>
                </a:solidFill>
                <a:latin typeface="Arial" panose="020B0604020202020204" pitchFamily="34" charset="0"/>
                <a:cs typeface="Arial" panose="020B0604020202020204" pitchFamily="34" charset="0"/>
              </a:rPr>
              <a:t>USED</a:t>
            </a:r>
            <a:br>
              <a:rPr lang="en-IN" sz="3200" dirty="0">
                <a:latin typeface="Arial" panose="020B0604020202020204" pitchFamily="34" charset="0"/>
                <a:cs typeface="Arial" panose="020B0604020202020204" pitchFamily="34" charset="0"/>
              </a:rPr>
            </a:br>
            <a:br>
              <a:rPr lang="en-IN" sz="3200" dirty="0">
                <a:latin typeface="Arial"/>
                <a:cs typeface="Arial"/>
              </a:rPr>
            </a:br>
            <a:endParaRPr lang="en-IN" spc="-20" dirty="0"/>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7" name="Text Placeholder 6">
            <a:extLst>
              <a:ext uri="{FF2B5EF4-FFF2-40B4-BE49-F238E27FC236}">
                <a16:creationId xmlns:a16="http://schemas.microsoft.com/office/drawing/2014/main" id="{8F369A29-24A7-EB87-8BC8-6C65906FC65B}"/>
              </a:ext>
            </a:extLst>
          </p:cNvPr>
          <p:cNvSpPr>
            <a:spLocks noGrp="1"/>
          </p:cNvSpPr>
          <p:nvPr>
            <p:ph type="body" idx="1"/>
          </p:nvPr>
        </p:nvSpPr>
        <p:spPr>
          <a:xfrm>
            <a:off x="805271" y="1855354"/>
            <a:ext cx="10424795" cy="3800528"/>
          </a:xfrm>
        </p:spPr>
        <p:txBody>
          <a:bodyPr/>
          <a:lstStyle/>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Regression Models </a:t>
            </a:r>
            <a:r>
              <a:rPr lang="en-IN" b="0" dirty="0">
                <a:latin typeface="Times New Roman" panose="02020603050405020304" pitchFamily="18" charset="0"/>
                <a:cs typeface="Times New Roman" panose="02020603050405020304" pitchFamily="18" charset="0"/>
              </a:rPr>
              <a:t>(Linear Regression, Decision Trees): To predict future exam performance.</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Clustering </a:t>
            </a:r>
            <a:r>
              <a:rPr lang="en-IN" b="0" dirty="0">
                <a:latin typeface="Times New Roman" panose="02020603050405020304" pitchFamily="18" charset="0"/>
                <a:cs typeface="Times New Roman" panose="02020603050405020304" pitchFamily="18" charset="0"/>
              </a:rPr>
              <a:t>(K-Means, Hierarchical Clustering): To group students based on performance patterns.</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Classification</a:t>
            </a:r>
            <a:r>
              <a:rPr lang="en-IN" b="0" dirty="0">
                <a:latin typeface="Times New Roman" panose="02020603050405020304" pitchFamily="18" charset="0"/>
                <a:cs typeface="Times New Roman" panose="02020603050405020304" pitchFamily="18" charset="0"/>
              </a:rPr>
              <a:t> (Random Forest, SVM): To categorize students into different performance levels (e.g., High, Medium, 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2267" rIns="0" bIns="0" rtlCol="0">
            <a:spAutoFit/>
          </a:bodyPr>
          <a:lstStyle/>
          <a:p>
            <a:pPr marL="12700">
              <a:lnSpc>
                <a:spcPct val="100000"/>
              </a:lnSpc>
              <a:spcBef>
                <a:spcPts val="95"/>
              </a:spcBef>
            </a:pPr>
            <a:r>
              <a:rPr spc="-50" dirty="0"/>
              <a:t>ADVANTAGES</a:t>
            </a:r>
            <a:r>
              <a:rPr spc="-60" dirty="0"/>
              <a:t> </a:t>
            </a:r>
            <a:r>
              <a:rPr dirty="0"/>
              <a:t>OF</a:t>
            </a:r>
            <a:r>
              <a:rPr spc="-150" dirty="0"/>
              <a:t> </a:t>
            </a:r>
            <a:r>
              <a:rPr dirty="0"/>
              <a:t>PROPOSED</a:t>
            </a:r>
            <a:r>
              <a:rPr spc="-125" dirty="0"/>
              <a:t> </a:t>
            </a:r>
            <a:r>
              <a:rPr spc="-10" dirty="0"/>
              <a:t>SYSTEM</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7" name="TextBox 6">
            <a:extLst>
              <a:ext uri="{FF2B5EF4-FFF2-40B4-BE49-F238E27FC236}">
                <a16:creationId xmlns:a16="http://schemas.microsoft.com/office/drawing/2014/main" id="{BF00951F-6724-4C04-E151-1633CEABAC94}"/>
              </a:ext>
            </a:extLst>
          </p:cNvPr>
          <p:cNvSpPr txBox="1"/>
          <p:nvPr/>
        </p:nvSpPr>
        <p:spPr>
          <a:xfrm>
            <a:off x="381000" y="1372133"/>
            <a:ext cx="12268200" cy="5262979"/>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1. Automated Analysis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Eliminates the need for manual calculations of mean, median, and mode.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Reduces human error in statistical analysis.</a:t>
            </a:r>
          </a:p>
          <a:p>
            <a:r>
              <a:rPr lang="en-US" sz="2800" b="1" dirty="0">
                <a:latin typeface="Times New Roman" panose="02020603050405020304" pitchFamily="18" charset="0"/>
                <a:cs typeface="Times New Roman" panose="02020603050405020304" pitchFamily="18" charset="0"/>
              </a:rPr>
              <a:t>2. Improved Decision-Making</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Helps educators identify trends in student performance.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Enables targeted interventions for students needing improvement.</a:t>
            </a:r>
          </a:p>
          <a:p>
            <a:r>
              <a:rPr lang="en-US" sz="2800" b="1" dirty="0">
                <a:latin typeface="Times New Roman" panose="02020603050405020304" pitchFamily="18" charset="0"/>
                <a:cs typeface="Times New Roman" panose="02020603050405020304" pitchFamily="18" charset="0"/>
              </a:rPr>
              <a:t>3. Efficient Data Processing</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Quickly processes large datasets of student scores.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Saves time compared to traditional evaluation methods.</a:t>
            </a:r>
          </a:p>
          <a:p>
            <a:r>
              <a:rPr lang="en-US" sz="2800" b="1" dirty="0">
                <a:latin typeface="Times New Roman" panose="02020603050405020304" pitchFamily="18" charset="0"/>
                <a:cs typeface="Times New Roman" panose="02020603050405020304" pitchFamily="18" charset="0"/>
              </a:rPr>
              <a:t>4. Enhanced Data Visualization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Generates graphical representations (histograms, boxplots) for better insights.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Makes it easier to identify outliers and performance patterns.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A1210-2B86-E2AB-55F7-5536EE02412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4A9D6A4-7683-B867-45C5-997B5BFEE101}"/>
              </a:ext>
            </a:extLst>
          </p:cNvPr>
          <p:cNvSpPr txBox="1">
            <a:spLocks noGrp="1"/>
          </p:cNvSpPr>
          <p:nvPr>
            <p:ph type="title"/>
          </p:nvPr>
        </p:nvSpPr>
        <p:spPr>
          <a:prstGeom prst="rect">
            <a:avLst/>
          </a:prstGeom>
        </p:spPr>
        <p:txBody>
          <a:bodyPr vert="horz" wrap="square" lIns="0" tIns="512267" rIns="0" bIns="0" rtlCol="0">
            <a:spAutoFit/>
          </a:bodyPr>
          <a:lstStyle/>
          <a:p>
            <a:pPr marL="12700">
              <a:lnSpc>
                <a:spcPct val="100000"/>
              </a:lnSpc>
              <a:spcBef>
                <a:spcPts val="95"/>
              </a:spcBef>
            </a:pPr>
            <a:r>
              <a:rPr spc="-50" dirty="0"/>
              <a:t>ADVANTAGES</a:t>
            </a:r>
            <a:r>
              <a:rPr spc="-60" dirty="0"/>
              <a:t> </a:t>
            </a:r>
            <a:r>
              <a:rPr dirty="0"/>
              <a:t>OF</a:t>
            </a:r>
            <a:r>
              <a:rPr spc="-150" dirty="0"/>
              <a:t> </a:t>
            </a:r>
            <a:r>
              <a:rPr dirty="0"/>
              <a:t>PROPOSED</a:t>
            </a:r>
            <a:r>
              <a:rPr spc="-125" dirty="0"/>
              <a:t> </a:t>
            </a:r>
            <a:r>
              <a:rPr spc="-10" dirty="0"/>
              <a:t>SYSTEM</a:t>
            </a:r>
          </a:p>
        </p:txBody>
      </p:sp>
      <p:pic>
        <p:nvPicPr>
          <p:cNvPr id="4" name="object 4">
            <a:extLst>
              <a:ext uri="{FF2B5EF4-FFF2-40B4-BE49-F238E27FC236}">
                <a16:creationId xmlns:a16="http://schemas.microsoft.com/office/drawing/2014/main" id="{97DC78DB-DC55-36CA-BB57-1977783168E5}"/>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9D696F8F-798A-EDE7-0CBE-3660C43E5883}"/>
              </a:ext>
            </a:extLst>
          </p:cNvPr>
          <p:cNvPicPr/>
          <p:nvPr/>
        </p:nvPicPr>
        <p:blipFill>
          <a:blip r:embed="rId3" cstate="print"/>
          <a:stretch>
            <a:fillRect/>
          </a:stretch>
        </p:blipFill>
        <p:spPr>
          <a:xfrm>
            <a:off x="10335768" y="259079"/>
            <a:ext cx="1155192" cy="1103376"/>
          </a:xfrm>
          <a:prstGeom prst="rect">
            <a:avLst/>
          </a:prstGeom>
        </p:spPr>
      </p:pic>
      <p:sp>
        <p:nvSpPr>
          <p:cNvPr id="6" name="TextBox 5">
            <a:extLst>
              <a:ext uri="{FF2B5EF4-FFF2-40B4-BE49-F238E27FC236}">
                <a16:creationId xmlns:a16="http://schemas.microsoft.com/office/drawing/2014/main" id="{5085567A-E558-B5A2-C764-FAC30CF589F4}"/>
              </a:ext>
            </a:extLst>
          </p:cNvPr>
          <p:cNvSpPr txBox="1"/>
          <p:nvPr/>
        </p:nvSpPr>
        <p:spPr>
          <a:xfrm>
            <a:off x="381000" y="1676400"/>
            <a:ext cx="10957560" cy="440120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5. Scalability</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Can handle increasing amounts of data with minimal modifications.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Easily adaptable for different institutions or courses.</a:t>
            </a:r>
          </a:p>
          <a:p>
            <a:r>
              <a:rPr lang="en-US" sz="2800" b="1" dirty="0">
                <a:latin typeface="Times New Roman" panose="02020603050405020304" pitchFamily="18" charset="0"/>
                <a:cs typeface="Times New Roman" panose="02020603050405020304" pitchFamily="18" charset="0"/>
              </a:rPr>
              <a:t>6. Optional Machine Learning Integration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Predicts student performance trends based on historical data.</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Helps in early identification of students at risk of poor performance</a:t>
            </a:r>
          </a:p>
          <a:p>
            <a:r>
              <a:rPr lang="en-US" sz="2800" b="1" dirty="0">
                <a:latin typeface="Times New Roman" panose="02020603050405020304" pitchFamily="18" charset="0"/>
                <a:cs typeface="Times New Roman" panose="02020603050405020304" pitchFamily="18" charset="0"/>
              </a:rPr>
              <a:t>7. Report Generation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Provides automated summary reports for teachers, students, and administrators.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Enables data-driven decision-making.</a:t>
            </a:r>
          </a:p>
        </p:txBody>
      </p:sp>
    </p:spTree>
    <p:extLst>
      <p:ext uri="{BB962C8B-B14F-4D97-AF65-F5344CB8AC3E}">
        <p14:creationId xmlns:p14="http://schemas.microsoft.com/office/powerpoint/2010/main" val="10244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71AE1-E2F6-59F0-7045-2AA739CFB2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1A54E28-C307-D89F-FE52-8714F48A50A5}"/>
              </a:ext>
            </a:extLst>
          </p:cNvPr>
          <p:cNvSpPr txBox="1">
            <a:spLocks noGrp="1"/>
          </p:cNvSpPr>
          <p:nvPr>
            <p:ph type="title"/>
          </p:nvPr>
        </p:nvSpPr>
        <p:spPr>
          <a:xfrm>
            <a:off x="3264275" y="222888"/>
            <a:ext cx="7685532" cy="1009712"/>
          </a:xfrm>
          <a:prstGeom prst="rect">
            <a:avLst/>
          </a:prstGeom>
        </p:spPr>
        <p:txBody>
          <a:bodyPr vert="horz" wrap="square" lIns="0" tIns="512267" rIns="0" bIns="0" rtlCol="0">
            <a:spAutoFit/>
          </a:bodyPr>
          <a:lstStyle/>
          <a:p>
            <a:pPr marL="12700">
              <a:lnSpc>
                <a:spcPct val="100000"/>
              </a:lnSpc>
              <a:spcBef>
                <a:spcPts val="95"/>
              </a:spcBef>
            </a:pPr>
            <a:r>
              <a:rPr lang="en-IN" spc="-10"/>
              <a:t>MODULES OF THE SYSTEM</a:t>
            </a:r>
            <a:endParaRPr lang="en-IN" spc="-10" dirty="0"/>
          </a:p>
        </p:txBody>
      </p:sp>
      <p:pic>
        <p:nvPicPr>
          <p:cNvPr id="4" name="object 4">
            <a:extLst>
              <a:ext uri="{FF2B5EF4-FFF2-40B4-BE49-F238E27FC236}">
                <a16:creationId xmlns:a16="http://schemas.microsoft.com/office/drawing/2014/main" id="{CE73FA85-DF99-1763-1B08-BA320D21FAB7}"/>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F9161698-B7D6-90E3-7C05-AD71023A38D1}"/>
              </a:ext>
            </a:extLst>
          </p:cNvPr>
          <p:cNvPicPr/>
          <p:nvPr/>
        </p:nvPicPr>
        <p:blipFill>
          <a:blip r:embed="rId3" cstate="print"/>
          <a:stretch>
            <a:fillRect/>
          </a:stretch>
        </p:blipFill>
        <p:spPr>
          <a:xfrm>
            <a:off x="10335768" y="259079"/>
            <a:ext cx="1155192" cy="1103376"/>
          </a:xfrm>
          <a:prstGeom prst="rect">
            <a:avLst/>
          </a:prstGeom>
        </p:spPr>
      </p:pic>
      <p:sp>
        <p:nvSpPr>
          <p:cNvPr id="7" name="TextBox 6">
            <a:extLst>
              <a:ext uri="{FF2B5EF4-FFF2-40B4-BE49-F238E27FC236}">
                <a16:creationId xmlns:a16="http://schemas.microsoft.com/office/drawing/2014/main" id="{CA0A9233-3EB9-8D45-F6D7-5A6061904BCC}"/>
              </a:ext>
            </a:extLst>
          </p:cNvPr>
          <p:cNvSpPr txBox="1"/>
          <p:nvPr/>
        </p:nvSpPr>
        <p:spPr>
          <a:xfrm>
            <a:off x="685800" y="1600200"/>
            <a:ext cx="9523012" cy="3892861"/>
          </a:xfrm>
          <a:prstGeom prst="rect">
            <a:avLst/>
          </a:prstGeom>
          <a:noFill/>
        </p:spPr>
        <p:txBody>
          <a:bodyPr wrap="squar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1. Data Input Module</a:t>
            </a:r>
          </a:p>
          <a:p>
            <a:pPr algn="just">
              <a:lnSpc>
                <a:spcPct val="150000"/>
              </a:lnSpc>
            </a:pPr>
            <a:r>
              <a:rPr lang="en-IN" sz="2800" b="1" dirty="0">
                <a:latin typeface="Times New Roman" panose="02020603050405020304" pitchFamily="18" charset="0"/>
                <a:cs typeface="Times New Roman" panose="02020603050405020304" pitchFamily="18" charset="0"/>
              </a:rPr>
              <a:t>2. Data Preprocessing Module</a:t>
            </a:r>
          </a:p>
          <a:p>
            <a:pPr algn="just">
              <a:lnSpc>
                <a:spcPct val="150000"/>
              </a:lnSpc>
            </a:pPr>
            <a:r>
              <a:rPr lang="en-IN" sz="2800" b="1" dirty="0">
                <a:latin typeface="Times New Roman" panose="02020603050405020304" pitchFamily="18" charset="0"/>
                <a:cs typeface="Times New Roman" panose="02020603050405020304" pitchFamily="18" charset="0"/>
              </a:rPr>
              <a:t>3. Statistical Computation Module</a:t>
            </a:r>
          </a:p>
          <a:p>
            <a:pPr algn="just">
              <a:lnSpc>
                <a:spcPct val="150000"/>
              </a:lnSpc>
            </a:pPr>
            <a:r>
              <a:rPr lang="en-IN" sz="2800" b="1" dirty="0">
                <a:latin typeface="Times New Roman" panose="02020603050405020304" pitchFamily="18" charset="0"/>
                <a:cs typeface="Times New Roman" panose="02020603050405020304" pitchFamily="18" charset="0"/>
              </a:rPr>
              <a:t>4. Data Visualization Module</a:t>
            </a:r>
          </a:p>
          <a:p>
            <a:pPr algn="just">
              <a:lnSpc>
                <a:spcPct val="150000"/>
              </a:lnSpc>
            </a:pPr>
            <a:r>
              <a:rPr lang="en-IN" sz="2800" b="1" dirty="0">
                <a:latin typeface="Times New Roman" panose="02020603050405020304" pitchFamily="18" charset="0"/>
                <a:cs typeface="Times New Roman" panose="02020603050405020304" pitchFamily="18" charset="0"/>
              </a:rPr>
              <a:t>5. </a:t>
            </a:r>
            <a:r>
              <a:rPr lang="en-US" sz="2800" b="1" dirty="0">
                <a:latin typeface="Times New Roman" panose="02020603050405020304" pitchFamily="18" charset="0"/>
                <a:cs typeface="Times New Roman" panose="02020603050405020304" pitchFamily="18" charset="0"/>
              </a:rPr>
              <a:t>Machine Learning Module</a:t>
            </a:r>
          </a:p>
          <a:p>
            <a:pPr algn="just">
              <a:lnSpc>
                <a:spcPct val="150000"/>
              </a:lnSpc>
            </a:pPr>
            <a:r>
              <a:rPr lang="en-US" sz="2800" b="1" dirty="0">
                <a:latin typeface="Times New Roman" panose="02020603050405020304" pitchFamily="18" charset="0"/>
                <a:cs typeface="Times New Roman" panose="02020603050405020304" pitchFamily="18" charset="0"/>
              </a:rPr>
              <a:t>6. Report Generation Module</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0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336</TotalTime>
  <Words>1129</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MT</vt:lpstr>
      <vt:lpstr>Times New Roman</vt:lpstr>
      <vt:lpstr>Wingdings</vt:lpstr>
      <vt:lpstr>Office Theme</vt:lpstr>
      <vt:lpstr>K.RAMAKRISHNAN COLLEGE OF TECHNOLOGY (AUTONOMOUS), TRICHY</vt:lpstr>
      <vt:lpstr>PRESENTATION OVERVIEW</vt:lpstr>
      <vt:lpstr>PROBLEM IDENTIFICATION</vt:lpstr>
      <vt:lpstr>OBJECTIVE</vt:lpstr>
      <vt:lpstr>PROPOSED SYSTEM BLOCK DIAGRAM</vt:lpstr>
      <vt:lpstr>MACHINE LEARNING USED  </vt:lpstr>
      <vt:lpstr>ADVANTAGES OF PROPOSED SYSTEM</vt:lpstr>
      <vt:lpstr>ADVANTAGES OF PROPOSED SYSTEM</vt:lpstr>
      <vt:lpstr>MODULES OF THE SYSTEM</vt:lpstr>
      <vt:lpstr>MODULES OF THE SYSTEM</vt:lpstr>
      <vt:lpstr>MODULES OF THE SYSTEM</vt:lpstr>
      <vt:lpstr>RESULTS</vt:lpstr>
      <vt:lpstr>RESULTS</vt:lpstr>
      <vt:lpstr>RESULTS</vt:lpstr>
      <vt:lpstr> IMPLEMENTATION</vt:lpstr>
      <vt:lpstr> CONCLUSION</vt:lpstr>
      <vt:lpstr>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padma priya</cp:lastModifiedBy>
  <cp:revision>9</cp:revision>
  <dcterms:created xsi:type="dcterms:W3CDTF">2024-06-16T11:32:42Z</dcterms:created>
  <dcterms:modified xsi:type="dcterms:W3CDTF">2025-05-29T08:20:44Z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ies>
</file>