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3" r:id="rId5"/>
    <p:sldId id="275" r:id="rId6"/>
    <p:sldId id="277" r:id="rId7"/>
    <p:sldId id="280" r:id="rId8"/>
    <p:sldId id="281" r:id="rId9"/>
    <p:sldId id="282" r:id="rId10"/>
    <p:sldId id="279" r:id="rId11"/>
    <p:sldId id="283" r:id="rId12"/>
    <p:sldId id="276" r:id="rId13"/>
    <p:sldId id="278" r:id="rId14"/>
    <p:sldId id="274" r:id="rId1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D8BEB2"/>
    <a:srgbClr val="753F2D"/>
    <a:srgbClr val="5E3324"/>
    <a:srgbClr val="8A4C34"/>
    <a:srgbClr val="815550"/>
    <a:srgbClr val="A3573E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82"/>
    <p:restoredTop sz="96327"/>
  </p:normalViewPr>
  <p:slideViewPr>
    <p:cSldViewPr snapToGrid="0">
      <p:cViewPr varScale="1">
        <p:scale>
          <a:sx n="78" d="100"/>
          <a:sy n="78" d="100"/>
        </p:scale>
        <p:origin x="797" y="72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7/20/2025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243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padmapriya2001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Predictive Maintenance for Manufacturing Equipment</a:t>
            </a:r>
            <a:br>
              <a:rPr lang="en-US" sz="4800" dirty="0"/>
            </a:br>
            <a:br>
              <a:rPr lang="en-US" sz="1600" dirty="0"/>
            </a:b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Leveraging Deep Learning (LSTM) for Remaining Useful Life Prediction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Padmapriya 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275607"/>
            <a:ext cx="4846320" cy="1682749"/>
          </a:xfrm>
        </p:spPr>
        <p:txBody>
          <a:bodyPr/>
          <a:lstStyle/>
          <a:p>
            <a:r>
              <a:rPr lang="en-US" sz="3200" dirty="0"/>
              <a:t>Looking Ahead: Future Enhancements &amp; Expansion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83AAE15-CE16-991A-C05F-0BD97418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4617720" cy="274320"/>
          </a:xfrm>
        </p:spPr>
        <p:txBody>
          <a:bodyPr/>
          <a:lstStyle/>
          <a:p>
            <a:r>
              <a:rPr lang="en-US" dirty="0"/>
              <a:t>Predictive Maintenance For Manufacturing Equipment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A819C-8720-05AC-589D-CCF280D38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278933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Model Improvement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Broader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Enhanced User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Root Cause Analysis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5" y="3383280"/>
            <a:ext cx="5786490" cy="2057400"/>
          </a:xfrm>
        </p:spPr>
        <p:txBody>
          <a:bodyPr/>
          <a:lstStyle/>
          <a:p>
            <a:r>
              <a:rPr lang="en-US" dirty="0"/>
              <a:t>Padmapriya S</a:t>
            </a:r>
          </a:p>
          <a:p>
            <a:pPr lvl="1"/>
            <a:r>
              <a:rPr lang="en-US" dirty="0"/>
              <a:t>9446901895</a:t>
            </a:r>
          </a:p>
          <a:p>
            <a:pPr lvl="1"/>
            <a:r>
              <a:rPr lang="en-US" dirty="0"/>
              <a:t>padmapappu777@gmail.com</a:t>
            </a:r>
          </a:p>
          <a:p>
            <a:pPr lvl="1"/>
            <a:r>
              <a:rPr lang="en-US" dirty="0">
                <a:solidFill>
                  <a:srgbClr val="E7E6E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/padmapriya2001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8220456" cy="704088"/>
          </a:xfrm>
        </p:spPr>
        <p:txBody>
          <a:bodyPr/>
          <a:lstStyle/>
          <a:p>
            <a:r>
              <a:rPr lang="en-US" sz="3200" dirty="0"/>
              <a:t>The Challenge: </a:t>
            </a:r>
            <a:br>
              <a:rPr lang="en-US" sz="3200" dirty="0"/>
            </a:br>
            <a:r>
              <a:rPr lang="en-US" sz="3200" dirty="0"/>
              <a:t>Unpredictable Equipment Failures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9730E-E638-275F-6C74-85FDCE3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6321829" cy="274320"/>
          </a:xfrm>
        </p:spPr>
        <p:txBody>
          <a:bodyPr/>
          <a:lstStyle/>
          <a:p>
            <a:r>
              <a:rPr lang="en-US" dirty="0"/>
              <a:t>Predictive Maintenance For Manufacturing Equipment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Unscheduled Downtime</a:t>
            </a:r>
          </a:p>
          <a:p>
            <a:r>
              <a:rPr lang="en-IN" dirty="0"/>
              <a:t>High Maintenance Costs</a:t>
            </a:r>
          </a:p>
          <a:p>
            <a:r>
              <a:rPr lang="en-IN" dirty="0"/>
              <a:t>Safety Risks</a:t>
            </a:r>
          </a:p>
          <a:p>
            <a:r>
              <a:rPr lang="en-IN" dirty="0"/>
              <a:t>Reduced Productivity &amp; Efficiency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Our Solution: </a:t>
            </a:r>
            <a:br>
              <a:rPr lang="en-IN" sz="3200" dirty="0"/>
            </a:br>
            <a:r>
              <a:rPr lang="en-IN" sz="3200" dirty="0"/>
              <a:t>Proactive Predictive Maintenance</a:t>
            </a:r>
            <a:endParaRPr lang="en-US" sz="320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12143"/>
            <a:ext cx="6332221" cy="227849"/>
          </a:xfrm>
        </p:spPr>
        <p:txBody>
          <a:bodyPr/>
          <a:lstStyle/>
          <a:p>
            <a:r>
              <a:rPr lang="en-US" dirty="0"/>
              <a:t>Predictive Maintenance For Manufacturing Equipment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3504" y="3069058"/>
            <a:ext cx="8114469" cy="2149255"/>
          </a:xfrm>
        </p:spPr>
        <p:txBody>
          <a:bodyPr/>
          <a:lstStyle/>
          <a:p>
            <a:r>
              <a:rPr lang="en-US" sz="2000" b="1" dirty="0"/>
              <a:t>Shift from Reactive to Proactive</a:t>
            </a:r>
          </a:p>
          <a:p>
            <a:r>
              <a:rPr lang="en-US" sz="2000" b="1" dirty="0"/>
              <a:t>Predicting Remaining Useful Life (RUL)</a:t>
            </a:r>
          </a:p>
          <a:p>
            <a:r>
              <a:rPr lang="en-IN" sz="2000" b="1" dirty="0"/>
              <a:t>Leveraging Data and AI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Data at the Core: What Fuels Our Predictions?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4846319" cy="274320"/>
          </a:xfrm>
        </p:spPr>
        <p:txBody>
          <a:bodyPr/>
          <a:lstStyle/>
          <a:p>
            <a:r>
              <a:rPr lang="en-US" dirty="0"/>
              <a:t>Predictive Maintenance For Manufacturing Equipment</a:t>
            </a:r>
            <a:endParaRPr lang="en-P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51C3F1-54D5-8F63-473C-F7876B8CE1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19157" y="2240406"/>
            <a:ext cx="4754880" cy="1682750"/>
          </a:xfrm>
        </p:spPr>
        <p:txBody>
          <a:bodyPr/>
          <a:lstStyle/>
          <a:p>
            <a:r>
              <a:rPr lang="en-IN" sz="2200" b="1" dirty="0"/>
              <a:t>Source of Data</a:t>
            </a:r>
          </a:p>
          <a:p>
            <a:r>
              <a:rPr lang="en-IN" sz="2200" b="1" dirty="0"/>
              <a:t>What We Tracked</a:t>
            </a:r>
          </a:p>
          <a:p>
            <a:r>
              <a:rPr lang="en-IN" sz="2200" b="1" dirty="0"/>
              <a:t>Data Preparation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The Predictive Engine: </a:t>
            </a:r>
            <a:br>
              <a:rPr lang="en-US" sz="3200" dirty="0"/>
            </a:br>
            <a:r>
              <a:rPr lang="en-US" sz="3200" dirty="0"/>
              <a:t>Long Short-Term Memory (LSTM)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5C361D4-2114-E276-681B-0EDACAD8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4305993" cy="274320"/>
          </a:xfrm>
        </p:spPr>
        <p:txBody>
          <a:bodyPr/>
          <a:lstStyle/>
          <a:p>
            <a:r>
              <a:rPr lang="en-US" dirty="0"/>
              <a:t>Predictive Maintenance For Manufacturing Equipment</a:t>
            </a:r>
            <a:endParaRPr lang="en-P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737C8-4322-77C9-4E34-94E5EE136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4647" y="3429000"/>
            <a:ext cx="5367944" cy="1682750"/>
          </a:xfrm>
        </p:spPr>
        <p:txBody>
          <a:bodyPr/>
          <a:lstStyle/>
          <a:p>
            <a:r>
              <a:rPr lang="en-IN" sz="2200" b="1" dirty="0"/>
              <a:t>What it is</a:t>
            </a:r>
          </a:p>
          <a:p>
            <a:r>
              <a:rPr lang="en-US" sz="2200" b="1" dirty="0"/>
              <a:t>Why it's suitable for RUL Prediction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10AA-DDBA-D5A2-A34D-69E21671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3" y="1463040"/>
            <a:ext cx="8379219" cy="704088"/>
          </a:xfrm>
        </p:spPr>
        <p:txBody>
          <a:bodyPr/>
          <a:lstStyle/>
          <a:p>
            <a:r>
              <a:rPr lang="en-US" sz="3200" dirty="0"/>
              <a:t>Key Performance Indicators:</a:t>
            </a:r>
            <a:br>
              <a:rPr lang="en-US" sz="3200" dirty="0"/>
            </a:br>
            <a:r>
              <a:rPr lang="en-US" sz="3200" dirty="0"/>
              <a:t>How Well Does Our Model Predict?</a:t>
            </a:r>
            <a:endParaRPr lang="en-PK" sz="320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9C9137C-4C2A-3985-8399-B6159A8C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4607329" cy="274320"/>
          </a:xfrm>
        </p:spPr>
        <p:txBody>
          <a:bodyPr/>
          <a:lstStyle/>
          <a:p>
            <a:r>
              <a:rPr lang="en-US" dirty="0"/>
              <a:t>Predictive Maintenance For Manufacturing Equipment</a:t>
            </a:r>
            <a:endParaRPr lang="en-P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1757D-D960-563E-13D7-10BC6A0412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8351786" cy="3293918"/>
          </a:xfrm>
        </p:spPr>
        <p:txBody>
          <a:bodyPr/>
          <a:lstStyle/>
          <a:p>
            <a:r>
              <a:rPr lang="en-US" dirty="0"/>
              <a:t>MAE: 16.55</a:t>
            </a:r>
          </a:p>
          <a:p>
            <a:r>
              <a:rPr lang="en-US" sz="1800" b="0" dirty="0"/>
              <a:t>On average, our predictions are off by 16.55 cycles.</a:t>
            </a:r>
          </a:p>
          <a:p>
            <a:endParaRPr lang="en-US" sz="1800" b="0" dirty="0"/>
          </a:p>
          <a:p>
            <a:r>
              <a:rPr lang="en-US" dirty="0"/>
              <a:t>MSE: 608.62</a:t>
            </a:r>
          </a:p>
          <a:p>
            <a:r>
              <a:rPr lang="en-US" sz="1800" b="0" dirty="0"/>
              <a:t>The average of the squared differences between actual and predicted RUL.</a:t>
            </a:r>
          </a:p>
          <a:p>
            <a:endParaRPr lang="en-US" sz="1800" b="0" dirty="0"/>
          </a:p>
          <a:p>
            <a:r>
              <a:rPr lang="en-US" dirty="0"/>
              <a:t>RMSE: 24.67</a:t>
            </a:r>
          </a:p>
          <a:p>
            <a:r>
              <a:rPr lang="en-US" sz="1800" b="0" dirty="0"/>
              <a:t>Measures the standard deviation of our prediction errors.</a:t>
            </a:r>
            <a:endParaRPr lang="en-PK" sz="1800" b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9804E48-D44D-C8A3-0944-D8913675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5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6" y="993783"/>
            <a:ext cx="4846320" cy="1682749"/>
          </a:xfrm>
        </p:spPr>
        <p:txBody>
          <a:bodyPr/>
          <a:lstStyle/>
          <a:p>
            <a:r>
              <a:rPr lang="en-US" sz="3200" dirty="0"/>
              <a:t>How Our Mod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el</a:t>
            </a:r>
            <a:r>
              <a:rPr lang="en-US" sz="3200" dirty="0"/>
              <a:t> Tracks Machi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ne</a:t>
            </a:r>
            <a:r>
              <a:rPr lang="en-US" sz="3200" dirty="0"/>
              <a:t> Health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4752802" cy="274320"/>
          </a:xfrm>
        </p:spPr>
        <p:txBody>
          <a:bodyPr/>
          <a:lstStyle/>
          <a:p>
            <a:r>
              <a:rPr lang="en-US" dirty="0"/>
              <a:t>Predictive Maintenance For  Manufacturing Equipm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ent</a:t>
            </a:r>
            <a:endParaRPr lang="en-PK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Line Chart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Overall Trend</a:t>
            </a:r>
          </a:p>
          <a:p>
            <a:r>
              <a:rPr lang="en-IN" dirty="0"/>
              <a:t>Model's Tracking Ability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49C3E-AD51-081C-CB26-BA65EB17C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Scatter Plot</a:t>
            </a:r>
            <a:endParaRPr lang="en-P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8B4CE7-99C9-BD2D-17D0-2B34D13B3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Ideal Prediction</a:t>
            </a:r>
            <a:endParaRPr lang="en-US" dirty="0"/>
          </a:p>
          <a:p>
            <a:r>
              <a:rPr lang="en-IN" dirty="0"/>
              <a:t>Accuracy &amp; Deviation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608514"/>
            <a:ext cx="10871708" cy="704088"/>
          </a:xfrm>
        </p:spPr>
        <p:txBody>
          <a:bodyPr/>
          <a:lstStyle/>
          <a:p>
            <a:r>
              <a:rPr lang="en-US" sz="3200" dirty="0"/>
              <a:t>Where Do Our Predictions Deviate?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EA3CB1-AF25-EA4C-A297-4DDC6E0E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4544984" cy="274320"/>
          </a:xfrm>
        </p:spPr>
        <p:txBody>
          <a:bodyPr/>
          <a:lstStyle/>
          <a:p>
            <a:r>
              <a:rPr lang="en-US" dirty="0"/>
              <a:t>Predictive Maintenance For Manufacturing Equipment</a:t>
            </a:r>
            <a:endParaRPr lang="en-P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6D1492-6808-B064-1F4E-6B49A77CEA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25880" y="2875787"/>
            <a:ext cx="4461856" cy="210145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What it shows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Interpreting the shape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Identifying Bias/Spread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1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Tangible Impact: </a:t>
            </a:r>
            <a:br>
              <a:rPr lang="en-US" sz="3200" dirty="0"/>
            </a:br>
            <a:r>
              <a:rPr lang="en-US" sz="3200" dirty="0"/>
              <a:t>Why Predictive Maintenance Matters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EED6286-6851-6DDB-6D9B-9B02A607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4129347" cy="227849"/>
          </a:xfrm>
        </p:spPr>
        <p:txBody>
          <a:bodyPr/>
          <a:lstStyle/>
          <a:p>
            <a:r>
              <a:rPr lang="en-US" dirty="0"/>
              <a:t>Predictive Maintenance For Manufacturing Equipment</a:t>
            </a:r>
            <a:endParaRPr lang="en-PK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3C4BE-E1DD-7EED-DB71-4D5F3B63E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3" y="2971799"/>
            <a:ext cx="6655586" cy="233795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Reduced Downtime &amp; Increased Uptime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Optimized Maintenance Costs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Improved Operational Efficiency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Enhanced Safety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298</Words>
  <Application>Microsoft Office PowerPoint</Application>
  <PresentationFormat>Widescreen</PresentationFormat>
  <Paragraphs>74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Predictive Maintenance for Manufacturing Equipment  Leveraging Deep Learning (LSTM) for Remaining Useful Life Prediction</vt:lpstr>
      <vt:lpstr>The Challenge:  Unpredictable Equipment Failures</vt:lpstr>
      <vt:lpstr>Our Solution:  Proactive Predictive Maintenance</vt:lpstr>
      <vt:lpstr>Data at the Core: What Fuels Our Predictions?</vt:lpstr>
      <vt:lpstr>The Predictive Engine:  Long Short-Term Memory (LSTM) </vt:lpstr>
      <vt:lpstr>Key Performance Indicators: How Well Does Our Model Predict?</vt:lpstr>
      <vt:lpstr>How Our Model Tracks Machine Health</vt:lpstr>
      <vt:lpstr>Where Do Our Predictions Deviate?</vt:lpstr>
      <vt:lpstr>Tangible Impact:  Why Predictive Maintenance Matters</vt:lpstr>
      <vt:lpstr>Looking Ahead: Future Enhancements &amp; Expansion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2022-06-28T06:29:45Z</dcterms:created>
  <dcterms:modified xsi:type="dcterms:W3CDTF">2025-07-20T16:45:06Z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