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02" y="-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se\Documents\PP%20WORK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[PP WORKBOOK.xlsx]Sheet2!PivotTable1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 sz="1800" b="1">
                <a:effectLst/>
              </a:rPr>
              <a:t>Employee Performance Analysis</a:t>
            </a:r>
            <a:endParaRPr lang="en-US">
              <a:effectLst/>
            </a:endParaRP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IT/IS</c:v>
                </c:pt>
              </c:strCache>
            </c:strRef>
          </c:tx>
          <c:invertIfNegative val="0"/>
          <c:cat>
            <c:multiLvlStrRef>
              <c:f>Sheet2!$A$5:$A$18</c:f>
              <c:multiLvlStrCache>
                <c:ptCount val="10"/>
                <c:lvl>
                  <c:pt idx="0">
                    <c:v>EW</c:v>
                  </c:pt>
                  <c:pt idx="1">
                    <c:v>MSC</c:v>
                  </c:pt>
                  <c:pt idx="2">
                    <c:v>WBL</c:v>
                  </c:pt>
                  <c:pt idx="3">
                    <c:v>NEL</c:v>
                  </c:pt>
                  <c:pt idx="4">
                    <c:v>PL</c:v>
                  </c:pt>
                  <c:pt idx="5">
                    <c:v>BPC</c:v>
                  </c:pt>
                  <c:pt idx="6">
                    <c:v>CCDR</c:v>
                  </c:pt>
                  <c:pt idx="7">
                    <c:v>PYZ</c:v>
                  </c:pt>
                  <c:pt idx="8">
                    <c:v>SVG</c:v>
                  </c:pt>
                  <c:pt idx="9">
                    <c:v>TNS</c:v>
                  </c:pt>
                </c:lvl>
                <c:lvl>
                  <c:pt idx="0">
                    <c:v>Zone A</c:v>
                  </c:pt>
                  <c:pt idx="3">
                    <c:v>Zone B</c:v>
                  </c:pt>
                  <c:pt idx="5">
                    <c:v>Zone C</c:v>
                  </c:pt>
                </c:lvl>
              </c:multiLvlStrCache>
            </c:multiLvlStrRef>
          </c:cat>
          <c:val>
            <c:numRef>
              <c:f>Sheet2!$B$5:$B$18</c:f>
              <c:numCache>
                <c:formatCode>General</c:formatCode>
                <c:ptCount val="10"/>
                <c:pt idx="7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multiLvlStrRef>
              <c:f>Sheet2!$A$5:$A$18</c:f>
              <c:multiLvlStrCache>
                <c:ptCount val="10"/>
                <c:lvl>
                  <c:pt idx="0">
                    <c:v>EW</c:v>
                  </c:pt>
                  <c:pt idx="1">
                    <c:v>MSC</c:v>
                  </c:pt>
                  <c:pt idx="2">
                    <c:v>WBL</c:v>
                  </c:pt>
                  <c:pt idx="3">
                    <c:v>NEL</c:v>
                  </c:pt>
                  <c:pt idx="4">
                    <c:v>PL</c:v>
                  </c:pt>
                  <c:pt idx="5">
                    <c:v>BPC</c:v>
                  </c:pt>
                  <c:pt idx="6">
                    <c:v>CCDR</c:v>
                  </c:pt>
                  <c:pt idx="7">
                    <c:v>PYZ</c:v>
                  </c:pt>
                  <c:pt idx="8">
                    <c:v>SVG</c:v>
                  </c:pt>
                  <c:pt idx="9">
                    <c:v>TNS</c:v>
                  </c:pt>
                </c:lvl>
                <c:lvl>
                  <c:pt idx="0">
                    <c:v>Zone A</c:v>
                  </c:pt>
                  <c:pt idx="3">
                    <c:v>Zone B</c:v>
                  </c:pt>
                  <c:pt idx="5">
                    <c:v>Zone C</c:v>
                  </c:pt>
                </c:lvl>
              </c:multiLvlStrCache>
            </c:multiLvlStrRef>
          </c:cat>
          <c:val>
            <c:numRef>
              <c:f>Sheet2!$C$5:$C$18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84148736"/>
        <c:axId val="184150656"/>
      </c:barChart>
      <c:catAx>
        <c:axId val="1841487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PayZone/ BusinessUnit</a:t>
                </a:r>
              </a:p>
            </c:rich>
          </c:tx>
          <c:layout>
            <c:manualLayout>
              <c:xMode val="edge"/>
              <c:yMode val="edge"/>
              <c:x val="0"/>
              <c:y val="0.31145639375917278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crossAx val="184150656"/>
        <c:crossesAt val="0"/>
        <c:auto val="1"/>
        <c:lblAlgn val="ctr"/>
        <c:lblOffset val="100"/>
        <c:noMultiLvlLbl val="0"/>
      </c:catAx>
      <c:valAx>
        <c:axId val="1841506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Current Employee Rating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1487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4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8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6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3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7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2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8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8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2" y="6312411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vgsilh.com/image/4291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vgsilh.com/607d8b/image/1909040.html" TargetMode="Externa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76600" y="612778"/>
            <a:ext cx="77724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" panose="020F0502020204030204" pitchFamily="2" charset="0"/>
              </a:rPr>
              <a:t/>
            </a:r>
            <a:br>
              <a:rPr lang="en-US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Roboto" panose="020F0502020204030204" pitchFamily="2" charset="0"/>
              </a:rPr>
            </a:br>
            <a:endParaRPr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800" y="2774902"/>
            <a:ext cx="1074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	</a:t>
            </a:r>
            <a:r>
              <a:rPr lang="en-US" sz="2400" dirty="0" smtClean="0"/>
              <a:t>: PADMA PRIYA .G</a:t>
            </a:r>
          </a:p>
          <a:p>
            <a:r>
              <a:rPr lang="en-US" sz="2400" b="1" dirty="0" smtClean="0"/>
              <a:t>REGISTER NO		</a:t>
            </a:r>
            <a:r>
              <a:rPr lang="en-US" sz="2400" dirty="0" smtClean="0"/>
              <a:t>: 312209850</a:t>
            </a:r>
          </a:p>
          <a:p>
            <a:r>
              <a:rPr lang="en-US" sz="2400" b="1" dirty="0"/>
              <a:t>NM </a:t>
            </a:r>
            <a:r>
              <a:rPr lang="en-US" sz="2400" b="1" dirty="0" smtClean="0"/>
              <a:t>ID			</a:t>
            </a:r>
            <a:r>
              <a:rPr lang="en-US" sz="2400" dirty="0" smtClean="0"/>
              <a:t>: 6278C9F5AF40FA2B16E4D9FA2570EB78</a:t>
            </a:r>
            <a:endParaRPr lang="en-US" sz="2400" dirty="0"/>
          </a:p>
          <a:p>
            <a:r>
              <a:rPr lang="en-US" sz="2400" b="1" dirty="0" smtClean="0"/>
              <a:t>DEPARTMENT		</a:t>
            </a:r>
            <a:r>
              <a:rPr lang="en-US" sz="2400" dirty="0" smtClean="0"/>
              <a:t>: </a:t>
            </a:r>
            <a:r>
              <a:rPr lang="en-US" sz="2400" dirty="0" smtClean="0"/>
              <a:t>B.com (Accounting </a:t>
            </a:r>
            <a:r>
              <a:rPr lang="en-US" sz="2400" dirty="0"/>
              <a:t>&amp; </a:t>
            </a:r>
            <a:r>
              <a:rPr lang="en-US" sz="2400" dirty="0" smtClean="0"/>
              <a:t>Finance)</a:t>
            </a:r>
            <a:endParaRPr lang="en-US" sz="2400" dirty="0"/>
          </a:p>
          <a:p>
            <a:r>
              <a:rPr lang="en-US" sz="2400" b="1" dirty="0" smtClean="0"/>
              <a:t>COLLEGE		</a:t>
            </a:r>
            <a:r>
              <a:rPr lang="en-US" sz="2400" dirty="0" smtClean="0"/>
              <a:t>: </a:t>
            </a:r>
            <a:r>
              <a:rPr lang="en-US" sz="2400" dirty="0" err="1"/>
              <a:t>Valliammal</a:t>
            </a:r>
            <a:r>
              <a:rPr lang="en-US" sz="2400" dirty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531F23F-F6B5-4F1F-9D12-A62DEFE0D345}"/>
              </a:ext>
            </a:extLst>
          </p:cNvPr>
          <p:cNvSpPr txBox="1"/>
          <p:nvPr/>
        </p:nvSpPr>
        <p:spPr>
          <a:xfrm>
            <a:off x="1513114" y="2286000"/>
            <a:ext cx="4699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Data collection – </a:t>
            </a:r>
            <a:r>
              <a:rPr lang="en-IN" dirty="0" err="1"/>
              <a:t>Edunet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Features – all features</a:t>
            </a:r>
          </a:p>
          <a:p>
            <a:pPr marL="342900" indent="-342900">
              <a:buAutoNum type="arabicPeriod"/>
            </a:pPr>
            <a:r>
              <a:rPr lang="en-IN" dirty="0"/>
              <a:t>Data cleaning – sorted and filtered</a:t>
            </a:r>
          </a:p>
          <a:p>
            <a:pPr marL="342900" indent="-342900">
              <a:buAutoNum type="arabicPeriod"/>
            </a:pPr>
            <a:r>
              <a:rPr lang="en-IN" dirty="0"/>
              <a:t>Performance – high</a:t>
            </a:r>
          </a:p>
          <a:p>
            <a:pPr marL="342900" indent="-342900">
              <a:buAutoNum type="arabicPeriod"/>
            </a:pPr>
            <a:r>
              <a:rPr lang="en-IN" dirty="0"/>
              <a:t>Data visualisation – Graphical representation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66139B65-B880-47CD-A68A-B35BB44CBCED}"/>
              </a:ext>
            </a:extLst>
          </p:cNvPr>
          <p:cNvSpPr/>
          <p:nvPr/>
        </p:nvSpPr>
        <p:spPr>
          <a:xfrm>
            <a:off x="1529294" y="464820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10671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56316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576172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143289"/>
              </p:ext>
            </p:extLst>
          </p:nvPr>
        </p:nvGraphicFramePr>
        <p:xfrm>
          <a:off x="1676400" y="1513431"/>
          <a:ext cx="6858000" cy="4118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E6A9F8-B98A-4D9E-9EB7-03EF5C8837B0}"/>
              </a:ext>
            </a:extLst>
          </p:cNvPr>
          <p:cNvSpPr txBox="1"/>
          <p:nvPr/>
        </p:nvSpPr>
        <p:spPr>
          <a:xfrm>
            <a:off x="1143001" y="1981200"/>
            <a:ext cx="733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comparing the business units we get to know that BPC has the largest sales </a:t>
            </a:r>
          </a:p>
          <a:p>
            <a:r>
              <a:rPr lang="en-IN" dirty="0"/>
              <a:t>And the linear graph represents the sales level.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75ABA276-275E-4D47-8E18-09E2841B3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3000" y="320040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7" y="83711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6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1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84" b="98176" l="9763" r="89974">
                        <a14:foregroundMark x1="25330" y1="92705" x2="25330" y2="92705"/>
                        <a14:foregroundMark x1="28760" y1="91793" x2="28760" y2="91793"/>
                        <a14:foregroundMark x1="28232" y1="91033" x2="28232" y2="91033"/>
                        <a14:foregroundMark x1="22691" y1="95289" x2="22691" y2="95289"/>
                        <a14:foregroundMark x1="27441" y1="95593" x2="27441" y2="95593"/>
                        <a14:foregroundMark x1="61214" y1="93921" x2="61214" y2="93921"/>
                        <a14:foregroundMark x1="65963" y1="93921" x2="65963" y2="93921"/>
                        <a14:foregroundMark x1="69921" y1="94225" x2="69921" y2="94225"/>
                        <a14:foregroundMark x1="73615" y1="92553" x2="73615" y2="92553"/>
                        <a14:foregroundMark x1="68865" y1="89818" x2="68865" y2="89818"/>
                        <a14:foregroundMark x1="86016" y1="80395" x2="85752" y2="79179"/>
                        <a14:foregroundMark x1="44327" y1="41641" x2="44327" y2="41641"/>
                        <a14:foregroundMark x1="43272" y1="38906" x2="43272" y2="38906"/>
                        <a14:foregroundMark x1="40106" y1="26292" x2="40106" y2="26292"/>
                        <a14:foregroundMark x1="55409" y1="27356" x2="55409" y2="27356"/>
                        <a14:foregroundMark x1="57520" y1="26748" x2="57520" y2="26748"/>
                        <a14:foregroundMark x1="65699" y1="90881" x2="65699" y2="908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67" y="3242135"/>
            <a:ext cx="1733550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63611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82539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987FBC8-7547-4F22-848A-5A0690B80163}"/>
              </a:ext>
            </a:extLst>
          </p:cNvPr>
          <p:cNvSpPr txBox="1"/>
          <p:nvPr/>
        </p:nvSpPr>
        <p:spPr>
          <a:xfrm>
            <a:off x="533401" y="2748804"/>
            <a:ext cx="781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employee performance analysis helps us to find the growth of the organisation.</a:t>
            </a:r>
          </a:p>
          <a:p>
            <a:r>
              <a:rPr lang="en-IN" dirty="0"/>
              <a:t>It gives the overall impact on sales and production.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37111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F5059D-5073-48E2-9367-CCB8DEB66E56}"/>
              </a:ext>
            </a:extLst>
          </p:cNvPr>
          <p:cNvSpPr txBox="1"/>
          <p:nvPr/>
        </p:nvSpPr>
        <p:spPr>
          <a:xfrm>
            <a:off x="739775" y="2907182"/>
            <a:ext cx="7015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analysis is totally based on the production department and </a:t>
            </a:r>
          </a:p>
          <a:p>
            <a:r>
              <a:rPr lang="en-IN" dirty="0"/>
              <a:t>sales of department </a:t>
            </a:r>
          </a:p>
          <a:p>
            <a:r>
              <a:rPr lang="en-IN" dirty="0"/>
              <a:t>of various organisations and trends with the features of their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4049" y="560938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00839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2FF7E96-A106-4BAB-B298-64CAF8290980}"/>
              </a:ext>
            </a:extLst>
          </p:cNvPr>
          <p:cNvSpPr txBox="1"/>
          <p:nvPr/>
        </p:nvSpPr>
        <p:spPr>
          <a:xfrm>
            <a:off x="3657600" y="3048000"/>
            <a:ext cx="372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employer, employees, IT sectors, </a:t>
            </a:r>
          </a:p>
          <a:p>
            <a:r>
              <a:rPr lang="en-IN" dirty="0"/>
              <a:t>and </a:t>
            </a:r>
          </a:p>
          <a:p>
            <a:r>
              <a:rPr lang="en-IN" dirty="0"/>
              <a:t>all the hierarchies of the organisation's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481FBEAA-B5CB-4383-A316-42D5D1527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9604101">
            <a:off x="-433389" y="3494416"/>
            <a:ext cx="4495800" cy="3090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99114"/>
            <a:ext cx="28448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3673E0A-C467-4F93-9DB1-521DF0A97CEF}"/>
              </a:ext>
            </a:extLst>
          </p:cNvPr>
          <p:cNvSpPr txBox="1"/>
          <p:nvPr/>
        </p:nvSpPr>
        <p:spPr>
          <a:xfrm>
            <a:off x="2514600" y="2514600"/>
            <a:ext cx="5257800" cy="39703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/>
              <a:t>Conditional </a:t>
            </a:r>
            <a:r>
              <a:rPr lang="en-IN" sz="2400" dirty="0" smtClean="0"/>
              <a:t>formatting</a:t>
            </a:r>
          </a:p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 smtClean="0"/>
              <a:t>Filter</a:t>
            </a:r>
          </a:p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/>
              <a:t>Pivot </a:t>
            </a:r>
            <a:r>
              <a:rPr lang="en-IN" sz="2400" dirty="0" smtClean="0"/>
              <a:t>table</a:t>
            </a:r>
          </a:p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 smtClean="0"/>
              <a:t>Graph</a:t>
            </a:r>
          </a:p>
          <a:p>
            <a:pPr marL="285750" indent="-285750">
              <a:lnSpc>
                <a:spcPct val="150000"/>
              </a:lnSpc>
              <a:buFont typeface="Wingdings 2" pitchFamily="18" charset="2"/>
              <a:buChar char=""/>
            </a:pPr>
            <a:r>
              <a:rPr lang="en-IN" sz="2400" dirty="0"/>
              <a:t>Pie chart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9" b="97957" l="10000" r="90000">
                        <a14:foregroundMark x1="40000" y1="20179" x2="40000" y2="20179"/>
                        <a14:foregroundMark x1="34154" y1="14687" x2="34154" y2="14687"/>
                        <a14:foregroundMark x1="33692" y1="12899" x2="33692" y2="12899"/>
                        <a14:foregroundMark x1="38462" y1="10345" x2="38462" y2="10345"/>
                        <a14:foregroundMark x1="42923" y1="14687" x2="42923" y2="14687"/>
                        <a14:foregroundMark x1="41692" y1="37931" x2="41692" y2="37931"/>
                        <a14:foregroundMark x1="42923" y1="35249" x2="42923" y2="35249"/>
                        <a14:foregroundMark x1="51385" y1="31290" x2="51385" y2="31290"/>
                        <a14:foregroundMark x1="54462" y1="41635" x2="54462" y2="41635"/>
                        <a14:foregroundMark x1="54154" y1="39464" x2="54154" y2="39464"/>
                        <a14:foregroundMark x1="67077" y1="16220" x2="67077" y2="162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799" y="2114550"/>
            <a:ext cx="26955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C20C3E5C-1582-44AE-96AA-4E33742FBB09}"/>
              </a:ext>
            </a:extLst>
          </p:cNvPr>
          <p:cNvSpPr txBox="1"/>
          <p:nvPr/>
        </p:nvSpPr>
        <p:spPr>
          <a:xfrm>
            <a:off x="2708565" y="1981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Employee data –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F756A0C-B6C7-4171-83C8-EFF9C152131B}"/>
              </a:ext>
            </a:extLst>
          </p:cNvPr>
          <p:cNvSpPr txBox="1"/>
          <p:nvPr/>
        </p:nvSpPr>
        <p:spPr>
          <a:xfrm>
            <a:off x="2708565" y="25908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4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D1BE2D-63F7-45E9-96FA-E7108459F59F}"/>
              </a:ext>
            </a:extLst>
          </p:cNvPr>
          <p:cNvSpPr txBox="1"/>
          <p:nvPr/>
        </p:nvSpPr>
        <p:spPr>
          <a:xfrm>
            <a:off x="2708565" y="3314700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Employee classification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FD0CCF-AB40-4BF2-8FE6-5C7084119307}"/>
              </a:ext>
            </a:extLst>
          </p:cNvPr>
          <p:cNvSpPr txBox="1"/>
          <p:nvPr/>
        </p:nvSpPr>
        <p:spPr>
          <a:xfrm>
            <a:off x="2740713" y="40386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707F8BC-3497-472B-A3C8-97ED3F7E9870}"/>
              </a:ext>
            </a:extLst>
          </p:cNvPr>
          <p:cNvSpPr txBox="1"/>
          <p:nvPr/>
        </p:nvSpPr>
        <p:spPr>
          <a:xfrm>
            <a:off x="2708565" y="4705850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Current employee rating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3BE13F2D-BD75-499D-9697-B97B45A15D6E}"/>
              </a:ext>
            </a:extLst>
          </p:cNvPr>
          <p:cNvSpPr/>
          <p:nvPr/>
        </p:nvSpPr>
        <p:spPr>
          <a:xfrm>
            <a:off x="1904997" y="1885492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6B1D0FC9-2279-43C9-B19D-9C5B5079F2C3}"/>
              </a:ext>
            </a:extLst>
          </p:cNvPr>
          <p:cNvSpPr/>
          <p:nvPr/>
        </p:nvSpPr>
        <p:spPr>
          <a:xfrm>
            <a:off x="1888063" y="2533150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D767DF2E-EE49-4561-A5EF-42191BAC80E8}"/>
              </a:ext>
            </a:extLst>
          </p:cNvPr>
          <p:cNvSpPr/>
          <p:nvPr/>
        </p:nvSpPr>
        <p:spPr>
          <a:xfrm>
            <a:off x="1888063" y="3257050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E88E7345-6E45-4F2B-B39F-0ACBB6CC360E}"/>
              </a:ext>
            </a:extLst>
          </p:cNvPr>
          <p:cNvSpPr/>
          <p:nvPr/>
        </p:nvSpPr>
        <p:spPr>
          <a:xfrm>
            <a:off x="1904999" y="4038263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C2F71EEA-614B-46F6-8D23-292CABBEE0C1}"/>
              </a:ext>
            </a:extLst>
          </p:cNvPr>
          <p:cNvSpPr/>
          <p:nvPr/>
        </p:nvSpPr>
        <p:spPr>
          <a:xfrm>
            <a:off x="1904997" y="4648200"/>
            <a:ext cx="6096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429" r="98571">
                        <a14:foregroundMark x1="38000" y1="31764" x2="38000" y2="31764"/>
                        <a14:foregroundMark x1="38000" y1="31764" x2="38000" y2="31764"/>
                        <a14:foregroundMark x1="32857" y1="24349" x2="32857" y2="24349"/>
                        <a14:foregroundMark x1="32286" y1="28056" x2="32286" y2="28056"/>
                        <a14:foregroundMark x1="35857" y1="25852" x2="35857" y2="25852"/>
                        <a14:foregroundMark x1="32571" y1="30461" x2="32571" y2="30461"/>
                        <a14:foregroundMark x1="33714" y1="29559" x2="33714" y2="29559"/>
                        <a14:foregroundMark x1="47286" y1="20641" x2="47286" y2="20641"/>
                        <a14:foregroundMark x1="51286" y1="22946" x2="51286" y2="22946"/>
                        <a14:foregroundMark x1="53571" y1="25852" x2="53571" y2="25852"/>
                        <a14:foregroundMark x1="75143" y1="9319" x2="75143" y2="9319"/>
                        <a14:foregroundMark x1="72714" y1="2204" x2="72714" y2="2204"/>
                        <a14:foregroundMark x1="75429" y1="3307" x2="75429" y2="3307"/>
                        <a14:foregroundMark x1="77000" y1="6212" x2="77000" y2="6212"/>
                        <a14:foregroundMark x1="77571" y1="6814" x2="77571" y2="6814"/>
                        <a14:foregroundMark x1="70857" y1="8617" x2="70857" y2="8617"/>
                        <a14:foregroundMark x1="72000" y1="6212" x2="72000" y2="6212"/>
                        <a14:foregroundMark x1="73571" y1="4208" x2="73571" y2="4208"/>
                        <a14:foregroundMark x1="62143" y1="95291" x2="62143" y2="95291"/>
                        <a14:foregroundMark x1="71429" y1="97796" x2="71429" y2="97796"/>
                        <a14:foregroundMark x1="55714" y1="98497" x2="55714" y2="98497"/>
                        <a14:foregroundMark x1="51714" y1="95792" x2="51714" y2="95792"/>
                        <a14:foregroundMark x1="68714" y1="98898" x2="68714" y2="98898"/>
                        <a14:foregroundMark x1="71143" y1="95792" x2="71143" y2="95792"/>
                        <a14:foregroundMark x1="71143" y1="93788" x2="71143" y2="93788"/>
                        <a14:foregroundMark x1="68714" y1="91984" x2="68714" y2="91984"/>
                        <a14:foregroundMark x1="65571" y1="91784" x2="65571" y2="91784"/>
                        <a14:foregroundMark x1="56000" y1="89980" x2="56000" y2="89980"/>
                        <a14:foregroundMark x1="35571" y1="91283" x2="35571" y2="91283"/>
                        <a14:foregroundMark x1="21143" y1="95591" x2="21143" y2="95591"/>
                        <a14:foregroundMark x1="21143" y1="95591" x2="21143" y2="95591"/>
                        <a14:foregroundMark x1="28143" y1="98497" x2="28143" y2="98497"/>
                        <a14:foregroundMark x1="32143" y1="97595" x2="32143" y2="97595"/>
                        <a14:foregroundMark x1="39286" y1="96493" x2="39286" y2="96493"/>
                        <a14:foregroundMark x1="29714" y1="99299" x2="29714" y2="99299"/>
                        <a14:foregroundMark x1="23286" y1="98898" x2="23286" y2="98898"/>
                        <a14:foregroundMark x1="26000" y1="96192" x2="26000" y2="96192"/>
                        <a14:foregroundMark x1="27000" y1="94890" x2="27000" y2="94890"/>
                        <a14:foregroundMark x1="87429" y1="83567" x2="87429" y2="83567"/>
                        <a14:foregroundMark x1="92143" y1="93988" x2="92143" y2="93988"/>
                        <a14:foregroundMark x1="92143" y1="96693" x2="92143" y2="96693"/>
                        <a14:foregroundMark x1="88429" y1="97796" x2="88429" y2="97796"/>
                        <a14:foregroundMark x1="41143" y1="36072" x2="41143" y2="36072"/>
                        <a14:foregroundMark x1="79714" y1="85271" x2="79714" y2="85271"/>
                        <a14:foregroundMark x1="84143" y1="96894" x2="84143" y2="96894"/>
                        <a14:foregroundMark x1="94286" y1="95992" x2="94286" y2="959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46126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5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5B3D30-11D9-4564-BE57-EFE5A99DD591}"/>
              </a:ext>
            </a:extLst>
          </p:cNvPr>
          <p:cNvSpPr txBox="1"/>
          <p:nvPr/>
        </p:nvSpPr>
        <p:spPr>
          <a:xfrm>
            <a:off x="3479234" y="2508590"/>
            <a:ext cx="452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performance analysis of sales and production easily visualised </a:t>
            </a:r>
          </a:p>
          <a:p>
            <a:r>
              <a:rPr lang="en-IN" dirty="0"/>
              <a:t>with the help of graphs and charts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515</TotalTime>
  <Words>228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Thatch</vt:lpstr>
      <vt:lpstr>1_Thatch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cse</cp:lastModifiedBy>
  <cp:revision>31</cp:revision>
  <dcterms:created xsi:type="dcterms:W3CDTF">2024-03-29T15:07:22Z</dcterms:created>
  <dcterms:modified xsi:type="dcterms:W3CDTF">2024-08-28T03:48:30Z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