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797675" cy="9926625"/>
  <p:embeddedFontLst>
    <p:embeddedFont>
      <p:font typeface="Arimo"/>
      <p:regular r:id="rId22"/>
      <p:bold r:id="rId23"/>
      <p:italic r:id="rId24"/>
      <p:boldItalic r:id="rId25"/>
    </p:embeddedFont>
    <p:embeddedFont>
      <p:font typeface="Lora"/>
      <p:regular r:id="rId26"/>
      <p:bold r:id="rId27"/>
      <p:italic r:id="rId28"/>
      <p:boldItalic r:id="rId29"/>
    </p:embeddedFont>
    <p:embeddedFont>
      <p:font typeface="Alice"/>
      <p:regular r:id="rId30"/>
    </p:embeddedFon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gsLuBXFkMRJwZ/zWaIW31g3Azp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rimo-regular.fntdata"/><Relationship Id="rId21" Type="http://schemas.openxmlformats.org/officeDocument/2006/relationships/slide" Target="slides/slide16.xml"/><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font" Target="fonts/Arim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font" Target="fonts/Alice-regular.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5300"/>
          </a:xfrm>
          <a:prstGeom prst="rect">
            <a:avLst/>
          </a:prstGeom>
          <a:noFill/>
          <a:ln>
            <a:noFill/>
          </a:ln>
        </p:spPr>
        <p:txBody>
          <a:bodyPr anchorCtr="0" anchor="t" bIns="47775" lIns="95550" spcFirstLastPara="1" rIns="95550" wrap="square" tIns="477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11" name="Google Shape;111;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p>
            <a:pPr indent="0" lvl="0" marL="0" rtl="0" algn="l">
              <a:spcBef>
                <a:spcPts val="0"/>
              </a:spcBef>
              <a:spcAft>
                <a:spcPts val="0"/>
              </a:spcAft>
              <a:buNone/>
            </a:pPr>
            <a:r>
              <a:t/>
            </a:r>
            <a:endParaRPr/>
          </a:p>
        </p:txBody>
      </p:sp>
      <p:sp>
        <p:nvSpPr>
          <p:cNvPr id="199" name="Google Shape;199;p10:notes"/>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08" name="Google Shape;208;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16" name="Google Shape;216;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24" name="Google Shape;224;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p>
            <a:pPr indent="0" lvl="0" marL="0" rtl="0" algn="l">
              <a:spcBef>
                <a:spcPts val="0"/>
              </a:spcBef>
              <a:spcAft>
                <a:spcPts val="0"/>
              </a:spcAft>
              <a:buNone/>
            </a:pPr>
            <a:r>
              <a:t/>
            </a:r>
            <a:endParaRPr/>
          </a:p>
        </p:txBody>
      </p:sp>
      <p:sp>
        <p:nvSpPr>
          <p:cNvPr id="233" name="Google Shape;233;p14:notes"/>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42" name="Google Shape;242;p1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50" name="Google Shape;250;p1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19" name="Google Shape;119;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27" name="Google Shape;127;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37" name="Google Shape;137;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49" name="Google Shape;149;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7" name="Google Shape;157;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3" name="Google Shape;173;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1" name="Google Shape;181;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9: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p>
            <a:pPr indent="0" lvl="0" marL="0" rtl="0" algn="l">
              <a:spcBef>
                <a:spcPts val="0"/>
              </a:spcBef>
              <a:spcAft>
                <a:spcPts val="0"/>
              </a:spcAft>
              <a:buNone/>
            </a:pPr>
            <a:r>
              <a:t/>
            </a:r>
            <a:endParaRPr/>
          </a:p>
        </p:txBody>
      </p:sp>
      <p:sp>
        <p:nvSpPr>
          <p:cNvPr id="190" name="Google Shape;190;p9:notes"/>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18"/>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8"/>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4" name="Google Shape;24;p18"/>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7"/>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7"/>
          <p:cNvSpPr/>
          <p:nvPr>
            <p:ph idx="2" type="pic"/>
          </p:nvPr>
        </p:nvSpPr>
        <p:spPr>
          <a:xfrm>
            <a:off x="457200" y="1428750"/>
            <a:ext cx="8229600" cy="3202686"/>
          </a:xfrm>
          <a:prstGeom prst="rect">
            <a:avLst/>
          </a:prstGeom>
          <a:solidFill>
            <a:srgbClr val="BABABA"/>
          </a:solidFill>
          <a:ln>
            <a:noFill/>
          </a:ln>
        </p:spPr>
      </p:sp>
      <p:sp>
        <p:nvSpPr>
          <p:cNvPr id="87" name="Google Shape;87;p27"/>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8" name="Google Shape;88;p2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1" name="Google Shape;91;p27"/>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92" name="Google Shape;92;p27"/>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3" name="Google Shape;93;p27"/>
          <p:cNvSpPr/>
          <p:nvPr/>
        </p:nvSpPr>
        <p:spPr>
          <a:xfrm>
            <a:off x="457200" y="375642"/>
            <a:ext cx="18288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8"/>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rot="5400000">
            <a:off x="2730627" y="-1359027"/>
            <a:ext cx="3682746"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7" name="Google Shape;97;p2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9"/>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9"/>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3" name="Google Shape;103;p29"/>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6" name="Google Shape;106;p29"/>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107" name="Google Shape;107;p29"/>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8" name="Google Shape;108;p29"/>
          <p:cNvCxnSpPr/>
          <p:nvPr/>
        </p:nvCxnSpPr>
        <p:spPr>
          <a:xfrm rot="5400000">
            <a:off x="4361127" y="2401464"/>
            <a:ext cx="438912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19"/>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2"/>
              </a:buClr>
              <a:buSzPts val="2800"/>
              <a:buFont typeface="Bookman Old Style"/>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r">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1"/>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21"/>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22"/>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4" name="Google Shape;44;p22"/>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1216152" y="4766310"/>
            <a:ext cx="1219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22"/>
          <p:cNvSpPr/>
          <p:nvPr/>
        </p:nvSpPr>
        <p:spPr>
          <a:xfrm>
            <a:off x="904875" y="2736056"/>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 name="Google Shape;48;p22"/>
          <p:cNvSpPr/>
          <p:nvPr/>
        </p:nvSpPr>
        <p:spPr>
          <a:xfrm>
            <a:off x="914400" y="3786188"/>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 name="Google Shape;49;p22"/>
          <p:cNvSpPr/>
          <p:nvPr/>
        </p:nvSpPr>
        <p:spPr>
          <a:xfrm>
            <a:off x="904875" y="2736056"/>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 name="Google Shape;50;p22"/>
          <p:cNvSpPr/>
          <p:nvPr/>
        </p:nvSpPr>
        <p:spPr>
          <a:xfrm>
            <a:off x="914400" y="3786188"/>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3"/>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4" name="Google Shape;54;p23"/>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1069848" y="4766310"/>
            <a:ext cx="1520952"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7" name="Google Shape;57;p23"/>
          <p:cNvSpPr/>
          <p:nvPr/>
        </p:nvSpPr>
        <p:spPr>
          <a:xfrm>
            <a:off x="914400" y="2114550"/>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23"/>
          <p:cNvSpPr/>
          <p:nvPr/>
        </p:nvSpPr>
        <p:spPr>
          <a:xfrm>
            <a:off x="914400" y="2114550"/>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24"/>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2" name="Google Shape;62;p24"/>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24"/>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p24"/>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7" name="Google Shape;67;p24"/>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5"/>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25"/>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73" name="Google Shape;73;p25"/>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6"/>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a:off x="6324600" y="914401"/>
            <a:ext cx="2514600" cy="3632597"/>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7" name="Google Shape;77;p26"/>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0" name="Google Shape;80;p26"/>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81" name="Google Shape;81;p26"/>
          <p:cNvCxnSpPr/>
          <p:nvPr/>
        </p:nvCxnSpPr>
        <p:spPr>
          <a:xfrm rot="5400000">
            <a:off x="3915025" y="2493169"/>
            <a:ext cx="4526280" cy="0"/>
          </a:xfrm>
          <a:prstGeom prst="straightConnector1">
            <a:avLst/>
          </a:prstGeom>
          <a:noFill/>
          <a:ln cap="flat" cmpd="sng" w="9525">
            <a:solidFill>
              <a:schemeClr val="accent2"/>
            </a:solidFill>
            <a:prstDash val="dash"/>
            <a:round/>
            <a:headEnd len="sm" w="sm" type="none"/>
            <a:tailEnd len="sm" w="sm" type="none"/>
          </a:ln>
        </p:spPr>
      </p:cxnSp>
      <p:sp>
        <p:nvSpPr>
          <p:cNvPr id="82" name="Google Shape;82;p26"/>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26"/>
          <p:cNvSpPr txBox="1"/>
          <p:nvPr>
            <p:ph idx="2" type="body"/>
          </p:nvPr>
        </p:nvSpPr>
        <p:spPr>
          <a:xfrm>
            <a:off x="304800" y="228600"/>
            <a:ext cx="5715000" cy="42862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9000"/>
          </a:blip>
          <a:tile algn="tl" flip="none" tx="0" sx="100000" ty="0" sy="100000"/>
        </a:blip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914400"/>
            <a:ext cx="8229600" cy="3682746"/>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7"/>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7"/>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7"/>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title"/>
          </p:nvPr>
        </p:nvSpPr>
        <p:spPr>
          <a:xfrm>
            <a:off x="0" y="1"/>
            <a:ext cx="9144000" cy="1052513"/>
          </a:xfrm>
          <a:prstGeom prst="rect">
            <a:avLst/>
          </a:prstGeom>
          <a:solidFill>
            <a:srgbClr val="93B9C3"/>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CGB1201 – JAVA PROGRAMMING</a:t>
            </a:r>
            <a:br>
              <a:rPr b="1" lang="en-US" sz="2800">
                <a:solidFill>
                  <a:schemeClr val="dk1"/>
                </a:solidFill>
                <a:latin typeface="Times New Roman"/>
                <a:ea typeface="Times New Roman"/>
                <a:cs typeface="Times New Roman"/>
                <a:sym typeface="Times New Roman"/>
              </a:rPr>
            </a:br>
            <a:endParaRPr b="1" sz="2800">
              <a:solidFill>
                <a:schemeClr val="dk1"/>
              </a:solidFill>
              <a:latin typeface="Times New Roman"/>
              <a:ea typeface="Times New Roman"/>
              <a:cs typeface="Times New Roman"/>
              <a:sym typeface="Times New Roman"/>
            </a:endParaRPr>
          </a:p>
        </p:txBody>
      </p:sp>
      <p:sp>
        <p:nvSpPr>
          <p:cNvPr id="114" name="Google Shape;114;p1"/>
          <p:cNvSpPr txBox="1"/>
          <p:nvPr/>
        </p:nvSpPr>
        <p:spPr>
          <a:xfrm>
            <a:off x="762000" y="1123950"/>
            <a:ext cx="7772400" cy="3643313"/>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t/>
            </a:r>
            <a:endParaRPr b="1" i="0" sz="25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Department of Artificial Intelligence and Data Science</a:t>
            </a:r>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Academic Year: 2024 – 2025 (Odd Semester)</a:t>
            </a:r>
            <a:endParaRPr/>
          </a:p>
          <a:p>
            <a:pPr indent="0" lvl="0" marL="0" marR="0" rtl="0" algn="ctr">
              <a:spcBef>
                <a:spcPts val="0"/>
              </a:spcBef>
              <a:spcAft>
                <a:spcPts val="0"/>
              </a:spcAft>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Register Number	: 2303811724322080</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Name					: PADMAPRIYA S</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Year					: II</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Semester				: III</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Section				: B</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Date					: 03.12.2024</a:t>
            </a:r>
            <a:endParaRPr/>
          </a:p>
        </p:txBody>
      </p:sp>
      <p:sp>
        <p:nvSpPr>
          <p:cNvPr id="115" name="Google Shape;115;p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6" name="Google Shape;116;p1"/>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202" name="Google Shape;202;p10"/>
          <p:cNvSpPr txBox="1"/>
          <p:nvPr>
            <p:ph idx="12" type="sldNum"/>
          </p:nvPr>
        </p:nvSpPr>
        <p:spPr>
          <a:xfrm>
            <a:off x="609600" y="4771204"/>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3" name="Google Shape;203;p10"/>
          <p:cNvSpPr txBox="1"/>
          <p:nvPr>
            <p:ph idx="11" type="ftr"/>
          </p:nvPr>
        </p:nvSpPr>
        <p:spPr>
          <a:xfrm>
            <a:off x="1600200" y="4778042"/>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a:t>
            </a:r>
            <a:endParaRPr/>
          </a:p>
        </p:txBody>
      </p:sp>
      <p:sp>
        <p:nvSpPr>
          <p:cNvPr id="204" name="Google Shape;204;p10"/>
          <p:cNvSpPr txBox="1"/>
          <p:nvPr>
            <p:ph idx="1" type="body"/>
          </p:nvPr>
        </p:nvSpPr>
        <p:spPr>
          <a:xfrm>
            <a:off x="457200" y="978307"/>
            <a:ext cx="8532977" cy="212365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Bookman Old Style"/>
              <a:buNone/>
            </a:pPr>
            <a:r>
              <a:rPr b="1" i="0" lang="en-US" sz="1800" u="none" cap="none" strike="noStrike">
                <a:solidFill>
                  <a:schemeClr val="dk1"/>
                </a:solidFill>
                <a:latin typeface="Bookman Old Style"/>
                <a:ea typeface="Bookman Old Style"/>
                <a:cs typeface="Bookman Old Style"/>
                <a:sym typeface="Bookman Old Style"/>
              </a:rPr>
              <a:t>Main Module</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Purpose:</a:t>
            </a:r>
            <a:r>
              <a:rPr b="0" i="0" lang="en-US" sz="1600" u="none" cap="none" strike="noStrike">
                <a:solidFill>
                  <a:schemeClr val="dk1"/>
                </a:solidFill>
                <a:latin typeface="Arial"/>
                <a:ea typeface="Arial"/>
                <a:cs typeface="Arial"/>
                <a:sym typeface="Arial"/>
              </a:rPr>
              <a:t> Acts as the entry point of the program and simulates the fraud detection process.</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Key Features:</a:t>
            </a:r>
            <a:endParaRPr b="0" i="0" sz="1600" u="none" cap="none" strike="noStrike">
              <a:solidFill>
                <a:schemeClr val="dk1"/>
              </a:solidFill>
              <a:latin typeface="Arial"/>
              <a:ea typeface="Arial"/>
              <a:cs typeface="Arial"/>
              <a:sym typeface="Arial"/>
            </a:endParaRPr>
          </a:p>
          <a:p>
            <a:pPr indent="-101600" lvl="1"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Creates an instance of </a:t>
            </a:r>
            <a:r>
              <a:rPr b="0" i="0" lang="en-US" sz="1600" u="none" cap="none" strike="noStrike">
                <a:solidFill>
                  <a:schemeClr val="dk1"/>
                </a:solidFill>
                <a:latin typeface="Arimo"/>
                <a:ea typeface="Arimo"/>
                <a:cs typeface="Arimo"/>
                <a:sym typeface="Arimo"/>
              </a:rPr>
              <a:t>FraudDetectionSystem</a:t>
            </a:r>
            <a:r>
              <a:rPr b="0" i="0" lang="en-US" sz="1600" u="none" cap="none" strike="noStrike">
                <a:solidFill>
                  <a:schemeClr val="dk1"/>
                </a:solidFill>
              </a:rPr>
              <a:t>.</a:t>
            </a:r>
            <a:endParaRPr b="0" i="0" sz="1600" u="none" cap="none" strike="noStrike">
              <a:solidFill>
                <a:schemeClr val="dk1"/>
              </a:solidFill>
              <a:latin typeface="Arial"/>
              <a:ea typeface="Arial"/>
              <a:cs typeface="Arial"/>
              <a:sym typeface="Arial"/>
            </a:endParaRPr>
          </a:p>
          <a:p>
            <a:pPr indent="-101600" lvl="1"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Simulates sample transactions by creating </a:t>
            </a:r>
            <a:r>
              <a:rPr b="0" i="0" lang="en-US" sz="1600" u="none" cap="none" strike="noStrike">
                <a:solidFill>
                  <a:schemeClr val="dk1"/>
                </a:solidFill>
                <a:latin typeface="Arimo"/>
                <a:ea typeface="Arimo"/>
                <a:cs typeface="Arimo"/>
                <a:sym typeface="Arimo"/>
              </a:rPr>
              <a:t>Transaction</a:t>
            </a:r>
            <a:r>
              <a:rPr b="0" i="0" lang="en-US" sz="1600" u="none" cap="none" strike="noStrike">
                <a:solidFill>
                  <a:schemeClr val="dk1"/>
                </a:solidFill>
              </a:rPr>
              <a:t> objects.</a:t>
            </a:r>
            <a:endParaRPr b="0" i="0" sz="1600" u="none" cap="none" strike="noStrike">
              <a:solidFill>
                <a:schemeClr val="dk1"/>
              </a:solidFill>
              <a:latin typeface="Arial"/>
              <a:ea typeface="Arial"/>
              <a:cs typeface="Arial"/>
              <a:sym typeface="Arial"/>
            </a:endParaRPr>
          </a:p>
          <a:p>
            <a:pPr indent="-101600" lvl="1"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Processes transactions using the </a:t>
            </a:r>
            <a:r>
              <a:rPr b="0" i="0" lang="en-US" sz="1600" u="none" cap="none" strike="noStrike">
                <a:solidFill>
                  <a:schemeClr val="dk1"/>
                </a:solidFill>
                <a:latin typeface="Arimo"/>
                <a:ea typeface="Arimo"/>
                <a:cs typeface="Arimo"/>
                <a:sym typeface="Arimo"/>
              </a:rPr>
              <a:t>FraudDetectionSystem</a:t>
            </a:r>
            <a:r>
              <a:rPr b="0" i="0" lang="en-US" sz="1600" u="none" cap="none" strike="noStrike">
                <a:solidFill>
                  <a:schemeClr val="dk1"/>
                </a:solidFill>
              </a:rPr>
              <a:t>.</a:t>
            </a:r>
            <a:endParaRPr b="0" i="0" sz="1600" u="none" cap="none" strike="noStrike">
              <a:solidFill>
                <a:schemeClr val="dk1"/>
              </a:solidFill>
              <a:latin typeface="Arial"/>
              <a:ea typeface="Arial"/>
              <a:cs typeface="Arial"/>
              <a:sym typeface="Arial"/>
            </a:endParaRPr>
          </a:p>
          <a:p>
            <a:pPr indent="-101600" lvl="1" marL="4572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Outputs approved transactions and flagged suspicious transactions.</a:t>
            </a:r>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474389" y="2828271"/>
            <a:ext cx="8685377" cy="193899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Bookman Old Style"/>
              <a:buNone/>
            </a:pPr>
            <a:r>
              <a:rPr b="1" i="0" lang="en-US" sz="1800" u="none" cap="none" strike="noStrike">
                <a:solidFill>
                  <a:schemeClr val="dk1"/>
                </a:solidFill>
                <a:latin typeface="Bookman Old Style"/>
                <a:ea typeface="Bookman Old Style"/>
                <a:cs typeface="Bookman Old Style"/>
                <a:sym typeface="Bookman Old Style"/>
              </a:rPr>
              <a:t>Java Standard Library Modules Used</a:t>
            </a:r>
            <a:endParaRPr/>
          </a:p>
          <a:p>
            <a:pPr indent="-88900" lvl="0" marL="0" marR="0" rtl="0" algn="l">
              <a:lnSpc>
                <a:spcPct val="100000"/>
              </a:lnSpc>
              <a:spcBef>
                <a:spcPts val="0"/>
              </a:spcBef>
              <a:spcAft>
                <a:spcPts val="0"/>
              </a:spcAft>
              <a:buClr>
                <a:schemeClr val="dk1"/>
              </a:buClr>
              <a:buSzPts val="1400"/>
              <a:buFont typeface="Arimo"/>
              <a:buChar char="•"/>
            </a:pPr>
            <a:r>
              <a:rPr b="1" i="0" lang="en-US" sz="1400" u="none" cap="none" strike="noStrike">
                <a:solidFill>
                  <a:schemeClr val="dk1"/>
                </a:solidFill>
                <a:latin typeface="Arimo"/>
                <a:ea typeface="Arimo"/>
                <a:cs typeface="Arimo"/>
                <a:sym typeface="Arimo"/>
              </a:rPr>
              <a:t>java.util.ArrayList</a:t>
            </a:r>
            <a:r>
              <a:rPr b="1" i="0" lang="en-US" sz="1400" u="none" cap="none" strike="noStrike">
                <a:solidFill>
                  <a:schemeClr val="dk1"/>
                </a:solidFill>
                <a:latin typeface="Gill Sans"/>
                <a:ea typeface="Gill Sans"/>
                <a:cs typeface="Gill Sans"/>
                <a:sym typeface="Gill Sans"/>
              </a:rPr>
              <a:t> and </a:t>
            </a:r>
            <a:r>
              <a:rPr b="1" i="0" lang="en-US" sz="1400" u="none" cap="none" strike="noStrike">
                <a:solidFill>
                  <a:schemeClr val="dk1"/>
                </a:solidFill>
                <a:latin typeface="Arimo"/>
                <a:ea typeface="Arimo"/>
                <a:cs typeface="Arimo"/>
                <a:sym typeface="Arimo"/>
              </a:rPr>
              <a:t>java.util.List</a:t>
            </a:r>
            <a:r>
              <a:rPr b="1" i="0" lang="en-US" sz="1400" u="none" cap="none" strike="noStrike">
                <a:solidFill>
                  <a:schemeClr val="dk1"/>
                </a:solidFill>
                <a:latin typeface="Gill Sans"/>
                <a:ea typeface="Gill Sans"/>
                <a:cs typeface="Gill Sans"/>
                <a:sym typeface="Gill Sans"/>
              </a:rPr>
              <a:t>:</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Used to store and manage the list of flagged transactions dynamically.</a:t>
            </a:r>
            <a:endParaRPr/>
          </a:p>
          <a:p>
            <a:pPr indent="-88900" lvl="0" marL="0" marR="0" rtl="0" algn="l">
              <a:lnSpc>
                <a:spcPct val="100000"/>
              </a:lnSpc>
              <a:spcBef>
                <a:spcPts val="0"/>
              </a:spcBef>
              <a:spcAft>
                <a:spcPts val="0"/>
              </a:spcAft>
              <a:buClr>
                <a:schemeClr val="dk1"/>
              </a:buClr>
              <a:buSzPts val="1400"/>
              <a:buFont typeface="Arimo"/>
              <a:buChar char="•"/>
            </a:pPr>
            <a:r>
              <a:rPr b="1" i="0" lang="en-US" sz="1400" u="none" cap="none" strike="noStrike">
                <a:solidFill>
                  <a:schemeClr val="dk1"/>
                </a:solidFill>
                <a:latin typeface="Arimo"/>
                <a:ea typeface="Arimo"/>
                <a:cs typeface="Arimo"/>
                <a:sym typeface="Arimo"/>
              </a:rPr>
              <a:t>java.lang.String</a:t>
            </a:r>
            <a:r>
              <a:rPr b="1" i="0" lang="en-US" sz="1400" u="none" cap="none" strike="noStrike">
                <a:solidFill>
                  <a:schemeClr val="dk1"/>
                </a:solidFill>
                <a:latin typeface="Gill Sans"/>
                <a:ea typeface="Gill Sans"/>
                <a:cs typeface="Gill Sans"/>
                <a:sym typeface="Gill Sans"/>
              </a:rPr>
              <a:t>:</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Used for string manipulation (e.g., comparing transaction locations).</a:t>
            </a:r>
            <a:endParaRPr/>
          </a:p>
          <a:p>
            <a:pPr indent="-88900" lvl="0" marL="0" marR="0" rtl="0" algn="l">
              <a:lnSpc>
                <a:spcPct val="100000"/>
              </a:lnSpc>
              <a:spcBef>
                <a:spcPts val="0"/>
              </a:spcBef>
              <a:spcAft>
                <a:spcPts val="0"/>
              </a:spcAft>
              <a:buClr>
                <a:schemeClr val="dk1"/>
              </a:buClr>
              <a:buSzPts val="1400"/>
              <a:buFont typeface="Arimo"/>
              <a:buChar char="•"/>
            </a:pPr>
            <a:r>
              <a:rPr b="1" i="0" lang="en-US" sz="1400" u="none" cap="none" strike="noStrike">
                <a:solidFill>
                  <a:schemeClr val="dk1"/>
                </a:solidFill>
                <a:latin typeface="Arimo"/>
                <a:ea typeface="Arimo"/>
                <a:cs typeface="Arimo"/>
                <a:sym typeface="Arimo"/>
              </a:rPr>
              <a:t>System.out.println</a:t>
            </a:r>
            <a:r>
              <a:rPr b="1" i="0" lang="en-US" sz="1400" u="none" cap="none" strike="noStrike">
                <a:solidFill>
                  <a:schemeClr val="dk1"/>
                </a:solidFill>
                <a:latin typeface="Gill Sans"/>
                <a:ea typeface="Gill Sans"/>
                <a:cs typeface="Gill Sans"/>
                <a:sym typeface="Gill Sans"/>
              </a:rPr>
              <a:t>:</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Used for console output, displaying transaction statuses and flagged alerts.</a:t>
            </a:r>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211" name="Google Shape;211;p1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2" name="Google Shape;212;p11"/>
          <p:cNvPicPr preferRelativeResize="0"/>
          <p:nvPr>
            <p:ph idx="1" type="body"/>
          </p:nvPr>
        </p:nvPicPr>
        <p:blipFill rotWithShape="1">
          <a:blip r:embed="rId3">
            <a:alphaModFix/>
          </a:blip>
          <a:srcRect b="0" l="0" r="0" t="0"/>
          <a:stretch/>
        </p:blipFill>
        <p:spPr>
          <a:xfrm>
            <a:off x="1219200" y="1035458"/>
            <a:ext cx="6940112" cy="3582579"/>
          </a:xfrm>
          <a:prstGeom prst="rect">
            <a:avLst/>
          </a:prstGeom>
          <a:noFill/>
          <a:ln>
            <a:noFill/>
          </a:ln>
        </p:spPr>
      </p:pic>
      <p:sp>
        <p:nvSpPr>
          <p:cNvPr id="213" name="Google Shape;213;p11"/>
          <p:cNvSpPr txBox="1"/>
          <p:nvPr>
            <p:ph idx="11" type="ftr"/>
          </p:nvPr>
        </p:nvSpPr>
        <p:spPr>
          <a:xfrm>
            <a:off x="2491501" y="4762000"/>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219" name="Google Shape;219;p1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0" name="Google Shape;220;p12"/>
          <p:cNvSpPr txBox="1"/>
          <p:nvPr>
            <p:ph idx="11" type="ftr"/>
          </p:nvPr>
        </p:nvSpPr>
        <p:spPr>
          <a:xfrm>
            <a:off x="26670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21" name="Google Shape;221;p12"/>
          <p:cNvPicPr preferRelativeResize="0"/>
          <p:nvPr>
            <p:ph idx="1" type="body"/>
          </p:nvPr>
        </p:nvPicPr>
        <p:blipFill rotWithShape="1">
          <a:blip r:embed="rId3">
            <a:alphaModFix/>
          </a:blip>
          <a:srcRect b="0" l="0" r="0" t="0"/>
          <a:stretch/>
        </p:blipFill>
        <p:spPr>
          <a:xfrm>
            <a:off x="1078174" y="928339"/>
            <a:ext cx="6987652" cy="3703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227" name="Google Shape;227;p1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8" name="Google Shape;228;p13"/>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29" name="Google Shape;229;p13"/>
          <p:cNvPicPr preferRelativeResize="0"/>
          <p:nvPr>
            <p:ph idx="1" type="body"/>
          </p:nvPr>
        </p:nvPicPr>
        <p:blipFill rotWithShape="1">
          <a:blip r:embed="rId3">
            <a:alphaModFix/>
          </a:blip>
          <a:srcRect b="0" l="0" r="0" t="0"/>
          <a:stretch/>
        </p:blipFill>
        <p:spPr>
          <a:xfrm>
            <a:off x="457200" y="965312"/>
            <a:ext cx="8229600" cy="36018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t>
            </a:r>
            <a:endParaRPr b="1">
              <a:solidFill>
                <a:schemeClr val="dk1"/>
              </a:solidFill>
              <a:latin typeface="Times New Roman"/>
              <a:ea typeface="Times New Roman"/>
              <a:cs typeface="Times New Roman"/>
              <a:sym typeface="Times New Roman"/>
            </a:endParaRPr>
          </a:p>
        </p:txBody>
      </p:sp>
      <p:sp>
        <p:nvSpPr>
          <p:cNvPr id="236" name="Google Shape;236;p1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7" name="Google Shape;237;p14"/>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38" name="Google Shape;238;p14"/>
          <p:cNvPicPr preferRelativeResize="0"/>
          <p:nvPr/>
        </p:nvPicPr>
        <p:blipFill rotWithShape="1">
          <a:blip r:embed="rId3">
            <a:alphaModFix/>
          </a:blip>
          <a:srcRect b="0" l="0" r="0" t="0"/>
          <a:stretch/>
        </p:blipFill>
        <p:spPr>
          <a:xfrm>
            <a:off x="511048" y="1250950"/>
            <a:ext cx="3751262" cy="2794000"/>
          </a:xfrm>
          <a:prstGeom prst="rect">
            <a:avLst/>
          </a:prstGeom>
          <a:noFill/>
          <a:ln>
            <a:noFill/>
          </a:ln>
        </p:spPr>
      </p:pic>
      <p:pic>
        <p:nvPicPr>
          <p:cNvPr id="239" name="Google Shape;239;p14"/>
          <p:cNvPicPr preferRelativeResize="0"/>
          <p:nvPr/>
        </p:nvPicPr>
        <p:blipFill rotWithShape="1">
          <a:blip r:embed="rId4">
            <a:alphaModFix/>
          </a:blip>
          <a:srcRect b="0" l="0" r="0" t="0"/>
          <a:stretch/>
        </p:blipFill>
        <p:spPr>
          <a:xfrm>
            <a:off x="4572005" y="1250950"/>
            <a:ext cx="3675062" cy="279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245" name="Google Shape;245;p1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6" name="Google Shape;246;p15"/>
          <p:cNvSpPr txBox="1"/>
          <p:nvPr>
            <p:ph idx="1" type="body"/>
          </p:nvPr>
        </p:nvSpPr>
        <p:spPr>
          <a:xfrm>
            <a:off x="457200" y="952056"/>
            <a:ext cx="8229600" cy="37033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SzPct val="76000"/>
              <a:buNone/>
            </a:pPr>
            <a:r>
              <a:rPr lang="en-US"/>
              <a:t>In conclusion, the developed fraud detection system provides an effective solution for identifying and preventing fraudulent credit card transactions by applying predefined rules and logic to assess transaction risk. The system ensures minimal disruption to legitimate transactions while accurately flagging suspicious activities for further investigation. Although the current approach is rule-based, incorporating advanced machine learning techniques and real-time transaction processing could further improve detection accuracy and scalability. Overall, this system lays the foundation for a robust, reliable tool in combating credit card fraud, with potential for further optimization and integration into larger financial networks.</a:t>
            </a:r>
            <a:endParaRPr/>
          </a:p>
        </p:txBody>
      </p:sp>
      <p:sp>
        <p:nvSpPr>
          <p:cNvPr id="247" name="Google Shape;247;p15"/>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–PROJECT REVIEW 2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
        <p:nvSpPr>
          <p:cNvPr id="253" name="Google Shape;253;p1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4" name="Google Shape;254;p16"/>
          <p:cNvSpPr txBox="1"/>
          <p:nvPr/>
        </p:nvSpPr>
        <p:spPr>
          <a:xfrm>
            <a:off x="0" y="2099871"/>
            <a:ext cx="9144000" cy="1664258"/>
          </a:xfrm>
          <a:prstGeom prst="rect">
            <a:avLst/>
          </a:prstGeom>
          <a:solidFill>
            <a:srgbClr val="EDF0C8"/>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3600"/>
              <a:buFont typeface="Bookman Old Style"/>
              <a:buNone/>
            </a:pPr>
            <a:r>
              <a:t/>
            </a:r>
            <a:endParaRPr b="0" sz="3600" cap="non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Clr>
                <a:schemeClr val="dk1"/>
              </a:buClr>
              <a:buSzPts val="3600"/>
              <a:buFont typeface="Times New Roman"/>
              <a:buNone/>
            </a:pPr>
            <a:r>
              <a:rPr b="1" lang="en-US" sz="3600" cap="none">
                <a:solidFill>
                  <a:schemeClr val="dk1"/>
                </a:solidFill>
                <a:latin typeface="Times New Roman"/>
                <a:ea typeface="Times New Roman"/>
                <a:cs typeface="Times New Roman"/>
                <a:sym typeface="Times New Roman"/>
              </a:rPr>
              <a:t>ANY QUERIES??? </a:t>
            </a:r>
            <a:endParaRPr/>
          </a:p>
        </p:txBody>
      </p:sp>
      <p:sp>
        <p:nvSpPr>
          <p:cNvPr id="255" name="Google Shape;255;p16"/>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Title of the Project</a:t>
            </a:r>
            <a:endParaRPr b="1" sz="4000">
              <a:solidFill>
                <a:schemeClr val="dk1"/>
              </a:solidFill>
              <a:latin typeface="Times New Roman"/>
              <a:ea typeface="Times New Roman"/>
              <a:cs typeface="Times New Roman"/>
              <a:sym typeface="Times New Roman"/>
            </a:endParaRPr>
          </a:p>
        </p:txBody>
      </p:sp>
      <p:sp>
        <p:nvSpPr>
          <p:cNvPr id="122" name="Google Shape;122;p2"/>
          <p:cNvSpPr txBox="1"/>
          <p:nvPr>
            <p:ph idx="11" type="ftr"/>
          </p:nvPr>
        </p:nvSpPr>
        <p:spPr>
          <a:xfrm>
            <a:off x="2438400" y="4767263"/>
            <a:ext cx="4340352"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23" name="Google Shape;123;p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4" name="Google Shape;124;p2"/>
          <p:cNvSpPr txBox="1"/>
          <p:nvPr/>
        </p:nvSpPr>
        <p:spPr>
          <a:xfrm>
            <a:off x="612648" y="2343150"/>
            <a:ext cx="7772400" cy="1224479"/>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Clr>
                <a:schemeClr val="dk1"/>
              </a:buClr>
              <a:buSzPts val="4800"/>
              <a:buFont typeface="Arial"/>
              <a:buNone/>
            </a:pPr>
            <a:r>
              <a:rPr b="1" i="0" lang="en-US" sz="4800" u="none" cap="none" strike="noStrike">
                <a:solidFill>
                  <a:schemeClr val="dk1"/>
                </a:solidFill>
                <a:latin typeface="Arial"/>
                <a:ea typeface="Arial"/>
                <a:cs typeface="Arial"/>
                <a:sym typeface="Arial"/>
              </a:rPr>
              <a:t>CRIME DETECTION IN </a:t>
            </a:r>
            <a:endParaRPr/>
          </a:p>
          <a:p>
            <a:pPr indent="0" lvl="0" marL="0" marR="0" rtl="0" algn="ctr">
              <a:spcBef>
                <a:spcPts val="0"/>
              </a:spcBef>
              <a:spcAft>
                <a:spcPts val="0"/>
              </a:spcAft>
              <a:buClr>
                <a:schemeClr val="dk1"/>
              </a:buClr>
              <a:buSzPts val="4800"/>
              <a:buFont typeface="Arial"/>
              <a:buNone/>
            </a:pPr>
            <a:r>
              <a:rPr b="1" i="0" lang="en-US" sz="4800" u="none" cap="none" strike="noStrike">
                <a:solidFill>
                  <a:schemeClr val="dk1"/>
                </a:solidFill>
                <a:latin typeface="Arial"/>
                <a:ea typeface="Arial"/>
                <a:cs typeface="Arial"/>
                <a:sym typeface="Arial"/>
              </a:rPr>
              <a:t>CREDIT CARD FRAUD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457200" y="209550"/>
            <a:ext cx="8229600" cy="6096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Problem Identification</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30" name="Google Shape;130;p3"/>
          <p:cNvSpPr txBox="1"/>
          <p:nvPr>
            <p:ph idx="11" type="ftr"/>
          </p:nvPr>
        </p:nvSpPr>
        <p:spPr>
          <a:xfrm>
            <a:off x="2514600" y="4767263"/>
            <a:ext cx="41910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31" name="Google Shape;131;p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2" name="Google Shape;132;p3"/>
          <p:cNvSpPr txBox="1"/>
          <p:nvPr/>
        </p:nvSpPr>
        <p:spPr>
          <a:xfrm>
            <a:off x="453025" y="926404"/>
            <a:ext cx="6629400" cy="1241109"/>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US" sz="2400" u="none" cap="none" strike="noStrike">
                <a:solidFill>
                  <a:srgbClr val="0C0C0C"/>
                </a:solidFill>
                <a:latin typeface="Times New Roman"/>
                <a:ea typeface="Times New Roman"/>
                <a:cs typeface="Times New Roman"/>
                <a:sym typeface="Times New Roman"/>
              </a:rPr>
              <a:t>Rising Fraud Rates</a:t>
            </a:r>
            <a:endParaRPr b="0" i="0" sz="2400" u="none" cap="none" strike="noStrike">
              <a:solidFill>
                <a:srgbClr val="0C0C0C"/>
              </a:solidFill>
              <a:latin typeface="Times New Roman"/>
              <a:ea typeface="Times New Roman"/>
              <a:cs typeface="Times New Roman"/>
              <a:sym typeface="Times New Roman"/>
            </a:endParaRPr>
          </a:p>
          <a:p>
            <a:pPr indent="0" lvl="0" marL="12700" marR="5080" rtl="0" algn="l">
              <a:lnSpc>
                <a:spcPct val="132700"/>
              </a:lnSpc>
              <a:spcBef>
                <a:spcPts val="565"/>
              </a:spcBef>
              <a:spcAft>
                <a:spcPts val="0"/>
              </a:spcAft>
              <a:buNone/>
            </a:pPr>
            <a:r>
              <a:rPr b="0" i="0" lang="en-US" sz="1800" u="none" cap="none" strike="noStrike">
                <a:solidFill>
                  <a:srgbClr val="0C0C0C"/>
                </a:solidFill>
                <a:latin typeface="Times New Roman"/>
                <a:ea typeface="Times New Roman"/>
                <a:cs typeface="Times New Roman"/>
                <a:sym typeface="Times New Roman"/>
              </a:rPr>
              <a:t>Credit card fraud is a growing  problem with significant  financial implications for both  individuals and businesses.</a:t>
            </a:r>
            <a:endParaRPr b="0" i="0" sz="1800" u="none" cap="none" strike="noStrike">
              <a:solidFill>
                <a:srgbClr val="0C0C0C"/>
              </a:solidFill>
              <a:latin typeface="Times New Roman"/>
              <a:ea typeface="Times New Roman"/>
              <a:cs typeface="Times New Roman"/>
              <a:sym typeface="Times New Roman"/>
            </a:endParaRPr>
          </a:p>
        </p:txBody>
      </p:sp>
      <p:sp>
        <p:nvSpPr>
          <p:cNvPr id="133" name="Google Shape;133;p3"/>
          <p:cNvSpPr txBox="1"/>
          <p:nvPr/>
        </p:nvSpPr>
        <p:spPr>
          <a:xfrm>
            <a:off x="453025" y="2167513"/>
            <a:ext cx="6629400" cy="1240596"/>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US" sz="2400" u="none" cap="none" strike="noStrike">
                <a:solidFill>
                  <a:srgbClr val="0C0C0C"/>
                </a:solidFill>
                <a:latin typeface="Times New Roman"/>
                <a:ea typeface="Times New Roman"/>
                <a:cs typeface="Times New Roman"/>
                <a:sym typeface="Times New Roman"/>
              </a:rPr>
              <a:t>Evolving Fraud Tactics</a:t>
            </a:r>
            <a:endParaRPr b="0" i="0" sz="2400" u="none" cap="none" strike="noStrike">
              <a:solidFill>
                <a:srgbClr val="0C0C0C"/>
              </a:solidFill>
              <a:latin typeface="Times New Roman"/>
              <a:ea typeface="Times New Roman"/>
              <a:cs typeface="Times New Roman"/>
              <a:sym typeface="Times New Roman"/>
            </a:endParaRPr>
          </a:p>
          <a:p>
            <a:pPr indent="0" lvl="0" marL="12700" marR="5080" rtl="0" algn="l">
              <a:lnSpc>
                <a:spcPct val="133100"/>
              </a:lnSpc>
              <a:spcBef>
                <a:spcPts val="560"/>
              </a:spcBef>
              <a:spcAft>
                <a:spcPts val="0"/>
              </a:spcAft>
              <a:buNone/>
            </a:pPr>
            <a:r>
              <a:rPr b="0" i="0" lang="en-US" sz="1800" u="none" cap="none" strike="noStrike">
                <a:solidFill>
                  <a:srgbClr val="0C0C0C"/>
                </a:solidFill>
                <a:latin typeface="Times New Roman"/>
                <a:ea typeface="Times New Roman"/>
                <a:cs typeface="Times New Roman"/>
                <a:sym typeface="Times New Roman"/>
              </a:rPr>
              <a:t>Fraudsters are constantly  developing new methods,  making it challenging to  detect and prevent fraudulent  transactions</a:t>
            </a:r>
            <a:endParaRPr b="0" i="0" sz="1800" u="none" cap="none" strike="noStrike">
              <a:solidFill>
                <a:schemeClr val="dk1"/>
              </a:solidFill>
              <a:latin typeface="Times New Roman"/>
              <a:ea typeface="Times New Roman"/>
              <a:cs typeface="Times New Roman"/>
              <a:sym typeface="Times New Roman"/>
            </a:endParaRPr>
          </a:p>
        </p:txBody>
      </p:sp>
      <p:sp>
        <p:nvSpPr>
          <p:cNvPr id="134" name="Google Shape;134;p3"/>
          <p:cNvSpPr txBox="1"/>
          <p:nvPr/>
        </p:nvSpPr>
        <p:spPr>
          <a:xfrm>
            <a:off x="453025" y="3345586"/>
            <a:ext cx="6858000" cy="123258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US" sz="2400" u="none" cap="none" strike="noStrike">
                <a:solidFill>
                  <a:srgbClr val="3C3838"/>
                </a:solidFill>
                <a:latin typeface="Times New Roman"/>
                <a:ea typeface="Times New Roman"/>
                <a:cs typeface="Times New Roman"/>
                <a:sym typeface="Times New Roman"/>
              </a:rPr>
              <a:t>Impact on Trust</a:t>
            </a:r>
            <a:endParaRPr b="0" i="0" sz="2400" u="none" cap="none" strike="noStrike">
              <a:solidFill>
                <a:schemeClr val="dk1"/>
              </a:solidFill>
              <a:latin typeface="Times New Roman"/>
              <a:ea typeface="Times New Roman"/>
              <a:cs typeface="Times New Roman"/>
              <a:sym typeface="Times New Roman"/>
            </a:endParaRPr>
          </a:p>
          <a:p>
            <a:pPr indent="0" lvl="0" marL="12700" marR="5080" rtl="0" algn="l">
              <a:lnSpc>
                <a:spcPct val="134300"/>
              </a:lnSpc>
              <a:spcBef>
                <a:spcPts val="540"/>
              </a:spcBef>
              <a:spcAft>
                <a:spcPts val="0"/>
              </a:spcAft>
              <a:buNone/>
            </a:pPr>
            <a:r>
              <a:rPr b="0" i="0" lang="en-US" sz="1800" u="none" cap="none" strike="noStrike">
                <a:solidFill>
                  <a:srgbClr val="3C3838"/>
                </a:solidFill>
                <a:latin typeface="Times New Roman"/>
                <a:ea typeface="Times New Roman"/>
                <a:cs typeface="Times New Roman"/>
                <a:sym typeface="Times New Roman"/>
              </a:rPr>
              <a:t>Fraud can damage the reputation of financial institutions and erode  consumer trust in online transactions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idx="1" type="body"/>
          </p:nvPr>
        </p:nvSpPr>
        <p:spPr>
          <a:xfrm>
            <a:off x="234582" y="1017726"/>
            <a:ext cx="8597718" cy="3871266"/>
          </a:xfrm>
          <a:prstGeom prst="rect">
            <a:avLst/>
          </a:prstGeom>
          <a:noFill/>
          <a:ln>
            <a:noFill/>
          </a:ln>
        </p:spPr>
        <p:txBody>
          <a:bodyPr anchorCtr="0" anchor="t" bIns="91425" lIns="91425" spcFirstLastPara="1" rIns="91425" wrap="square" tIns="91425">
            <a:normAutofit/>
          </a:bodyPr>
          <a:lstStyle/>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US"/>
              <a:t>                              </a:t>
            </a:r>
            <a:endParaRPr/>
          </a:p>
        </p:txBody>
      </p:sp>
      <p:sp>
        <p:nvSpPr>
          <p:cNvPr id="140" name="Google Shape;140;p4"/>
          <p:cNvSpPr/>
          <p:nvPr/>
        </p:nvSpPr>
        <p:spPr>
          <a:xfrm>
            <a:off x="1419064" y="1469106"/>
            <a:ext cx="6505735" cy="85035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Lora"/>
              <a:buNone/>
            </a:pPr>
            <a:r>
              <a:rPr b="0" i="0" lang="en-US" sz="1750" u="none" cap="none" strike="noStrike">
                <a:solidFill>
                  <a:schemeClr val="dk1"/>
                </a:solidFill>
                <a:latin typeface="Lora"/>
                <a:ea typeface="Lora"/>
                <a:cs typeface="Lora"/>
                <a:sym typeface="Lora"/>
              </a:rPr>
              <a:t>Implement advanced algorithms to swiftly identify and flag suspicious transactions, minimizing the risk of financial loss.</a:t>
            </a:r>
            <a:endParaRPr b="0" i="0" sz="1750" u="none" cap="none" strike="noStrike">
              <a:solidFill>
                <a:schemeClr val="dk1"/>
              </a:solidFill>
              <a:latin typeface="Gill Sans"/>
              <a:ea typeface="Gill Sans"/>
              <a:cs typeface="Gill Sans"/>
              <a:sym typeface="Gill Sans"/>
            </a:endParaRPr>
          </a:p>
        </p:txBody>
      </p:sp>
      <p:sp>
        <p:nvSpPr>
          <p:cNvPr id="141" name="Google Shape;141;p4"/>
          <p:cNvSpPr/>
          <p:nvPr/>
        </p:nvSpPr>
        <p:spPr>
          <a:xfrm>
            <a:off x="246775" y="2400741"/>
            <a:ext cx="7813882" cy="330140"/>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Clr>
                <a:srgbClr val="2C2821"/>
              </a:buClr>
              <a:buSzPts val="2200"/>
              <a:buFont typeface="Alice"/>
              <a:buNone/>
            </a:pPr>
            <a:r>
              <a:rPr b="0" i="0" lang="en-US" sz="2200" u="none" cap="none" strike="noStrike">
                <a:solidFill>
                  <a:srgbClr val="2C2821"/>
                </a:solidFill>
                <a:latin typeface="Alice"/>
                <a:ea typeface="Alice"/>
                <a:cs typeface="Alice"/>
                <a:sym typeface="Alice"/>
              </a:rPr>
              <a:t>2.</a:t>
            </a:r>
            <a:r>
              <a:rPr b="0" i="0" lang="en-US" sz="2400" u="none" cap="none" strike="noStrike">
                <a:solidFill>
                  <a:srgbClr val="2C2821"/>
                </a:solidFill>
                <a:latin typeface="Bookman Old Style"/>
                <a:ea typeface="Bookman Old Style"/>
                <a:cs typeface="Bookman Old Style"/>
                <a:sym typeface="Bookman Old Style"/>
              </a:rPr>
              <a:t>Reduced False Positives</a:t>
            </a:r>
            <a:endParaRPr b="0" i="0" sz="2400" u="none" cap="none" strike="noStrike">
              <a:solidFill>
                <a:schemeClr val="dk1"/>
              </a:solidFill>
              <a:latin typeface="Bookman Old Style"/>
              <a:ea typeface="Bookman Old Style"/>
              <a:cs typeface="Bookman Old Style"/>
              <a:sym typeface="Bookman Old Style"/>
            </a:endParaRPr>
          </a:p>
        </p:txBody>
      </p:sp>
      <p:sp>
        <p:nvSpPr>
          <p:cNvPr id="142" name="Google Shape;142;p4"/>
          <p:cNvSpPr/>
          <p:nvPr/>
        </p:nvSpPr>
        <p:spPr>
          <a:xfrm>
            <a:off x="246775" y="1114776"/>
            <a:ext cx="5930604" cy="708660"/>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Clr>
                <a:srgbClr val="2C2821"/>
              </a:buClr>
              <a:buSzPts val="2200"/>
              <a:buFont typeface="Alice"/>
              <a:buNone/>
            </a:pPr>
            <a:r>
              <a:rPr b="0" i="0" lang="en-US" sz="2200" u="none" cap="none" strike="noStrike">
                <a:solidFill>
                  <a:srgbClr val="2C2821"/>
                </a:solidFill>
                <a:latin typeface="Alice"/>
                <a:ea typeface="Alice"/>
                <a:cs typeface="Alice"/>
                <a:sym typeface="Alice"/>
              </a:rPr>
              <a:t>1.</a:t>
            </a:r>
            <a:r>
              <a:rPr b="0" i="0" lang="en-US" sz="2400" u="none" cap="none" strike="noStrike">
                <a:solidFill>
                  <a:srgbClr val="2C2821"/>
                </a:solidFill>
                <a:latin typeface="Bookman Old Style"/>
                <a:ea typeface="Bookman Old Style"/>
                <a:cs typeface="Bookman Old Style"/>
                <a:sym typeface="Bookman Old Style"/>
              </a:rPr>
              <a:t>Real-Time Fraud Detection</a:t>
            </a:r>
            <a:endParaRPr b="0" i="0" sz="2400" u="none" cap="none" strike="noStrike">
              <a:solidFill>
                <a:schemeClr val="dk1"/>
              </a:solidFill>
              <a:latin typeface="Bookman Old Style"/>
              <a:ea typeface="Bookman Old Style"/>
              <a:cs typeface="Bookman Old Style"/>
              <a:sym typeface="Bookman Old Style"/>
            </a:endParaRPr>
          </a:p>
        </p:txBody>
      </p:sp>
      <p:sp>
        <p:nvSpPr>
          <p:cNvPr id="143" name="Google Shape;143;p4"/>
          <p:cNvSpPr/>
          <p:nvPr/>
        </p:nvSpPr>
        <p:spPr>
          <a:xfrm>
            <a:off x="1410580" y="2711577"/>
            <a:ext cx="7498838" cy="217741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C2821"/>
              </a:buClr>
              <a:buSzPts val="1750"/>
              <a:buFont typeface="Lora"/>
              <a:buNone/>
            </a:pPr>
            <a:r>
              <a:rPr b="0" i="0" lang="en-US" sz="1750" u="none" cap="none" strike="noStrike">
                <a:solidFill>
                  <a:srgbClr val="2C2821"/>
                </a:solidFill>
                <a:latin typeface="Lora"/>
                <a:ea typeface="Lora"/>
                <a:cs typeface="Lora"/>
                <a:sym typeface="Lora"/>
              </a:rPr>
              <a:t>Optimize the system to accurately distinguish genuine transactions from fraudulent ones, ensuring a seamless customer experience.</a:t>
            </a:r>
            <a:endParaRPr b="0" i="0" sz="1750" u="none" cap="none" strike="noStrike">
              <a:solidFill>
                <a:schemeClr val="dk1"/>
              </a:solidFill>
              <a:latin typeface="Gill Sans"/>
              <a:ea typeface="Gill Sans"/>
              <a:cs typeface="Gill Sans"/>
              <a:sym typeface="Gill Sans"/>
            </a:endParaRPr>
          </a:p>
        </p:txBody>
      </p:sp>
      <p:sp>
        <p:nvSpPr>
          <p:cNvPr id="144" name="Google Shape;144;p4"/>
          <p:cNvSpPr/>
          <p:nvPr/>
        </p:nvSpPr>
        <p:spPr>
          <a:xfrm>
            <a:off x="225187" y="3674394"/>
            <a:ext cx="4063459" cy="354330"/>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Clr>
                <a:srgbClr val="2C2821"/>
              </a:buClr>
              <a:buSzPts val="2200"/>
              <a:buFont typeface="Alice"/>
              <a:buNone/>
            </a:pPr>
            <a:r>
              <a:rPr b="0" i="0" lang="en-US" sz="2200" u="none" cap="none" strike="noStrike">
                <a:solidFill>
                  <a:srgbClr val="2C2821"/>
                </a:solidFill>
                <a:latin typeface="Alice"/>
                <a:ea typeface="Alice"/>
                <a:cs typeface="Alice"/>
                <a:sym typeface="Alice"/>
              </a:rPr>
              <a:t>3.</a:t>
            </a:r>
            <a:r>
              <a:rPr b="0" i="0" lang="en-US" sz="2400" u="none" cap="none" strike="noStrike">
                <a:solidFill>
                  <a:srgbClr val="2C2821"/>
                </a:solidFill>
                <a:latin typeface="Bookman Old Style"/>
                <a:ea typeface="Bookman Old Style"/>
                <a:cs typeface="Bookman Old Style"/>
                <a:sym typeface="Bookman Old Style"/>
              </a:rPr>
              <a:t>Adaptability</a:t>
            </a:r>
            <a:r>
              <a:rPr lang="en-US" sz="2400">
                <a:solidFill>
                  <a:srgbClr val="2C2821"/>
                </a:solidFill>
                <a:latin typeface="Bookman Old Style"/>
                <a:ea typeface="Bookman Old Style"/>
                <a:cs typeface="Bookman Old Style"/>
                <a:sym typeface="Bookman Old Style"/>
              </a:rPr>
              <a:t> &amp; </a:t>
            </a:r>
            <a:r>
              <a:rPr b="0" i="0" lang="en-US" sz="2400" u="none" cap="none" strike="noStrike">
                <a:solidFill>
                  <a:srgbClr val="2C2821"/>
                </a:solidFill>
                <a:latin typeface="Bookman Old Style"/>
                <a:ea typeface="Bookman Old Style"/>
                <a:cs typeface="Bookman Old Style"/>
                <a:sym typeface="Bookman Old Style"/>
              </a:rPr>
              <a:t>Scalability</a:t>
            </a:r>
            <a:endParaRPr b="0" i="0" sz="2400" u="none" cap="none" strike="noStrike">
              <a:solidFill>
                <a:schemeClr val="dk1"/>
              </a:solidFill>
              <a:latin typeface="Bookman Old Style"/>
              <a:ea typeface="Bookman Old Style"/>
              <a:cs typeface="Bookman Old Style"/>
              <a:sym typeface="Bookman Old Style"/>
            </a:endParaRPr>
          </a:p>
        </p:txBody>
      </p:sp>
      <p:sp>
        <p:nvSpPr>
          <p:cNvPr id="145" name="Google Shape;145;p4"/>
          <p:cNvSpPr/>
          <p:nvPr/>
        </p:nvSpPr>
        <p:spPr>
          <a:xfrm>
            <a:off x="1365337" y="4013310"/>
            <a:ext cx="7430932" cy="1412196"/>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C2821"/>
              </a:buClr>
              <a:buSzPts val="1750"/>
              <a:buFont typeface="Lora"/>
              <a:buNone/>
            </a:pPr>
            <a:r>
              <a:rPr b="0" i="0" lang="en-US" sz="1750" u="none" cap="none" strike="noStrike">
                <a:solidFill>
                  <a:srgbClr val="2C2821"/>
                </a:solidFill>
                <a:latin typeface="Lora"/>
                <a:ea typeface="Lora"/>
                <a:cs typeface="Lora"/>
                <a:sym typeface="Lora"/>
              </a:rPr>
              <a:t>Design a flexible framework that can adapt to evolving fraud patterns and handle increasing transaction volumes.</a:t>
            </a:r>
            <a:endParaRPr b="0" i="0" sz="1750" u="none" cap="none" strike="noStrike">
              <a:solidFill>
                <a:schemeClr val="dk1"/>
              </a:solidFill>
              <a:latin typeface="Gill Sans"/>
              <a:ea typeface="Gill Sans"/>
              <a:cs typeface="Gill Sans"/>
              <a:sym typeface="Gill Sans"/>
            </a:endParaRPr>
          </a:p>
        </p:txBody>
      </p:sp>
      <p:sp>
        <p:nvSpPr>
          <p:cNvPr id="146" name="Google Shape;146;p4"/>
          <p:cNvSpPr txBox="1"/>
          <p:nvPr>
            <p:ph type="title"/>
          </p:nvPr>
        </p:nvSpPr>
        <p:spPr>
          <a:xfrm>
            <a:off x="457200" y="134692"/>
            <a:ext cx="8229600" cy="591782"/>
          </a:xfrm>
          <a:prstGeom prst="rect">
            <a:avLst/>
          </a:prstGeom>
          <a:solidFill>
            <a:srgbClr val="93B9C3"/>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Times New Roman"/>
              <a:buNone/>
            </a:pPr>
            <a:r>
              <a:rPr b="1" lang="en-US">
                <a:solidFill>
                  <a:schemeClr val="dk1"/>
                </a:solidFill>
                <a:latin typeface="Times New Roman"/>
                <a:ea typeface="Times New Roman"/>
                <a:cs typeface="Times New Roman"/>
                <a:sym typeface="Times New Roman"/>
              </a:rPr>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381000" y="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a:t>
            </a:r>
            <a:endParaRPr b="1" sz="4000">
              <a:solidFill>
                <a:schemeClr val="dk1"/>
              </a:solidFill>
              <a:latin typeface="Times New Roman"/>
              <a:ea typeface="Times New Roman"/>
              <a:cs typeface="Times New Roman"/>
              <a:sym typeface="Times New Roman"/>
            </a:endParaRPr>
          </a:p>
        </p:txBody>
      </p:sp>
      <p:sp>
        <p:nvSpPr>
          <p:cNvPr id="152" name="Google Shape;152;p5"/>
          <p:cNvSpPr txBox="1"/>
          <p:nvPr>
            <p:ph idx="11" type="ftr"/>
          </p:nvPr>
        </p:nvSpPr>
        <p:spPr>
          <a:xfrm>
            <a:off x="1828800" y="4794869"/>
            <a:ext cx="4035552" cy="2285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53" name="Google Shape;153;p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Proposed credit card fraud detection model. | Download Scientific Diagram" id="154" name="Google Shape;154;p5"/>
          <p:cNvPicPr preferRelativeResize="0"/>
          <p:nvPr/>
        </p:nvPicPr>
        <p:blipFill rotWithShape="1">
          <a:blip r:embed="rId3">
            <a:alphaModFix/>
          </a:blip>
          <a:srcRect b="0" l="0" r="0" t="0"/>
          <a:stretch/>
        </p:blipFill>
        <p:spPr>
          <a:xfrm>
            <a:off x="1295400" y="1047750"/>
            <a:ext cx="6629400" cy="34299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Java Programming  - Concepts Used</a:t>
            </a:r>
            <a:endParaRPr b="1" sz="4000">
              <a:solidFill>
                <a:schemeClr val="dk1"/>
              </a:solidFill>
              <a:latin typeface="Times New Roman"/>
              <a:ea typeface="Times New Roman"/>
              <a:cs typeface="Times New Roman"/>
              <a:sym typeface="Times New Roman"/>
            </a:endParaRPr>
          </a:p>
        </p:txBody>
      </p:sp>
      <p:sp>
        <p:nvSpPr>
          <p:cNvPr id="160" name="Google Shape;160;p6"/>
          <p:cNvSpPr txBox="1"/>
          <p:nvPr>
            <p:ph idx="11" type="ftr"/>
          </p:nvPr>
        </p:nvSpPr>
        <p:spPr>
          <a:xfrm>
            <a:off x="2514600" y="4767263"/>
            <a:ext cx="4035552"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61" name="Google Shape;161;p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2" name="Google Shape;162;p6"/>
          <p:cNvSpPr txBox="1"/>
          <p:nvPr/>
        </p:nvSpPr>
        <p:spPr>
          <a:xfrm>
            <a:off x="463463" y="1200150"/>
            <a:ext cx="5486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1. </a:t>
            </a:r>
            <a:r>
              <a:rPr b="1" i="0" lang="en-US" sz="1800" u="none" cap="none" strike="noStrike">
                <a:solidFill>
                  <a:schemeClr val="dk1"/>
                </a:solidFill>
                <a:latin typeface="Gill Sans"/>
                <a:ea typeface="Gill Sans"/>
                <a:cs typeface="Gill Sans"/>
                <a:sym typeface="Gill Sans"/>
              </a:rPr>
              <a:t>Class and Object-Oriented Programming</a:t>
            </a:r>
            <a:endParaRPr sz="1800">
              <a:solidFill>
                <a:schemeClr val="dk1"/>
              </a:solidFill>
              <a:latin typeface="Gill Sans"/>
              <a:ea typeface="Gill Sans"/>
              <a:cs typeface="Gill Sans"/>
              <a:sym typeface="Gill Sans"/>
            </a:endParaRPr>
          </a:p>
        </p:txBody>
      </p:sp>
      <p:sp>
        <p:nvSpPr>
          <p:cNvPr id="163" name="Google Shape;163;p6"/>
          <p:cNvSpPr txBox="1"/>
          <p:nvPr/>
        </p:nvSpPr>
        <p:spPr>
          <a:xfrm>
            <a:off x="457200" y="1543050"/>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 </a:t>
            </a:r>
            <a:r>
              <a:rPr b="1" lang="en-US" sz="1800">
                <a:solidFill>
                  <a:schemeClr val="dk1"/>
                </a:solidFill>
                <a:latin typeface="Gill Sans"/>
                <a:ea typeface="Gill Sans"/>
                <a:cs typeface="Gill Sans"/>
                <a:sym typeface="Gill Sans"/>
              </a:rPr>
              <a:t>Encapsulation</a:t>
            </a:r>
            <a:endParaRPr sz="1800">
              <a:solidFill>
                <a:schemeClr val="dk1"/>
              </a:solidFill>
              <a:latin typeface="Gill Sans"/>
              <a:ea typeface="Gill Sans"/>
              <a:cs typeface="Gill Sans"/>
              <a:sym typeface="Gill Sans"/>
            </a:endParaRPr>
          </a:p>
        </p:txBody>
      </p:sp>
      <p:sp>
        <p:nvSpPr>
          <p:cNvPr id="164" name="Google Shape;164;p6"/>
          <p:cNvSpPr txBox="1"/>
          <p:nvPr/>
        </p:nvSpPr>
        <p:spPr>
          <a:xfrm>
            <a:off x="457200" y="1849155"/>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3. </a:t>
            </a:r>
            <a:r>
              <a:rPr b="1" lang="en-US" sz="1800">
                <a:solidFill>
                  <a:schemeClr val="dk1"/>
                </a:solidFill>
                <a:latin typeface="Gill Sans"/>
                <a:ea typeface="Gill Sans"/>
                <a:cs typeface="Gill Sans"/>
                <a:sym typeface="Gill Sans"/>
              </a:rPr>
              <a:t>List Collection Framework</a:t>
            </a:r>
            <a:endParaRPr sz="1800">
              <a:solidFill>
                <a:schemeClr val="dk1"/>
              </a:solidFill>
              <a:latin typeface="Gill Sans"/>
              <a:ea typeface="Gill Sans"/>
              <a:cs typeface="Gill Sans"/>
              <a:sym typeface="Gill Sans"/>
            </a:endParaRPr>
          </a:p>
        </p:txBody>
      </p:sp>
      <p:sp>
        <p:nvSpPr>
          <p:cNvPr id="165" name="Google Shape;165;p6"/>
          <p:cNvSpPr txBox="1"/>
          <p:nvPr/>
        </p:nvSpPr>
        <p:spPr>
          <a:xfrm>
            <a:off x="457200" y="2128828"/>
            <a:ext cx="563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4. </a:t>
            </a:r>
            <a:r>
              <a:rPr b="1" lang="en-US" sz="1800">
                <a:solidFill>
                  <a:schemeClr val="dk1"/>
                </a:solidFill>
                <a:latin typeface="Gill Sans"/>
                <a:ea typeface="Gill Sans"/>
                <a:cs typeface="Gill Sans"/>
                <a:sym typeface="Gill Sans"/>
              </a:rPr>
              <a:t>Control Flow (Conditional Statements)</a:t>
            </a:r>
            <a:endParaRPr sz="1800">
              <a:solidFill>
                <a:schemeClr val="dk1"/>
              </a:solidFill>
              <a:latin typeface="Gill Sans"/>
              <a:ea typeface="Gill Sans"/>
              <a:cs typeface="Gill Sans"/>
              <a:sym typeface="Gill Sans"/>
            </a:endParaRPr>
          </a:p>
        </p:txBody>
      </p:sp>
      <p:sp>
        <p:nvSpPr>
          <p:cNvPr id="166" name="Google Shape;166;p6"/>
          <p:cNvSpPr txBox="1"/>
          <p:nvPr/>
        </p:nvSpPr>
        <p:spPr>
          <a:xfrm>
            <a:off x="457200" y="2408501"/>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5. </a:t>
            </a:r>
            <a:r>
              <a:rPr b="1" lang="en-US" sz="1800">
                <a:solidFill>
                  <a:schemeClr val="dk1"/>
                </a:solidFill>
                <a:latin typeface="Gill Sans"/>
                <a:ea typeface="Gill Sans"/>
                <a:cs typeface="Gill Sans"/>
                <a:sym typeface="Gill Sans"/>
              </a:rPr>
              <a:t>Methods</a:t>
            </a:r>
            <a:endParaRPr sz="1800">
              <a:solidFill>
                <a:schemeClr val="dk1"/>
              </a:solidFill>
              <a:latin typeface="Gill Sans"/>
              <a:ea typeface="Gill Sans"/>
              <a:cs typeface="Gill Sans"/>
              <a:sym typeface="Gill Sans"/>
            </a:endParaRPr>
          </a:p>
        </p:txBody>
      </p:sp>
      <p:sp>
        <p:nvSpPr>
          <p:cNvPr id="167" name="Google Shape;167;p6"/>
          <p:cNvSpPr txBox="1"/>
          <p:nvPr/>
        </p:nvSpPr>
        <p:spPr>
          <a:xfrm>
            <a:off x="457200" y="2693837"/>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6. </a:t>
            </a:r>
            <a:r>
              <a:rPr b="1" lang="en-US" sz="1800">
                <a:solidFill>
                  <a:schemeClr val="dk1"/>
                </a:solidFill>
                <a:latin typeface="Gill Sans"/>
                <a:ea typeface="Gill Sans"/>
                <a:cs typeface="Gill Sans"/>
                <a:sym typeface="Gill Sans"/>
              </a:rPr>
              <a:t>Static Methods</a:t>
            </a:r>
            <a:endParaRPr sz="1800">
              <a:solidFill>
                <a:schemeClr val="dk1"/>
              </a:solidFill>
              <a:latin typeface="Gill Sans"/>
              <a:ea typeface="Gill Sans"/>
              <a:cs typeface="Gill Sans"/>
              <a:sym typeface="Gill Sans"/>
            </a:endParaRPr>
          </a:p>
        </p:txBody>
      </p:sp>
      <p:sp>
        <p:nvSpPr>
          <p:cNvPr id="168" name="Google Shape;168;p6"/>
          <p:cNvSpPr txBox="1"/>
          <p:nvPr/>
        </p:nvSpPr>
        <p:spPr>
          <a:xfrm>
            <a:off x="457200" y="2980875"/>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7. </a:t>
            </a:r>
            <a:r>
              <a:rPr b="1" lang="en-US" sz="1800">
                <a:solidFill>
                  <a:schemeClr val="dk1"/>
                </a:solidFill>
                <a:latin typeface="Gill Sans"/>
                <a:ea typeface="Gill Sans"/>
                <a:cs typeface="Gill Sans"/>
                <a:sym typeface="Gill Sans"/>
              </a:rPr>
              <a:t>Polymorphism (Method Overriding)</a:t>
            </a:r>
            <a:endParaRPr sz="1800">
              <a:solidFill>
                <a:schemeClr val="dk1"/>
              </a:solidFill>
              <a:latin typeface="Gill Sans"/>
              <a:ea typeface="Gill Sans"/>
              <a:cs typeface="Gill Sans"/>
              <a:sym typeface="Gill Sans"/>
            </a:endParaRPr>
          </a:p>
        </p:txBody>
      </p:sp>
      <p:sp>
        <p:nvSpPr>
          <p:cNvPr id="169" name="Google Shape;169;p6"/>
          <p:cNvSpPr txBox="1"/>
          <p:nvPr/>
        </p:nvSpPr>
        <p:spPr>
          <a:xfrm>
            <a:off x="469726" y="3305399"/>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8. </a:t>
            </a:r>
            <a:r>
              <a:rPr b="1" lang="en-US" sz="1800">
                <a:solidFill>
                  <a:schemeClr val="dk1"/>
                </a:solidFill>
                <a:latin typeface="Gill Sans"/>
                <a:ea typeface="Gill Sans"/>
                <a:cs typeface="Gill Sans"/>
                <a:sym typeface="Gill Sans"/>
              </a:rPr>
              <a:t>Java Standard Library</a:t>
            </a:r>
            <a:endParaRPr sz="1800">
              <a:solidFill>
                <a:schemeClr val="dk1"/>
              </a:solidFill>
              <a:latin typeface="Gill Sans"/>
              <a:ea typeface="Gill Sans"/>
              <a:cs typeface="Gill Sans"/>
              <a:sym typeface="Gill Sans"/>
            </a:endParaRPr>
          </a:p>
        </p:txBody>
      </p:sp>
      <p:sp>
        <p:nvSpPr>
          <p:cNvPr id="170" name="Google Shape;170;p6"/>
          <p:cNvSpPr txBox="1"/>
          <p:nvPr/>
        </p:nvSpPr>
        <p:spPr>
          <a:xfrm>
            <a:off x="457200" y="3592437"/>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9. </a:t>
            </a:r>
            <a:r>
              <a:rPr b="1" lang="en-US" sz="1800">
                <a:solidFill>
                  <a:schemeClr val="dk1"/>
                </a:solidFill>
                <a:latin typeface="Gill Sans"/>
                <a:ea typeface="Gill Sans"/>
                <a:cs typeface="Gill Sans"/>
                <a:sym typeface="Gill Sans"/>
              </a:rPr>
              <a:t>Main Method (Program Entry Point)</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457200" y="13335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List of Modules</a:t>
            </a:r>
            <a:endParaRPr/>
          </a:p>
        </p:txBody>
      </p:sp>
      <p:sp>
        <p:nvSpPr>
          <p:cNvPr id="176" name="Google Shape;176;p7"/>
          <p:cNvSpPr txBox="1"/>
          <p:nvPr>
            <p:ph idx="11" type="ftr"/>
          </p:nvPr>
        </p:nvSpPr>
        <p:spPr>
          <a:xfrm>
            <a:off x="1981200" y="4767263"/>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77" name="Google Shape;177;p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8" name="Google Shape;178;p7"/>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latin typeface="Times New Roman"/>
                <a:ea typeface="Times New Roman"/>
                <a:cs typeface="Times New Roman"/>
                <a:sym typeface="Times New Roman"/>
              </a:rPr>
              <a:t>Transaction module – Represents transaction details</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Fraud detection system module – Contains the core logic for detecting fraud.</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Main module – Simulates the transaction flow and integrates the other two modules.</a:t>
            </a:r>
            <a:endParaRPr/>
          </a:p>
          <a:p>
            <a:pPr indent="0" lvl="0" marL="0" rtl="0" algn="l">
              <a:spcBef>
                <a:spcPts val="600"/>
              </a:spcBef>
              <a:spcAft>
                <a:spcPts val="0"/>
              </a:spcAft>
              <a:buSzPts val="1976"/>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184" name="Google Shape;184;p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5" name="Google Shape;185;p8"/>
          <p:cNvSpPr txBox="1"/>
          <p:nvPr>
            <p:ph idx="11" type="ftr"/>
          </p:nvPr>
        </p:nvSpPr>
        <p:spPr>
          <a:xfrm>
            <a:off x="1603248" y="4780297"/>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86" name="Google Shape;186;p8"/>
          <p:cNvSpPr txBox="1"/>
          <p:nvPr>
            <p:ph idx="1" type="body"/>
          </p:nvPr>
        </p:nvSpPr>
        <p:spPr>
          <a:xfrm>
            <a:off x="444674" y="937886"/>
            <a:ext cx="8382000" cy="30469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Bookman Old Style"/>
              <a:buNone/>
            </a:pPr>
            <a:r>
              <a:rPr b="1" i="0" lang="en-US" sz="2000" u="none" cap="none" strike="noStrike">
                <a:solidFill>
                  <a:schemeClr val="dk1"/>
                </a:solidFill>
                <a:latin typeface="Bookman Old Style"/>
                <a:ea typeface="Bookman Old Style"/>
                <a:cs typeface="Bookman Old Style"/>
                <a:sym typeface="Bookman Old Style"/>
              </a:rPr>
              <a:t>Transaction Module</a:t>
            </a:r>
            <a:endParaRPr/>
          </a:p>
          <a:p>
            <a:pPr indent="-8890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Purpose:</a:t>
            </a:r>
            <a:r>
              <a:rPr b="0" i="0" lang="en-US" sz="1400" u="none" cap="none" strike="noStrike">
                <a:solidFill>
                  <a:schemeClr val="dk1"/>
                </a:solidFill>
                <a:latin typeface="Arial"/>
                <a:ea typeface="Arial"/>
                <a:cs typeface="Arial"/>
                <a:sym typeface="Arial"/>
              </a:rPr>
              <a:t> Represents individual credit card transactions and their details.</a:t>
            </a:r>
            <a:endParaRPr/>
          </a:p>
          <a:p>
            <a:pPr indent="-8890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Key Features:</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Attributes include:</a:t>
            </a:r>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transactionId</a:t>
            </a:r>
            <a:r>
              <a:rPr b="0" i="0" lang="en-US" sz="1400" u="none" cap="none" strike="noStrike">
                <a:solidFill>
                  <a:schemeClr val="dk1"/>
                </a:solidFill>
              </a:rPr>
              <a:t> - Unique identifier for the transaction.</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creditCardNumber</a:t>
            </a:r>
            <a:r>
              <a:rPr b="0" i="0" lang="en-US" sz="1400" u="none" cap="none" strike="noStrike">
                <a:solidFill>
                  <a:schemeClr val="dk1"/>
                </a:solidFill>
              </a:rPr>
              <a:t> - The credit card used for the transaction.</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amount</a:t>
            </a:r>
            <a:r>
              <a:rPr b="0" i="0" lang="en-US" sz="1400" u="none" cap="none" strike="noStrike">
                <a:solidFill>
                  <a:schemeClr val="dk1"/>
                </a:solidFill>
              </a:rPr>
              <a:t> - The monetary value of the transaction.</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location</a:t>
            </a:r>
            <a:r>
              <a:rPr b="0" i="0" lang="en-US" sz="1400" u="none" cap="none" strike="noStrike">
                <a:solidFill>
                  <a:schemeClr val="dk1"/>
                </a:solidFill>
              </a:rPr>
              <a:t> - Location where the transaction occurred.</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timestamp</a:t>
            </a:r>
            <a:r>
              <a:rPr b="0" i="0" lang="en-US" sz="1400" u="none" cap="none" strike="noStrike">
                <a:solidFill>
                  <a:schemeClr val="dk1"/>
                </a:solidFill>
              </a:rPr>
              <a:t> - The time of the transaction.</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Methods include:</a:t>
            </a:r>
            <a:endParaRPr/>
          </a:p>
          <a:p>
            <a:pPr indent="-88900" lvl="2"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Getters for accessing transaction details (</a:t>
            </a:r>
            <a:r>
              <a:rPr b="0" i="0" lang="en-US" sz="1400" u="none" cap="none" strike="noStrike">
                <a:solidFill>
                  <a:schemeClr val="dk1"/>
                </a:solidFill>
                <a:latin typeface="Arimo"/>
                <a:ea typeface="Arimo"/>
                <a:cs typeface="Arimo"/>
                <a:sym typeface="Arimo"/>
              </a:rPr>
              <a:t>getTransactionId()</a:t>
            </a:r>
            <a:r>
              <a:rPr b="0" i="0" lang="en-US" sz="1400" u="none" cap="none" strike="noStrike">
                <a:solidFill>
                  <a:schemeClr val="dk1"/>
                </a:solidFill>
              </a:rPr>
              <a:t>, </a:t>
            </a:r>
            <a:r>
              <a:rPr b="0" i="0" lang="en-US" sz="1400" u="none" cap="none" strike="noStrike">
                <a:solidFill>
                  <a:schemeClr val="dk1"/>
                </a:solidFill>
                <a:latin typeface="Arimo"/>
                <a:ea typeface="Arimo"/>
                <a:cs typeface="Arimo"/>
                <a:sym typeface="Arimo"/>
              </a:rPr>
              <a:t>getAmount()</a:t>
            </a:r>
            <a:r>
              <a:rPr b="0" i="0" lang="en-US" sz="1400" u="none" cap="none" strike="noStrike">
                <a:solidFill>
                  <a:schemeClr val="dk1"/>
                </a:solidFill>
              </a:rPr>
              <a:t>, etc.).</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toString()</a:t>
            </a:r>
            <a:r>
              <a:rPr b="0" i="0" lang="en-US" sz="1400" u="none" cap="none" strike="noStrike">
                <a:solidFill>
                  <a:schemeClr val="dk1"/>
                </a:solidFill>
              </a:rPr>
              <a:t> for representing the transaction in a human-readable format.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193" name="Google Shape;193;p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4" name="Google Shape;194;p9"/>
          <p:cNvSpPr txBox="1"/>
          <p:nvPr>
            <p:ph idx="11" type="ftr"/>
          </p:nvPr>
        </p:nvSpPr>
        <p:spPr>
          <a:xfrm>
            <a:off x="1603248" y="4767263"/>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95" name="Google Shape;195;p9"/>
          <p:cNvSpPr txBox="1"/>
          <p:nvPr>
            <p:ph idx="1" type="body"/>
          </p:nvPr>
        </p:nvSpPr>
        <p:spPr>
          <a:xfrm>
            <a:off x="254247" y="1123950"/>
            <a:ext cx="8635506" cy="30469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Bookman Old Style"/>
              <a:buNone/>
            </a:pPr>
            <a:r>
              <a:rPr b="1" i="0" lang="en-US" sz="2000" u="none" cap="none" strike="noStrike">
                <a:solidFill>
                  <a:schemeClr val="dk1"/>
                </a:solidFill>
                <a:latin typeface="Bookman Old Style"/>
                <a:ea typeface="Bookman Old Style"/>
                <a:cs typeface="Bookman Old Style"/>
                <a:sym typeface="Bookman Old Style"/>
              </a:rPr>
              <a:t>Fraud Detection System Module</a:t>
            </a:r>
            <a:endParaRPr/>
          </a:p>
          <a:p>
            <a:pPr indent="-8890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Purpose:</a:t>
            </a:r>
            <a:r>
              <a:rPr b="0" i="0" lang="en-US" sz="1400" u="none" cap="none" strike="noStrike">
                <a:solidFill>
                  <a:schemeClr val="dk1"/>
                </a:solidFill>
                <a:latin typeface="Arial"/>
                <a:ea typeface="Arial"/>
                <a:cs typeface="Arial"/>
                <a:sym typeface="Arial"/>
              </a:rPr>
              <a:t> Implements the logic for detecting and flagging suspicious transactions.</a:t>
            </a:r>
            <a:endParaRPr/>
          </a:p>
          <a:p>
            <a:pPr indent="-8890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Key Features:</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Flagged Transactions List:</a:t>
            </a:r>
            <a:r>
              <a:rPr b="0" i="0" lang="en-US" sz="1400" u="none" cap="none" strike="noStrike">
                <a:solidFill>
                  <a:schemeClr val="dk1"/>
                </a:solidFill>
                <a:latin typeface="Arial"/>
                <a:ea typeface="Arial"/>
                <a:cs typeface="Arial"/>
                <a:sym typeface="Arial"/>
              </a:rPr>
              <a:t> Maintains a list of suspicious transactions (</a:t>
            </a:r>
            <a:r>
              <a:rPr b="0" i="0" lang="en-US" sz="1400" u="none" cap="none" strike="noStrike">
                <a:solidFill>
                  <a:schemeClr val="dk1"/>
                </a:solidFill>
                <a:latin typeface="Arimo"/>
                <a:ea typeface="Arimo"/>
                <a:cs typeface="Arimo"/>
                <a:sym typeface="Arimo"/>
              </a:rPr>
              <a:t>flaggedTransactions</a:t>
            </a:r>
            <a:r>
              <a:rPr b="0" i="0" lang="en-US" sz="1400" u="none" cap="none" strike="noStrike">
                <a:solidFill>
                  <a:schemeClr val="dk1"/>
                </a:solidFill>
              </a:rPr>
              <a:t>).</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Rules for Fraud Detection:</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Rule 1: Flags transactions exceeding a threshold amount (</a:t>
            </a:r>
            <a:r>
              <a:rPr b="0" i="0" lang="en-US" sz="1400" u="none" cap="none" strike="noStrike">
                <a:solidFill>
                  <a:schemeClr val="dk1"/>
                </a:solidFill>
                <a:latin typeface="Arimo"/>
                <a:ea typeface="Arimo"/>
                <a:cs typeface="Arimo"/>
                <a:sym typeface="Arimo"/>
              </a:rPr>
              <a:t>&gt; $5000</a:t>
            </a:r>
            <a:r>
              <a:rPr b="0" i="0" lang="en-US" sz="1400" u="none" cap="none" strike="noStrike">
                <a:solidFill>
                  <a:schemeClr val="dk1"/>
                </a:solidFill>
              </a:rPr>
              <a:t>).</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Rule 2: Flags transactions from high-risk locations (e.g., "High-Risk Country").</a:t>
            </a:r>
            <a:endParaRPr/>
          </a:p>
          <a:p>
            <a:pPr indent="-88900" lvl="2"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Additional rules can be added as needed.</a:t>
            </a:r>
            <a:endParaRPr/>
          </a:p>
          <a:p>
            <a:pPr indent="-88900" lvl="1" marL="4572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Methods:</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isSuspicious(Transaction transaction)</a:t>
            </a:r>
            <a:r>
              <a:rPr b="0" i="0" lang="en-US" sz="1400" u="none" cap="none" strike="noStrike">
                <a:solidFill>
                  <a:schemeClr val="dk1"/>
                </a:solidFill>
              </a:rPr>
              <a:t> - Evaluates whether a transaction is suspicious.</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processTransaction(Transaction transaction)</a:t>
            </a:r>
            <a:r>
              <a:rPr b="0" i="0" lang="en-US" sz="1400" u="none" cap="none" strike="noStrike">
                <a:solidFill>
                  <a:schemeClr val="dk1"/>
                </a:solidFill>
              </a:rPr>
              <a:t> - Processes a transaction and flags it if it is suspicious.</a:t>
            </a:r>
            <a:endParaRPr b="0" i="0" sz="1400" u="none" cap="none" strike="noStrike">
              <a:solidFill>
                <a:schemeClr val="dk1"/>
              </a:solidFill>
              <a:latin typeface="Arial"/>
              <a:ea typeface="Arial"/>
              <a:cs typeface="Arial"/>
              <a:sym typeface="Arial"/>
            </a:endParaRPr>
          </a:p>
          <a:p>
            <a:pPr indent="-88900" lvl="2" marL="914400" marR="0" rtl="0" algn="l">
              <a:lnSpc>
                <a:spcPct val="100000"/>
              </a:lnSpc>
              <a:spcBef>
                <a:spcPts val="0"/>
              </a:spcBef>
              <a:spcAft>
                <a:spcPts val="0"/>
              </a:spcAft>
              <a:buClr>
                <a:schemeClr val="dk1"/>
              </a:buClr>
              <a:buSzPts val="1400"/>
              <a:buFont typeface="Arimo"/>
              <a:buChar char="•"/>
            </a:pPr>
            <a:r>
              <a:rPr b="0" i="0" lang="en-US" sz="1400" u="none" cap="none" strike="noStrike">
                <a:solidFill>
                  <a:schemeClr val="dk1"/>
                </a:solidFill>
                <a:latin typeface="Arimo"/>
                <a:ea typeface="Arimo"/>
                <a:cs typeface="Arimo"/>
                <a:sym typeface="Arimo"/>
              </a:rPr>
              <a:t>getFlaggedTransactions()</a:t>
            </a:r>
            <a:r>
              <a:rPr b="0" i="0" lang="en-US" sz="1400" u="none" cap="none" strike="noStrike">
                <a:solidFill>
                  <a:schemeClr val="dk1"/>
                </a:solidFill>
              </a:rPr>
              <a:t> - Retrieves the list of flagged transactions.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