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6" r:id="rId13"/>
    <p:sldId id="287" r:id="rId14"/>
    <p:sldId id="288" r:id="rId15"/>
    <p:sldId id="289" r:id="rId16"/>
    <p:sldId id="290" r:id="rId17"/>
    <p:sldId id="291"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ajebaselvi.p\Desktop\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0.0193236714975845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2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2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type="body" idx="1"/>
          </p:nvPr>
        </p:nvSpPr>
        <p:spPr/>
        <p:txBody>
          <a:bodyPr bIns="0" lIns="0" rIns="0" tIns="0"/>
          <a:p/>
        </p:txBody>
      </p:sp>
      <p:sp>
        <p:nvSpPr>
          <p:cNvPr id="10487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2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2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S</a:t>
            </a:r>
            <a:r>
              <a:rPr dirty="0" sz="2400" lang="en-US"/>
              <a:t>R</a:t>
            </a:r>
            <a:r>
              <a:rPr dirty="0" sz="2400" lang="en-US"/>
              <a:t>I</a:t>
            </a:r>
            <a:r>
              <a:rPr dirty="0" sz="2400" lang="en-US"/>
              <a:t>P</a:t>
            </a:r>
            <a:r>
              <a:rPr dirty="0" sz="2400" lang="en-US"/>
              <a:t>A</a:t>
            </a:r>
            <a:r>
              <a:rPr dirty="0" sz="2400" lang="en-US"/>
              <a:t>D</a:t>
            </a:r>
            <a:r>
              <a:rPr dirty="0" sz="2400" lang="en-US"/>
              <a:t>M</a:t>
            </a:r>
            <a:r>
              <a:rPr dirty="0" sz="2400" lang="en-US"/>
              <a:t>A</a:t>
            </a:r>
            <a:r>
              <a:rPr dirty="0" sz="2400" lang="en-US"/>
              <a:t>P</a:t>
            </a:r>
            <a:r>
              <a:rPr dirty="0" sz="2400" lang="en-US"/>
              <a:t>R</a:t>
            </a:r>
            <a:r>
              <a:rPr dirty="0" sz="2400" lang="en-US"/>
              <a:t>I</a:t>
            </a:r>
            <a:r>
              <a:rPr dirty="0" sz="2400" lang="en-US"/>
              <a:t>Y</a:t>
            </a:r>
            <a:r>
              <a:rPr dirty="0" sz="2400" lang="en-US"/>
              <a:t>A</a:t>
            </a:r>
            <a:r>
              <a:rPr dirty="0" sz="2400" lang="en-US"/>
              <a:t>.</a:t>
            </a:r>
            <a:r>
              <a:rPr dirty="0" sz="2400" lang="en-US"/>
              <a:t>T</a:t>
            </a:r>
            <a:endParaRPr altLang="en-US" lang="zh-CN"/>
          </a:p>
          <a:p>
            <a:r>
              <a:rPr dirty="0" sz="2400" lang="en-US"/>
              <a:t>REGISTER NO: 312206</a:t>
            </a:r>
            <a:r>
              <a:rPr dirty="0" sz="2400" lang="en-US"/>
              <a:t>1</a:t>
            </a:r>
            <a:r>
              <a:rPr dirty="0" sz="2400" lang="en-US"/>
              <a:t>0</a:t>
            </a:r>
            <a:r>
              <a:rPr dirty="0" sz="2400" lang="en-US"/>
              <a:t>4</a:t>
            </a:r>
            <a:r>
              <a:rPr dirty="0" sz="2400" lang="en-US"/>
              <a:t>/</a:t>
            </a:r>
            <a:r>
              <a:rPr b="0" dirty="0" sz="2400" i="0" lang="en-IN">
                <a:solidFill>
                  <a:srgbClr val="000000"/>
                </a:solidFill>
                <a:effectLst/>
                <a:highlight>
                  <a:srgbClr val="F9FAFB"/>
                </a:highlight>
                <a:latin typeface="Plus Jakarta Display"/>
              </a:rPr>
              <a:t>unm295</a:t>
            </a:r>
            <a:r>
              <a:rPr b="0" dirty="0" sz="2400" i="0" lang="en-US">
                <a:solidFill>
                  <a:srgbClr val="000000"/>
                </a:solidFill>
                <a:effectLst/>
                <a:highlight>
                  <a:srgbClr val="F9FAFB"/>
                </a:highlight>
                <a:latin typeface="Plus Jakarta Display"/>
              </a:rPr>
              <a:t>s</a:t>
            </a:r>
            <a:r>
              <a:rPr b="0" dirty="0" sz="2400" i="0" lang="en-US">
                <a:solidFill>
                  <a:srgbClr val="000000"/>
                </a:solidFill>
                <a:effectLst/>
                <a:highlight>
                  <a:srgbClr val="F9FAFB"/>
                </a:highlight>
                <a:latin typeface="Plus Jakarta Display"/>
              </a:rPr>
              <a:t>r</a:t>
            </a:r>
            <a:r>
              <a:rPr b="0" dirty="0" sz="2400" i="0" lang="en-US">
                <a:solidFill>
                  <a:srgbClr val="000000"/>
                </a:solidFill>
                <a:effectLst/>
                <a:highlight>
                  <a:srgbClr val="F9FAFB"/>
                </a:highlight>
                <a:latin typeface="Plus Jakarta Display"/>
              </a:rPr>
              <a:t>i</a:t>
            </a:r>
            <a:r>
              <a:rPr b="0" dirty="0" sz="2400" i="0" lang="en-US">
                <a:solidFill>
                  <a:srgbClr val="000000"/>
                </a:solidFill>
                <a:effectLst/>
                <a:highlight>
                  <a:srgbClr val="F9FAFB"/>
                </a:highlight>
                <a:latin typeface="Plus Jakarta Display"/>
              </a:rPr>
              <a:t>p</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d</a:t>
            </a:r>
            <a:r>
              <a:rPr b="0" dirty="0" sz="2400" i="0" lang="en-US">
                <a:solidFill>
                  <a:srgbClr val="000000"/>
                </a:solidFill>
                <a:effectLst/>
                <a:highlight>
                  <a:srgbClr val="F9FAFB"/>
                </a:highlight>
                <a:latin typeface="Plus Jakarta Display"/>
              </a:rPr>
              <a:t>m</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p</a:t>
            </a:r>
            <a:r>
              <a:rPr b="0" dirty="0" sz="2400" i="0" lang="en-US">
                <a:solidFill>
                  <a:srgbClr val="000000"/>
                </a:solidFill>
                <a:effectLst/>
                <a:highlight>
                  <a:srgbClr val="F9FAFB"/>
                </a:highlight>
                <a:latin typeface="Plus Jakarta Display"/>
              </a:rPr>
              <a:t>r</a:t>
            </a:r>
            <a:r>
              <a:rPr b="0" dirty="0" sz="2400" i="0" lang="en-US">
                <a:solidFill>
                  <a:srgbClr val="000000"/>
                </a:solidFill>
                <a:effectLst/>
                <a:highlight>
                  <a:srgbClr val="F9FAFB"/>
                </a:highlight>
                <a:latin typeface="Plus Jakarta Display"/>
              </a:rPr>
              <a:t>i</a:t>
            </a:r>
            <a:r>
              <a:rPr b="0" dirty="0" sz="2400" i="0" lang="en-US">
                <a:solidFill>
                  <a:srgbClr val="000000"/>
                </a:solidFill>
                <a:effectLst/>
                <a:highlight>
                  <a:srgbClr val="F9FAFB"/>
                </a:highlight>
                <a:latin typeface="Plus Jakarta Display"/>
              </a:rPr>
              <a:t>y</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 </a:t>
            </a:r>
            <a:r>
              <a:rPr b="0" dirty="0" sz="2400" i="0" lang="en-US">
                <a:solidFill>
                  <a:srgbClr val="000000"/>
                </a:solidFill>
                <a:effectLst/>
                <a:highlight>
                  <a:srgbClr val="F9FAFB"/>
                </a:highlight>
                <a:latin typeface="Plus Jakarta Display"/>
              </a:rPr>
              <a:t>t</a:t>
            </a:r>
            <a:endParaRPr dirty="0" sz="2400" lang="en-US"/>
          </a:p>
          <a:p>
            <a:r>
              <a:rPr dirty="0" sz="2400" lang="en-US"/>
              <a:t>DEPARTMENT: B.COM Accounting &amp; Finance</a:t>
            </a:r>
          </a:p>
          <a:p>
            <a:r>
              <a:rPr dirty="0" sz="2400" lang="en-US"/>
              <a:t>COLLEGE: Apollo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1213" y="1295400"/>
            <a:ext cx="10058400" cy="4801314"/>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Data Collection: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Employee data were collected from Edunet Foundations.</a:t>
            </a:r>
          </a:p>
          <a:p>
            <a:r>
              <a:rPr b="1" dirty="0" sz="3200" lang="en-US">
                <a:latin typeface="Times New Roman" panose="02020603050405020304" pitchFamily="18" charset="0"/>
                <a:cs typeface="Times New Roman" panose="02020603050405020304" pitchFamily="18" charset="0"/>
              </a:rPr>
              <a:t>Feature Selection: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The employee dataset originally had 26 features. </a:t>
            </a: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buFont typeface="+mj-lt"/>
              <a:buAutoNum type="arabicPeriod"/>
            </a:pPr>
            <a:r>
              <a:rPr b="1" dirty="0" sz="2400" lang="en-US">
                <a:latin typeface="Times New Roman" panose="02020603050405020304" pitchFamily="18" charset="0"/>
                <a:cs typeface="Times New Roman" panose="02020603050405020304" pitchFamily="18" charset="0"/>
              </a:rPr>
              <a:t>Highlighting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Use conditional formatting to highlight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Navigate to </a:t>
            </a:r>
            <a:r>
              <a:rPr b="1" dirty="0" sz="2400" lang="en-US">
                <a:latin typeface="Times New Roman" panose="02020603050405020304" pitchFamily="18" charset="0"/>
                <a:cs typeface="Times New Roman" panose="02020603050405020304" pitchFamily="18" charset="0"/>
              </a:rPr>
              <a:t>Conditional Formatting &gt; Highlight Cell Rules &gt; More Rules</a:t>
            </a:r>
            <a:r>
              <a:rPr dirty="0" sz="2400" lang="en-US">
                <a:latin typeface="Times New Roman" panose="02020603050405020304" pitchFamily="18" charset="0"/>
                <a:cs typeface="Times New Roman" panose="02020603050405020304" pitchFamily="18" charset="0"/>
              </a:rPr>
              <a:t> (a new formatting dialog box will open).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a:t>
            </a:r>
            <a:r>
              <a:rPr b="1" dirty="0" sz="2400" lang="en-US">
                <a:latin typeface="Times New Roman" panose="02020603050405020304" pitchFamily="18" charset="0"/>
                <a:cs typeface="Times New Roman" panose="02020603050405020304" pitchFamily="18" charset="0"/>
              </a:rPr>
              <a:t>Format only cells with</a:t>
            </a:r>
            <a:r>
              <a:rPr dirty="0" sz="2400" lang="en-US">
                <a:latin typeface="Times New Roman" panose="02020603050405020304" pitchFamily="18" charset="0"/>
                <a:cs typeface="Times New Roman" panose="02020603050405020304" pitchFamily="18" charset="0"/>
              </a:rPr>
              <a:t> and choose the </a:t>
            </a:r>
            <a:r>
              <a:rPr b="1" dirty="0" sz="2400" lang="en-US">
                <a:latin typeface="Times New Roman" panose="02020603050405020304" pitchFamily="18" charset="0"/>
                <a:cs typeface="Times New Roman" panose="02020603050405020304" pitchFamily="18" charset="0"/>
              </a:rPr>
              <a:t>Blanks</a:t>
            </a:r>
            <a:r>
              <a:rPr dirty="0" sz="2400" lang="en-US">
                <a:latin typeface="Times New Roman" panose="02020603050405020304" pitchFamily="18" charset="0"/>
                <a:cs typeface="Times New Roman" panose="02020603050405020304" pitchFamily="18" charset="0"/>
              </a:rPr>
              <a:t> option.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Click on </a:t>
            </a:r>
            <a:r>
              <a:rPr b="1" dirty="0" sz="2400" lang="en-US">
                <a:latin typeface="Times New Roman" panose="02020603050405020304" pitchFamily="18" charset="0"/>
                <a:cs typeface="Times New Roman" panose="02020603050405020304" pitchFamily="18" charset="0"/>
              </a:rPr>
              <a:t>Format &gt; Fill &gt; Select Red color</a:t>
            </a:r>
            <a:r>
              <a:rPr dirty="0" sz="2400" lang="en-US">
                <a:latin typeface="Times New Roman" panose="02020603050405020304" pitchFamily="18" charset="0"/>
                <a:cs typeface="Times New Roman" panose="02020603050405020304" pitchFamily="18" charset="0"/>
              </a:rPr>
              <a:t> and then click </a:t>
            </a:r>
            <a:r>
              <a:rPr b="1" dirty="0" sz="2400" lang="en-US">
                <a:latin typeface="Times New Roman" panose="02020603050405020304" pitchFamily="18" charset="0"/>
                <a:cs typeface="Times New Roman" panose="02020603050405020304" pitchFamily="18" charset="0"/>
              </a:rPr>
              <a:t>OK</a:t>
            </a:r>
            <a:r>
              <a:rPr dirty="0" sz="2400" lang="en-US">
                <a:latin typeface="Times New Roman" panose="02020603050405020304" pitchFamily="18" charset="0"/>
                <a:cs typeface="Times New Roman" panose="02020603050405020304" pitchFamily="18" charset="0"/>
              </a:rPr>
              <a:t>.</a:t>
            </a:r>
          </a:p>
          <a:p>
            <a:pPr>
              <a:lnSpc>
                <a:spcPct val="150000"/>
              </a:lnSpc>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2.Filtering and Removing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To filter and remove blank columns, select the "Exit Date" column.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Sort &amp; Filter &gt; Filter</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filter icon will appear on the Exit Date column. Click on it to filter out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Rectangle 6"/>
          <p:cNvSpPr>
            <a:spLocks noChangeArrowheads="1"/>
          </p:cNvSpPr>
          <p:nvPr/>
        </p:nvSpPr>
        <p:spPr bwMode="auto">
          <a:xfrm>
            <a:off x="490843" y="1219200"/>
            <a:ext cx="11210313" cy="6027612"/>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Performance Level:</a:t>
            </a: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dirty="0" sz="2400" lang="en-US">
              <a:latin typeface="Times New Roman" panose="02020603050405020304" pitchFamily="18" charset="0"/>
              <a:cs typeface="Times New Roman" panose="02020603050405020304" pitchFamily="18" charset="0"/>
            </a:endParaRP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t>
            </a: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dirty="0" sz="20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Visualization:</a:t>
            </a:r>
            <a:endParaRPr dirty="0" sz="2400" lang="en-US">
              <a:latin typeface="Times New Roman" panose="02020603050405020304" pitchFamily="18" charset="0"/>
              <a:cs typeface="Times New Roman" panose="02020603050405020304" pitchFamily="18" charset="0"/>
            </a:endParaRPr>
          </a:p>
          <a:p>
            <a:pPr indent="-342900" marL="34290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Create a Pivot Table:</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Insert &gt; Pivot Table</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the table and range, and choose to create the Pivot Table in a new worksheet.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Pivot Table will be created.</a:t>
            </a:r>
          </a:p>
          <a:p>
            <a:pPr indent="-285750" lvl="1" marL="742950">
              <a:lnSpc>
                <a:spcPct val="150000"/>
              </a:lnSpc>
              <a:buFont typeface="+mj-lt"/>
              <a:buAutoNum type="arabicPeriod"/>
            </a:pPr>
            <a:endParaRPr dirty="0" sz="24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70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Rectangle 6"/>
          <p:cNvSpPr>
            <a:spLocks noChangeArrowheads="1"/>
          </p:cNvSpPr>
          <p:nvPr/>
        </p:nvSpPr>
        <p:spPr bwMode="auto">
          <a:xfrm>
            <a:off x="879993" y="965217"/>
            <a:ext cx="8822672" cy="6555641"/>
          </a:xfrm>
          <a:prstGeom prst="rect"/>
          <a:noFill/>
          <a:ln>
            <a:noFill/>
          </a:ln>
          <a:effectLst/>
        </p:spPr>
        <p:txBody>
          <a:bodyPr anchor="ctr" anchorCtr="0" bIns="45720" compatLnSpc="1" lIns="91440" numCol="1" rIns="91440" tIns="45720" vert="horz" wrap="none">
            <a:prstTxWarp prst="textNoShape"/>
            <a:spAutoFit/>
          </a:bodyPr>
          <a:p>
            <a:pPr indent="-285750" lvl="1" marL="742950">
              <a:buFont typeface="+mj-lt"/>
              <a:buAutoNum type="arabicPeriod"/>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Business Unit</a:t>
            </a:r>
            <a:r>
              <a:rPr dirty="0" sz="2800" lang="en-US">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Performance Level</a:t>
            </a:r>
            <a:r>
              <a:rPr dirty="0" sz="2800" lang="en-US">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Use </a:t>
            </a:r>
            <a:r>
              <a:rPr b="1" dirty="0" sz="2800" lang="en-US">
                <a:latin typeface="Times New Roman" panose="02020603050405020304" pitchFamily="18" charset="0"/>
                <a:cs typeface="Times New Roman" panose="02020603050405020304" pitchFamily="18" charset="0"/>
              </a:rPr>
              <a:t>Gender</a:t>
            </a:r>
            <a:r>
              <a:rPr dirty="0" sz="2800" lang="en-US">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Add </a:t>
            </a:r>
            <a:r>
              <a:rPr b="1" dirty="0" sz="2800" lang="en-US">
                <a:latin typeface="Times New Roman" panose="02020603050405020304" pitchFamily="18" charset="0"/>
                <a:cs typeface="Times New Roman" panose="02020603050405020304" pitchFamily="18" charset="0"/>
              </a:rPr>
              <a:t>First Name</a:t>
            </a:r>
            <a:r>
              <a:rPr dirty="0" sz="2800" lang="en-US">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Go to </a:t>
            </a:r>
            <a:r>
              <a:rPr b="1" dirty="0" sz="2800" lang="en-US">
                <a:latin typeface="Times New Roman" panose="02020603050405020304" pitchFamily="18" charset="0"/>
                <a:cs typeface="Times New Roman" panose="02020603050405020304" pitchFamily="18" charset="0"/>
              </a:rPr>
              <a:t>Insert &gt; Recommended Charts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Name the chart as </a:t>
            </a:r>
            <a:r>
              <a:rPr b="1" dirty="0" sz="2800" lang="en-US">
                <a:latin typeface="Times New Roman" panose="02020603050405020304" pitchFamily="18" charset="0"/>
                <a:cs typeface="Times New Roman" panose="02020603050405020304" pitchFamily="18" charset="0"/>
              </a:rPr>
              <a:t>"Employee Performance Analysis"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lvl="1"/>
            <a:endParaRPr dirty="0" sz="28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TextBox 3"/>
          <p:cNvSpPr txBox="1"/>
          <p:nvPr/>
        </p:nvSpPr>
        <p:spPr>
          <a:xfrm>
            <a:off x="755332" y="1709871"/>
            <a:ext cx="9379268" cy="2806987"/>
          </a:xfrm>
          <a:prstGeom prst="rect"/>
          <a:noFill/>
        </p:spPr>
        <p:txBody>
          <a:bodyPr wrap="square">
            <a:spAutoFit/>
          </a:bodyPr>
          <a:p>
            <a:pPr indent="-342900" marL="34290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945652" y="1695450"/>
            <a:ext cx="6102848" cy="4206240"/>
          </a:xfrm>
          <a:prstGeom prst="rect"/>
          <a:noFill/>
        </p:spPr>
        <p:txBody>
          <a:bodyPr wrap="square">
            <a:spAutoFit/>
          </a:bodyPr>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Organizations often face challenges in efficiently analyzing employee performance due to scattered data and lack of streamlined tools. </a:t>
            </a:r>
          </a:p>
          <a:p>
            <a:pPr indent="-285750" marL="285750">
              <a:lnSpc>
                <a:spcPct val="150000"/>
              </a:lnSpc>
              <a:buFont typeface="Courier New" panose="02070309020205020404" pitchFamily="49" charset="0"/>
              <a:buChar char="o"/>
            </a:pPr>
            <a:r>
              <a:rPr dirty="0" sz="2000" lang="en-US">
                <a:latin typeface="Times New Roman" panose="02020603050405020304" pitchFamily="18" charset="0"/>
                <a:cs typeface="Times New Roman" panose="02020603050405020304"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9200" y="1909286"/>
            <a:ext cx="6102848" cy="2834640"/>
          </a:xfrm>
          <a:prstGeom prst="rect"/>
          <a:noFill/>
        </p:spPr>
        <p:txBody>
          <a:bodyPr wrap="square">
            <a:spAutoFit/>
          </a:bodyPr>
          <a:p>
            <a:pPr>
              <a:lnSpc>
                <a:spcPct val="150000"/>
              </a:lnSpc>
            </a:pPr>
            <a:r>
              <a:rPr dirty="0" sz="2000" lang="en-US">
                <a:latin typeface="Times New Roman" panose="02020603050405020304" pitchFamily="18" charset="0"/>
                <a:cs typeface="Times New Roman" panose="02020603050405020304"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Annual Employee Performance Appraisals | Human Resources"/>
          <p:cNvPicPr>
            <a:picLocks noChangeAspect="1" noChangeArrowheads="1"/>
          </p:cNvPicPr>
          <p:nvPr/>
        </p:nvPicPr>
        <p:blipFill>
          <a:blip xmlns:r="http://schemas.openxmlformats.org/officeDocument/2006/relationships" r:embed="rId2" cstate="print"/>
          <a:srcRect/>
          <a:stretch>
            <a:fillRect/>
          </a:stretch>
        </p:blipFill>
        <p:spPr bwMode="auto">
          <a:xfrm>
            <a:off x="1066800" y="1388004"/>
            <a:ext cx="6705600" cy="5181218"/>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1695450"/>
            <a:ext cx="6381750" cy="4448013"/>
          </a:xfrm>
          <a:prstGeom prst="rect"/>
          <a:noFill/>
        </p:spPr>
        <p:txBody>
          <a:bodyPr rtlCol="0" wrap="square">
            <a:spAutoFit/>
          </a:bodyPr>
          <a:p>
            <a:pPr indent="-457200" marL="457200">
              <a:lnSpc>
                <a:spcPct val="150000"/>
              </a:lnSpc>
              <a:buFont typeface="Courier New" panose="02070309020205020404" pitchFamily="49" charset="0"/>
              <a:buChar char="o"/>
            </a:pPr>
            <a:r>
              <a:rPr dirty="0" sz="3200" lang="en-IN"/>
              <a:t>Highlighting - Features</a:t>
            </a:r>
          </a:p>
          <a:p>
            <a:pPr indent="-457200" marL="457200">
              <a:lnSpc>
                <a:spcPct val="150000"/>
              </a:lnSpc>
              <a:buFont typeface="Courier New" panose="02070309020205020404" pitchFamily="49" charset="0"/>
              <a:buChar char="o"/>
            </a:pPr>
            <a:r>
              <a:rPr dirty="0" sz="3200" lang="en-IN"/>
              <a:t>Conditional Formatting – Missing </a:t>
            </a:r>
          </a:p>
          <a:p>
            <a:pPr indent="-457200" marL="457200">
              <a:lnSpc>
                <a:spcPct val="150000"/>
              </a:lnSpc>
              <a:buFont typeface="Courier New" panose="02070309020205020404" pitchFamily="49" charset="0"/>
              <a:buChar char="o"/>
            </a:pPr>
            <a:r>
              <a:rPr dirty="0" sz="3200" lang="en-IN"/>
              <a:t>Filter – Remove </a:t>
            </a:r>
          </a:p>
          <a:p>
            <a:pPr indent="-457200" marL="457200">
              <a:lnSpc>
                <a:spcPct val="150000"/>
              </a:lnSpc>
              <a:buFont typeface="Courier New" panose="02070309020205020404" pitchFamily="49" charset="0"/>
              <a:buChar char="o"/>
            </a:pPr>
            <a:r>
              <a:rPr dirty="0" sz="3200" lang="en-IN"/>
              <a:t>Formula - Performance </a:t>
            </a:r>
          </a:p>
          <a:p>
            <a:pPr indent="-457200" marL="457200">
              <a:lnSpc>
                <a:spcPct val="150000"/>
              </a:lnSpc>
              <a:buFont typeface="Courier New" panose="02070309020205020404" pitchFamily="49" charset="0"/>
              <a:buChar char="o"/>
            </a:pPr>
            <a:r>
              <a:rPr dirty="0" sz="3200" lang="en-IN"/>
              <a:t>Pivot Table – Summary</a:t>
            </a:r>
          </a:p>
          <a:p>
            <a:pPr indent="-457200" marL="457200">
              <a:lnSpc>
                <a:spcPct val="150000"/>
              </a:lnSpc>
              <a:buFont typeface="Courier New" panose="02070309020205020404" pitchFamily="49" charset="0"/>
              <a:buChar char="o"/>
            </a:pPr>
            <a:r>
              <a:rPr dirty="0" sz="3200" lang="en-IN"/>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990600" y="1143634"/>
            <a:ext cx="8458200" cy="6046271"/>
          </a:xfrm>
          <a:prstGeom prst="rect"/>
          <a:noFill/>
        </p:spPr>
        <p:txBody>
          <a:bodyPr rtlCol="0" wrap="square">
            <a:spAutoFit/>
          </a:bodyPr>
          <a:p>
            <a:pPr>
              <a:lnSpc>
                <a:spcPct val="150000"/>
              </a:lnSpc>
            </a:pPr>
            <a:r>
              <a:rPr dirty="0" sz="2000" lang="en-IN"/>
              <a:t>Employee Dataset – Edunet Foundations</a:t>
            </a:r>
          </a:p>
          <a:p>
            <a:pPr>
              <a:lnSpc>
                <a:spcPct val="150000"/>
              </a:lnSpc>
            </a:pPr>
            <a:r>
              <a:rPr dirty="0" sz="2000" lang="en-IN"/>
              <a:t>26 – Features</a:t>
            </a:r>
          </a:p>
          <a:p>
            <a:pPr>
              <a:lnSpc>
                <a:spcPct val="150000"/>
              </a:lnSpc>
            </a:pPr>
            <a:r>
              <a:rPr dirty="0" sz="2000" lang="en-IN"/>
              <a:t>9 – Features</a:t>
            </a:r>
          </a:p>
          <a:p>
            <a:pPr indent="-285750" marL="285750">
              <a:lnSpc>
                <a:spcPct val="150000"/>
              </a:lnSpc>
              <a:buFont typeface="Courier New" panose="02070309020205020404" pitchFamily="49" charset="0"/>
              <a:buChar char="o"/>
            </a:pPr>
            <a:r>
              <a:rPr dirty="0" sz="2000" lang="en-IN"/>
              <a:t>Employee ID – Numerical data</a:t>
            </a:r>
          </a:p>
          <a:p>
            <a:pPr indent="-285750" marL="285750">
              <a:lnSpc>
                <a:spcPct val="150000"/>
              </a:lnSpc>
              <a:buFont typeface="Courier New" panose="02070309020205020404" pitchFamily="49" charset="0"/>
              <a:buChar char="o"/>
            </a:pPr>
            <a:r>
              <a:rPr dirty="0" sz="2000" lang="en-IN"/>
              <a:t>Name – Text format</a:t>
            </a:r>
          </a:p>
          <a:p>
            <a:pPr indent="-285750" marL="285750">
              <a:lnSpc>
                <a:spcPct val="150000"/>
              </a:lnSpc>
              <a:buFont typeface="Courier New" panose="02070309020205020404" pitchFamily="49" charset="0"/>
              <a:buChar char="o"/>
            </a:pPr>
            <a:r>
              <a:rPr dirty="0" sz="2000" lang="en-IN"/>
              <a:t>Employee Type – Text format (Full time/contract/Part time)</a:t>
            </a:r>
          </a:p>
          <a:p>
            <a:pPr indent="-285750" marL="285750">
              <a:lnSpc>
                <a:spcPct val="150000"/>
              </a:lnSpc>
              <a:buFont typeface="Courier New" panose="02070309020205020404" pitchFamily="49" charset="0"/>
              <a:buChar char="o"/>
            </a:pPr>
            <a:r>
              <a:rPr dirty="0" sz="2000" lang="en-IN"/>
              <a:t>Performance level – Text format (Very High/ High /Medium/ Low)</a:t>
            </a:r>
          </a:p>
          <a:p>
            <a:pPr indent="-285750" marL="285750">
              <a:lnSpc>
                <a:spcPct val="150000"/>
              </a:lnSpc>
              <a:buFont typeface="Courier New" panose="02070309020205020404" pitchFamily="49" charset="0"/>
              <a:buChar char="o"/>
            </a:pPr>
            <a:r>
              <a:rPr dirty="0" sz="2000" lang="en-IN"/>
              <a:t>Gender – Male/Female</a:t>
            </a:r>
          </a:p>
          <a:p>
            <a:pPr indent="-285750" marL="285750">
              <a:lnSpc>
                <a:spcPct val="150000"/>
              </a:lnSpc>
              <a:buFont typeface="Courier New" panose="02070309020205020404" pitchFamily="49" charset="0"/>
              <a:buChar char="o"/>
            </a:pPr>
            <a:r>
              <a:rPr dirty="0" sz="2000" lang="en-IN"/>
              <a:t>Employee Rating – Numerical data (1 to 5)</a:t>
            </a:r>
          </a:p>
          <a:p>
            <a:pPr indent="-285750" marL="285750">
              <a:lnSpc>
                <a:spcPct val="150000"/>
              </a:lnSpc>
              <a:buFont typeface="Courier New" panose="02070309020205020404" pitchFamily="49" charset="0"/>
              <a:buChar char="o"/>
            </a:pPr>
            <a:r>
              <a:rPr dirty="0" sz="2000" lang="en-IN"/>
              <a:t>Performance Score – Text (Exceeds/Fully meet/Need Improvement)</a:t>
            </a:r>
          </a:p>
          <a:p>
            <a:pPr indent="-285750" marL="285750">
              <a:lnSpc>
                <a:spcPct val="150000"/>
              </a:lnSpc>
              <a:buFont typeface="Courier New" panose="02070309020205020404" pitchFamily="49" charset="0"/>
              <a:buChar char="o"/>
            </a:pPr>
            <a:r>
              <a:rPr dirty="0" sz="2000" lang="en-IN"/>
              <a:t>Employee Classification Type – Text Format(Full time, Part time , Temporary)</a:t>
            </a:r>
          </a:p>
          <a:p>
            <a:pPr indent="-285750" marL="285750">
              <a:lnSpc>
                <a:spcPct val="150000"/>
              </a:lnSpc>
              <a:buFont typeface="Courier New" panose="02070309020205020404" pitchFamily="49" charset="0"/>
              <a:buChar char="o"/>
            </a:pPr>
            <a:r>
              <a:rPr dirty="0" sz="2000" lang="en-IN"/>
              <a:t>Business Unit - Text</a:t>
            </a:r>
            <a:br>
              <a:rPr dirty="0" sz="2000" lang="en-IN"/>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913926" y="1753582"/>
            <a:ext cx="8382000" cy="2232021"/>
          </a:xfrm>
          <a:prstGeom prst="rect"/>
          <a:noFill/>
        </p:spPr>
        <p:txBody>
          <a:bodyPr rtlCol="0" wrap="square">
            <a:spAutoFit/>
          </a:bodyPr>
          <a:p>
            <a:pPr>
              <a:lnSpc>
                <a:spcPct val="150000"/>
              </a:lnSpc>
            </a:pPr>
            <a:r>
              <a:rPr dirty="0" sz="3200" lang="en-IN"/>
              <a:t>Formula </a:t>
            </a:r>
            <a:r>
              <a:rPr b="1" dirty="0" sz="3200" lang="en-IN"/>
              <a:t>=IFS(z8&gt;=5,”Very High”,z8&gt;=4,”High”,Z8&gt;=3,”Medium”,True,”Low”)</a:t>
            </a:r>
          </a:p>
          <a:p>
            <a:pPr>
              <a:lnSpc>
                <a:spcPct val="150000"/>
              </a:lnSpc>
            </a:pPr>
            <a:endParaRPr dirty="0" sz="32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P.Andrea Jeba Selvi</cp:lastModifiedBy>
  <dcterms:created xsi:type="dcterms:W3CDTF">2024-03-28T17:07:22Z</dcterms:created>
  <dcterms:modified xsi:type="dcterms:W3CDTF">2024-08-30T08:39:21Z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8c1dec98527c4635a5be9f534d5e543b</vt:lpwstr>
  </property>
</Properties>
</file>