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9" r:id="rId3"/>
    <p:sldId id="260" r:id="rId4"/>
    <p:sldId id="261" r:id="rId5"/>
    <p:sldId id="262" r:id="rId6"/>
    <p:sldId id="277" r:id="rId7"/>
    <p:sldId id="276" r:id="rId8"/>
    <p:sldId id="263" r:id="rId9"/>
    <p:sldId id="264" r:id="rId10"/>
    <p:sldId id="265" r:id="rId11"/>
    <p:sldId id="266" r:id="rId12"/>
    <p:sldId id="267" r:id="rId13"/>
    <p:sldId id="268" r:id="rId14"/>
    <p:sldId id="269" r:id="rId15"/>
    <p:sldId id="270" r:id="rId16"/>
    <p:sldId id="271" r:id="rId17"/>
    <p:sldId id="272" r:id="rId18"/>
    <p:sldId id="273" r:id="rId19"/>
    <p:sldId id="278" r:id="rId20"/>
    <p:sldId id="279" r:id="rId21"/>
    <p:sldId id="280" r:id="rId22"/>
    <p:sldId id="281" r:id="rId23"/>
    <p:sldId id="282" r:id="rId24"/>
    <p:sldId id="283" r:id="rId25"/>
    <p:sldId id="284" r:id="rId26"/>
    <p:sldId id="285" r:id="rId27"/>
    <p:sldId id="286" r:id="rId28"/>
  </p:sldIdLst>
  <p:sldSz cx="9144000" cy="5143500" type="screen16x9"/>
  <p:notesSz cx="6858000" cy="9144000"/>
  <p:embeddedFontLst>
    <p:embeddedFont>
      <p:font typeface="Lato" panose="020F0502020204030203" pitchFamily="34" charset="0"/>
      <p:regular r:id="rId30"/>
      <p:bold r:id="rId31"/>
      <p:italic r:id="rId32"/>
      <p:boldItalic r:id="rId33"/>
    </p:embeddedFont>
    <p:embeddedFont>
      <p:font typeface="Playfair Display" panose="020B0604020202020204"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059b48f2fc_0_3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059b48f2fc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059b48f2fc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059b48f2fc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059b48f2fc_0_5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059b48f2fc_0_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059b48f2fc_0_5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059b48f2fc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059b48f2fc_0_5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059b48f2fc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059b48f2fc_0_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059b48f2fc_0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059b48f2fc_0_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059b48f2fc_0_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059b48f2fc_0_2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059b48f2fc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059b48f2fc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059b48f2fc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059b48f2fc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059b48f2fc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059b48f2fc_0_3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059b48f2fc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059b48f2fc_0_3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059b48f2fc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059b48f2fc_0_3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059b48f2fc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059b48f2fc_0_3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059b48f2fc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059b48f2fc_0_3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059b48f2fc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redhat.com/en/blog/understanding-open-source-governance-models"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rmAutofit/>
          </a:bodyPr>
          <a:lstStyle/>
          <a:p>
            <a:pPr marL="0" lvl="0" indent="0" algn="l" rtl="0">
              <a:lnSpc>
                <a:spcPct val="115000"/>
              </a:lnSpc>
              <a:spcBef>
                <a:spcPts val="2000"/>
              </a:spcBef>
              <a:spcAft>
                <a:spcPts val="600"/>
              </a:spcAft>
              <a:buNone/>
            </a:pPr>
            <a:r>
              <a:rPr lang="en" sz="2000"/>
              <a:t>Chapter 2 : Open Source Operation &amp; Potential Insight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Governance?</a:t>
            </a:r>
            <a:endParaRPr/>
          </a:p>
        </p:txBody>
      </p:sp>
      <p:sp>
        <p:nvSpPr>
          <p:cNvPr id="116" name="Google Shape;116;p22"/>
          <p:cNvSpPr txBox="1">
            <a:spLocks noGrp="1"/>
          </p:cNvSpPr>
          <p:nvPr>
            <p:ph type="body" idx="1"/>
          </p:nvPr>
        </p:nvSpPr>
        <p:spPr>
          <a:xfrm>
            <a:off x="1303800" y="1448625"/>
            <a:ext cx="7030500" cy="2541600"/>
          </a:xfrm>
          <a:prstGeom prst="rect">
            <a:avLst/>
          </a:prstGeom>
        </p:spPr>
        <p:txBody>
          <a:bodyPr spcFirstLastPara="1" wrap="square" lIns="91425" tIns="91425" rIns="91425" bIns="91425" anchor="t" anchorCtr="0">
            <a:normAutofit fontScale="70000" lnSpcReduction="20000"/>
          </a:bodyPr>
          <a:lstStyle/>
          <a:p>
            <a:pPr marL="457200" lvl="0" indent="-308610" algn="l" rtl="0">
              <a:spcBef>
                <a:spcPts val="0"/>
              </a:spcBef>
              <a:spcAft>
                <a:spcPts val="0"/>
              </a:spcAft>
              <a:buSzPct val="100000"/>
              <a:buChar char="●"/>
            </a:pPr>
            <a:r>
              <a:rPr lang="en" sz="1800"/>
              <a:t>Overall guidelines and procedure for the project for the operation, code of conduct and contribution terms and conditions.</a:t>
            </a:r>
            <a:endParaRPr sz="1800"/>
          </a:p>
          <a:p>
            <a:pPr marL="457200" lvl="0" indent="-308610" algn="l" rtl="0">
              <a:spcBef>
                <a:spcPts val="0"/>
              </a:spcBef>
              <a:spcAft>
                <a:spcPts val="0"/>
              </a:spcAft>
              <a:buSzPct val="100000"/>
              <a:buChar char="●"/>
            </a:pPr>
            <a:r>
              <a:rPr lang="en" sz="1800"/>
              <a:t>Decides the license for the project</a:t>
            </a:r>
            <a:endParaRPr sz="1800"/>
          </a:p>
          <a:p>
            <a:pPr marL="457200" lvl="0" indent="-308610" algn="l" rtl="0">
              <a:spcBef>
                <a:spcPts val="0"/>
              </a:spcBef>
              <a:spcAft>
                <a:spcPts val="0"/>
              </a:spcAft>
              <a:buSzPct val="100000"/>
              <a:buChar char="●"/>
            </a:pPr>
            <a:r>
              <a:rPr lang="en" sz="1800"/>
              <a:t>Create an Organizational Structure for smooth operation. This needs to be suitable for the project and its goal. Every model may not work good for the project. The structure can undergo further refinement.</a:t>
            </a:r>
            <a:endParaRPr sz="1800"/>
          </a:p>
          <a:p>
            <a:pPr marL="457200" lvl="0" indent="-308610" algn="l" rtl="0">
              <a:spcBef>
                <a:spcPts val="0"/>
              </a:spcBef>
              <a:spcAft>
                <a:spcPts val="0"/>
              </a:spcAft>
              <a:buSzPct val="100000"/>
              <a:buChar char="●"/>
            </a:pPr>
            <a:r>
              <a:rPr lang="en" sz="1800"/>
              <a:t>Define Roles and Responsibilities</a:t>
            </a:r>
            <a:endParaRPr sz="1800"/>
          </a:p>
          <a:p>
            <a:pPr marL="457200" lvl="0" indent="-308610" algn="l" rtl="0">
              <a:spcBef>
                <a:spcPts val="0"/>
              </a:spcBef>
              <a:spcAft>
                <a:spcPts val="0"/>
              </a:spcAft>
              <a:buSzPct val="100000"/>
              <a:buChar char="●"/>
            </a:pPr>
            <a:r>
              <a:rPr lang="en" sz="1800"/>
              <a:t>Distributed Execution : For successful operation, the execution can be distributed in nature with openness and transparency.</a:t>
            </a:r>
            <a:endParaRPr sz="1800"/>
          </a:p>
          <a:p>
            <a:pPr marL="914400" lvl="1" indent="-308610" algn="l" rtl="0">
              <a:spcBef>
                <a:spcPts val="0"/>
              </a:spcBef>
              <a:spcAft>
                <a:spcPts val="0"/>
              </a:spcAft>
              <a:buSzPct val="100000"/>
              <a:buChar char="○"/>
            </a:pPr>
            <a:r>
              <a:rPr lang="en" sz="1800"/>
              <a:t>Key points:</a:t>
            </a:r>
            <a:endParaRPr sz="1800"/>
          </a:p>
          <a:p>
            <a:pPr marL="1371600" lvl="2" indent="-299719" algn="l" rtl="0">
              <a:spcBef>
                <a:spcPts val="0"/>
              </a:spcBef>
              <a:spcAft>
                <a:spcPts val="0"/>
              </a:spcAft>
              <a:buSzPct val="100000"/>
              <a:buChar char="■"/>
            </a:pPr>
            <a:r>
              <a:rPr lang="en" sz="1600"/>
              <a:t>Right representation</a:t>
            </a:r>
            <a:endParaRPr sz="1600"/>
          </a:p>
          <a:p>
            <a:pPr marL="1371600" lvl="2" indent="-299719" algn="l" rtl="0">
              <a:spcBef>
                <a:spcPts val="0"/>
              </a:spcBef>
              <a:spcAft>
                <a:spcPts val="0"/>
              </a:spcAft>
              <a:buSzPct val="100000"/>
              <a:buChar char="■"/>
            </a:pPr>
            <a:r>
              <a:rPr lang="en" sz="1600"/>
              <a:t>Right Weightage</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Some governance models</a:t>
            </a:r>
            <a:endParaRPr dirty="0"/>
          </a:p>
        </p:txBody>
      </p:sp>
      <p:sp>
        <p:nvSpPr>
          <p:cNvPr id="122" name="Google Shape;122;p23"/>
          <p:cNvSpPr txBox="1">
            <a:spLocks noGrp="1"/>
          </p:cNvSpPr>
          <p:nvPr>
            <p:ph type="body" idx="1"/>
          </p:nvPr>
        </p:nvSpPr>
        <p:spPr>
          <a:xfrm>
            <a:off x="1303800" y="1990050"/>
            <a:ext cx="7030500" cy="16716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Char char="●"/>
            </a:pPr>
            <a:r>
              <a:rPr lang="en" dirty="0"/>
              <a:t>"Do-ocracy"</a:t>
            </a:r>
            <a:endParaRPr dirty="0"/>
          </a:p>
          <a:p>
            <a:pPr marL="457200" lvl="0" indent="-334327" algn="l" rtl="0">
              <a:spcBef>
                <a:spcPts val="0"/>
              </a:spcBef>
              <a:spcAft>
                <a:spcPts val="0"/>
              </a:spcAft>
              <a:buSzPct val="100000"/>
              <a:buChar char="●"/>
            </a:pPr>
            <a:r>
              <a:rPr lang="en" dirty="0"/>
              <a:t>Founder-leader</a:t>
            </a:r>
            <a:endParaRPr dirty="0"/>
          </a:p>
          <a:p>
            <a:pPr marL="457200" lvl="0" indent="-334327" algn="l" rtl="0">
              <a:spcBef>
                <a:spcPts val="0"/>
              </a:spcBef>
              <a:spcAft>
                <a:spcPts val="0"/>
              </a:spcAft>
              <a:buSzPct val="100000"/>
              <a:buChar char="●"/>
            </a:pPr>
            <a:r>
              <a:rPr lang="en" dirty="0"/>
              <a:t>Self-appointing council or board</a:t>
            </a:r>
            <a:endParaRPr dirty="0"/>
          </a:p>
          <a:p>
            <a:pPr marL="457200" lvl="0" indent="-334327" algn="l" rtl="0">
              <a:spcBef>
                <a:spcPts val="0"/>
              </a:spcBef>
              <a:spcAft>
                <a:spcPts val="0"/>
              </a:spcAft>
              <a:buSzPct val="100000"/>
              <a:buChar char="●"/>
            </a:pPr>
            <a:r>
              <a:rPr lang="en" dirty="0"/>
              <a:t>Electoral</a:t>
            </a:r>
            <a:endParaRPr dirty="0"/>
          </a:p>
          <a:p>
            <a:pPr marL="457200" lvl="0" indent="-334327" algn="l" rtl="0">
              <a:spcBef>
                <a:spcPts val="0"/>
              </a:spcBef>
              <a:spcAft>
                <a:spcPts val="0"/>
              </a:spcAft>
              <a:buSzPct val="100000"/>
              <a:buChar char="●"/>
            </a:pPr>
            <a:r>
              <a:rPr lang="en" dirty="0"/>
              <a:t>Corporate-backed</a:t>
            </a:r>
            <a:endParaRPr dirty="0"/>
          </a:p>
          <a:p>
            <a:pPr marL="457200" lvl="0" indent="-334327" algn="l" rtl="0">
              <a:spcBef>
                <a:spcPts val="0"/>
              </a:spcBef>
              <a:spcAft>
                <a:spcPts val="0"/>
              </a:spcAft>
              <a:buSzPct val="100000"/>
              <a:buChar char="●"/>
            </a:pPr>
            <a:r>
              <a:rPr lang="en" dirty="0"/>
              <a:t>Foundation-backed</a:t>
            </a:r>
            <a:endParaRPr dirty="0"/>
          </a:p>
        </p:txBody>
      </p:sp>
      <p:sp>
        <p:nvSpPr>
          <p:cNvPr id="123" name="Google Shape;123;p23"/>
          <p:cNvSpPr txBox="1"/>
          <p:nvPr/>
        </p:nvSpPr>
        <p:spPr>
          <a:xfrm>
            <a:off x="219900" y="3889675"/>
            <a:ext cx="892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3"/>
              </a:rPr>
              <a:t>https://www.redhat.com/en/blog/understanding-open-source-governance-models</a:t>
            </a:r>
            <a:r>
              <a:rPr lang="en" dirty="0"/>
              <a:t>  </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Typical Questions on Governance…</a:t>
            </a:r>
            <a:endParaRPr/>
          </a:p>
        </p:txBody>
      </p:sp>
      <p:sp>
        <p:nvSpPr>
          <p:cNvPr id="129" name="Google Shape;129;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is the common governance model in big projects?</a:t>
            </a:r>
            <a:endParaRPr/>
          </a:p>
          <a:p>
            <a:pPr marL="457200" lvl="0" indent="-342900" algn="l" rtl="0">
              <a:spcBef>
                <a:spcPts val="0"/>
              </a:spcBef>
              <a:spcAft>
                <a:spcPts val="0"/>
              </a:spcAft>
              <a:buSzPts val="1800"/>
              <a:buChar char="●"/>
            </a:pPr>
            <a:r>
              <a:rPr lang="en"/>
              <a:t>Is there a mix of different governance models for the same projects?</a:t>
            </a:r>
            <a:endParaRPr/>
          </a:p>
          <a:p>
            <a:pPr marL="457200" lvl="0" indent="-342900" algn="l" rtl="0">
              <a:spcBef>
                <a:spcPts val="0"/>
              </a:spcBef>
              <a:spcAft>
                <a:spcPts val="0"/>
              </a:spcAft>
              <a:buSzPts val="1800"/>
              <a:buChar char="●"/>
            </a:pPr>
            <a:r>
              <a:rPr lang="en"/>
              <a:t>How does a foundation gets money to operate?</a:t>
            </a:r>
            <a:endParaRPr/>
          </a:p>
          <a:p>
            <a:pPr marL="457200" lvl="0" indent="-342900" algn="l" rtl="0">
              <a:spcBef>
                <a:spcPts val="0"/>
              </a:spcBef>
              <a:spcAft>
                <a:spcPts val="0"/>
              </a:spcAft>
              <a:buSzPts val="1800"/>
              <a:buChar char="●"/>
            </a:pPr>
            <a:r>
              <a:rPr lang="en"/>
              <a:t>Can it have paid employees?</a:t>
            </a:r>
            <a:endParaRPr/>
          </a:p>
          <a:p>
            <a:pPr marL="457200" lvl="0" indent="-342900" algn="l" rtl="0">
              <a:spcBef>
                <a:spcPts val="0"/>
              </a:spcBef>
              <a:spcAft>
                <a:spcPts val="0"/>
              </a:spcAft>
              <a:buSzPts val="1800"/>
              <a:buChar char="●"/>
            </a:pPr>
            <a:r>
              <a:rPr lang="en"/>
              <a:t>As these governance members are volunteers, how do you ensure the contributions?</a:t>
            </a:r>
            <a:endParaRPr/>
          </a:p>
          <a:p>
            <a:pPr marL="457200" lvl="0" indent="-342900" algn="l" rtl="0">
              <a:spcBef>
                <a:spcPts val="0"/>
              </a:spcBef>
              <a:spcAft>
                <a:spcPts val="0"/>
              </a:spcAft>
              <a:buSzPts val="1800"/>
              <a:buChar char="●"/>
            </a:pPr>
            <a:r>
              <a:rPr lang="en"/>
              <a:t>Governance structure what we have seen, is it a standard model in all open source projects or foundations? </a:t>
            </a:r>
            <a:endParaRPr/>
          </a:p>
          <a:p>
            <a:pPr marL="0" lvl="0" indent="0" algn="l" rtl="0">
              <a:spcBef>
                <a:spcPts val="120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1360775" y="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Example of Governance Model</a:t>
            </a:r>
            <a:endParaRPr dirty="0"/>
          </a:p>
        </p:txBody>
      </p:sp>
      <p:pic>
        <p:nvPicPr>
          <p:cNvPr id="135" name="Google Shape;135;p25"/>
          <p:cNvPicPr preferRelativeResize="0"/>
          <p:nvPr/>
        </p:nvPicPr>
        <p:blipFill>
          <a:blip r:embed="rId3">
            <a:alphaModFix/>
          </a:blip>
          <a:stretch>
            <a:fillRect/>
          </a:stretch>
        </p:blipFill>
        <p:spPr>
          <a:xfrm>
            <a:off x="0" y="695925"/>
            <a:ext cx="9143999" cy="349586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More insights…</a:t>
            </a:r>
            <a:endParaRPr/>
          </a:p>
        </p:txBody>
      </p:sp>
      <p:sp>
        <p:nvSpPr>
          <p:cNvPr id="141" name="Google Shape;141;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Typically for a project, a simple and standard governance structure is used. In general, it will be be mixed with different models. It can become complicated.</a:t>
            </a:r>
            <a:endParaRPr/>
          </a:p>
          <a:p>
            <a:pPr marL="0" lvl="0" indent="0" algn="l" rtl="0">
              <a:spcBef>
                <a:spcPts val="1200"/>
              </a:spcBef>
              <a:spcAft>
                <a:spcPts val="1200"/>
              </a:spcAft>
              <a:buNone/>
            </a:pPr>
            <a:r>
              <a:rPr lang="en"/>
              <a:t>However, if the project members are experienced or the project is becoming more matured in terms of operation, then there can be mixed models at different levels. </a:t>
            </a:r>
            <a:r>
              <a:rPr lang="en" i="1"/>
              <a:t>Example, high level it be self appointed and within the governance layers, it can be electoral with the community. Like a project started by a corporate organization will appoint the initial core members and later for other roles, there can be election among the open community members.</a:t>
            </a:r>
            <a:endParaRPr i="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Fund for the operation</a:t>
            </a:r>
            <a:endParaRPr/>
          </a:p>
        </p:txBody>
      </p:sp>
      <p:sp>
        <p:nvSpPr>
          <p:cNvPr id="147" name="Google Shape;147;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Generally the projects are funded by the founders. Slowly, based on the value, more industry partners or companies can join to fund for the project. Because, they will see some business value for them. Collaborative or crowd sourcing models are common in general.</a:t>
            </a:r>
            <a:endParaRPr/>
          </a:p>
          <a:p>
            <a:pPr marL="0" lvl="0" indent="0" algn="l" rtl="0">
              <a:spcBef>
                <a:spcPts val="1200"/>
              </a:spcBef>
              <a:spcAft>
                <a:spcPts val="1200"/>
              </a:spcAft>
              <a:buNone/>
            </a:pPr>
            <a:r>
              <a:rPr lang="en"/>
              <a:t>The project can appoint paid employees as needed for the success of the project. Like if it needs a marketing person, it can add. Similarly for other roles as needed.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Ensuring the contributions	</a:t>
            </a:r>
            <a:endParaRPr/>
          </a:p>
        </p:txBody>
      </p:sp>
      <p:sp>
        <p:nvSpPr>
          <p:cNvPr id="153" name="Google Shape;153;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Typically the open source projects contributions and voluntary in nature. Hence, mutual trust, commitment and respect are the key aspects. Contributing members can grow and influence the project decisions more. It also gives visibility, expertise and credibility for the members. These are the major incentive to contribute.</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Non contributing members can be removed from the role. A role given does not mean it is fixed. It undergo changes regularly based on the contributions.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Governance Models	</a:t>
            </a:r>
            <a:endParaRPr/>
          </a:p>
        </p:txBody>
      </p:sp>
      <p:sp>
        <p:nvSpPr>
          <p:cNvPr id="159" name="Google Shape;159;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t>As we discussed there are can be different governance models. So, the model is selected based on the project. Even the project team can create new governance models which is better suited for that project. The core attribute should be “as democratic as possible” to ensure more open environment for the project.</a:t>
            </a:r>
            <a:endParaRPr/>
          </a:p>
          <a:p>
            <a:pPr marL="0" lvl="0" indent="0" algn="l" rtl="0">
              <a:spcBef>
                <a:spcPts val="1200"/>
              </a:spcBef>
              <a:spcAft>
                <a:spcPts val="0"/>
              </a:spcAft>
              <a:buNone/>
            </a:pPr>
            <a:r>
              <a:rPr lang="en"/>
              <a:t>In general, a typical open source project will have a governance which is built on openness and transparency.</a:t>
            </a:r>
            <a:endParaRPr/>
          </a:p>
          <a:p>
            <a:pPr marL="0" lvl="0" indent="0" algn="l" rtl="0">
              <a:spcBef>
                <a:spcPts val="1200"/>
              </a:spcBef>
              <a:spcAft>
                <a:spcPts val="1200"/>
              </a:spcAft>
              <a:buNone/>
            </a:pPr>
            <a:r>
              <a:rPr lang="en"/>
              <a:t>Also no one individual or organization to control the overall decision if the project development is more of community driven. Having said, that there are corporate companies driven open source project where the governance will be more driven by the company members.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Foundation Based Model</a:t>
            </a:r>
            <a:endParaRPr/>
          </a:p>
        </p:txBody>
      </p:sp>
      <p:sp>
        <p:nvSpPr>
          <p:cNvPr id="165" name="Google Shape;165;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t>A group of organizations and individual come together to form a foundation. The key goal is to bring related projects under the same umbrella with common guidelines for the operation. This will help to govern, develop and engage smoothly.</a:t>
            </a:r>
            <a:endParaRPr/>
          </a:p>
          <a:p>
            <a:pPr marL="0" lvl="0" indent="0" algn="l" rtl="0">
              <a:spcBef>
                <a:spcPts val="1200"/>
              </a:spcBef>
              <a:spcAft>
                <a:spcPts val="0"/>
              </a:spcAft>
              <a:buNone/>
            </a:pPr>
            <a:r>
              <a:rPr lang="en"/>
              <a:t>Examples:</a:t>
            </a:r>
            <a:endParaRPr/>
          </a:p>
          <a:p>
            <a:pPr marL="0" lvl="0" indent="0" algn="l" rtl="0">
              <a:spcBef>
                <a:spcPts val="1200"/>
              </a:spcBef>
              <a:spcAft>
                <a:spcPts val="0"/>
              </a:spcAft>
              <a:buNone/>
            </a:pPr>
            <a:r>
              <a:rPr lang="en"/>
              <a:t>Linux Foundation</a:t>
            </a:r>
            <a:endParaRPr/>
          </a:p>
          <a:p>
            <a:pPr marL="0" lvl="0" indent="0" algn="l" rtl="0">
              <a:spcBef>
                <a:spcPts val="1200"/>
              </a:spcBef>
              <a:spcAft>
                <a:spcPts val="0"/>
              </a:spcAft>
              <a:buNone/>
            </a:pPr>
            <a:r>
              <a:rPr lang="en"/>
              <a:t>Apache Foundation</a:t>
            </a:r>
            <a:endParaRPr/>
          </a:p>
          <a:p>
            <a:pPr marL="0" lvl="0" indent="0" algn="l" rtl="0">
              <a:spcBef>
                <a:spcPts val="1200"/>
              </a:spcBef>
              <a:spcAft>
                <a:spcPts val="0"/>
              </a:spcAft>
              <a:buNone/>
            </a:pPr>
            <a:r>
              <a:rPr lang="en"/>
              <a:t>CNCF : Cloud Native Computing Foundation - This is a sub foundation focusing on cloud native projects under Linux Foundation</a:t>
            </a:r>
            <a:endParaRPr/>
          </a:p>
          <a:p>
            <a:pPr marL="0" lvl="0" indent="0" algn="l" rtl="0">
              <a:spcBef>
                <a:spcPts val="1200"/>
              </a:spcBef>
              <a:spcAft>
                <a:spcPts val="1200"/>
              </a:spcAft>
              <a:buNone/>
            </a:pPr>
            <a:r>
              <a:rPr lang="en"/>
              <a:t>SODA Foundation - This is a sub foundation focusing on data and storage projects under Linux Foundation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C7CD5-1325-47B5-B03D-8614DE6BEFCD}"/>
              </a:ext>
            </a:extLst>
          </p:cNvPr>
          <p:cNvSpPr>
            <a:spLocks noGrp="1"/>
          </p:cNvSpPr>
          <p:nvPr>
            <p:ph type="title"/>
          </p:nvPr>
        </p:nvSpPr>
        <p:spPr>
          <a:xfrm>
            <a:off x="311700" y="261575"/>
            <a:ext cx="8520600" cy="626100"/>
          </a:xfrm>
        </p:spPr>
        <p:txBody>
          <a:bodyPr>
            <a:normAutofit fontScale="90000"/>
          </a:bodyPr>
          <a:lstStyle/>
          <a:p>
            <a:r>
              <a:rPr lang="en-US" b="0" i="0" dirty="0">
                <a:solidFill>
                  <a:srgbClr val="1F1F1F"/>
                </a:solidFill>
                <a:effectLst/>
                <a:latin typeface="Google Sans"/>
              </a:rPr>
              <a:t>Engineering:</a:t>
            </a:r>
            <a:br>
              <a:rPr lang="en-US" b="0" i="0" dirty="0">
                <a:solidFill>
                  <a:srgbClr val="1F1F1F"/>
                </a:solidFill>
                <a:effectLst/>
                <a:latin typeface="Google Sans"/>
              </a:rPr>
            </a:br>
            <a:endParaRPr lang="en-IN" dirty="0"/>
          </a:p>
        </p:txBody>
      </p:sp>
      <p:sp>
        <p:nvSpPr>
          <p:cNvPr id="5" name="TextBox 4">
            <a:extLst>
              <a:ext uri="{FF2B5EF4-FFF2-40B4-BE49-F238E27FC236}">
                <a16:creationId xmlns:a16="http://schemas.microsoft.com/office/drawing/2014/main" id="{079E7A9A-AF7D-486C-8353-FA136E8D3F2E}"/>
              </a:ext>
            </a:extLst>
          </p:cNvPr>
          <p:cNvSpPr txBox="1"/>
          <p:nvPr/>
        </p:nvSpPr>
        <p:spPr>
          <a:xfrm>
            <a:off x="311700" y="964883"/>
            <a:ext cx="8679051" cy="3985706"/>
          </a:xfrm>
          <a:prstGeom prst="rect">
            <a:avLst/>
          </a:prstGeom>
          <a:noFill/>
        </p:spPr>
        <p:txBody>
          <a:bodyPr wrap="square">
            <a:spAutoFit/>
          </a:bodyPr>
          <a:lstStyle/>
          <a:p>
            <a:r>
              <a:rPr lang="en-US" dirty="0"/>
              <a:t>Development Process: How does the project manage its codebase? What tools and methodologies are used for version control, issue tracking, and code reviews?</a:t>
            </a:r>
            <a:br>
              <a:rPr lang="en-US" dirty="0"/>
            </a:br>
            <a:r>
              <a:rPr lang="en-US" dirty="0"/>
              <a:t>Quality Assurance: How is the quality of the software ensured? Are there automated tests, continuous integration/continuous delivery (CI/CD) pipelines, and processes for addressing bugs and security vulnerabilities?</a:t>
            </a:r>
            <a:br>
              <a:rPr lang="en-US" dirty="0"/>
            </a:br>
            <a:r>
              <a:rPr lang="en-US" dirty="0"/>
              <a:t>Documentation and Resources: Are there clear and up-to-date documentation, tutorials, and other resources available for users and contributors?</a:t>
            </a:r>
            <a:br>
              <a:rPr lang="en-US" dirty="0"/>
            </a:br>
            <a:endParaRPr lang="en-US" dirty="0"/>
          </a:p>
          <a:p>
            <a:endParaRPr lang="en-US" dirty="0"/>
          </a:p>
          <a:p>
            <a:r>
              <a:rPr lang="en-US" sz="2900" dirty="0">
                <a:solidFill>
                  <a:srgbClr val="1F1F1F"/>
                </a:solidFill>
                <a:latin typeface="Google Sans"/>
                <a:sym typeface="Playfair Display"/>
              </a:rPr>
              <a:t>Potential Insights:</a:t>
            </a:r>
            <a:br>
              <a:rPr lang="en-US" dirty="0"/>
            </a:br>
            <a:r>
              <a:rPr lang="en-US" dirty="0"/>
              <a:t>Efficiency and Maintainability: Effective engineering practices can lead to a more efficient development process, higher code quality, and easier maintenance, ultimately benefiting both developers and users.</a:t>
            </a:r>
            <a:br>
              <a:rPr lang="en-US" dirty="0"/>
            </a:br>
            <a:r>
              <a:rPr lang="en-US" dirty="0"/>
              <a:t>Innovation and Adaptability: Open-source development encourages experimentation and rapid iteration, giving projects the potential to adapt quickly to changing technologies and user needs.</a:t>
            </a:r>
            <a:br>
              <a:rPr lang="en-US" dirty="0"/>
            </a:br>
            <a:r>
              <a:rPr lang="en-US" dirty="0"/>
              <a:t>Collaboration and Knowledge Sharing: Open engineering practices facilitate collaboration between diverse contributors and promote knowledge sharing within the community.</a:t>
            </a:r>
            <a:br>
              <a:rPr lang="en-US" dirty="0"/>
            </a:br>
            <a:endParaRPr lang="en-IN" dirty="0"/>
          </a:p>
        </p:txBody>
      </p:sp>
    </p:spTree>
    <p:extLst>
      <p:ext uri="{BB962C8B-B14F-4D97-AF65-F5344CB8AC3E}">
        <p14:creationId xmlns:p14="http://schemas.microsoft.com/office/powerpoint/2010/main" val="1150826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do we develop open source (refresher)</a:t>
            </a:r>
            <a:endParaRPr/>
          </a:p>
        </p:txBody>
      </p:sp>
      <p:sp>
        <p:nvSpPr>
          <p:cNvPr id="76" name="Google Shape;76;p16"/>
          <p:cNvSpPr txBox="1">
            <a:spLocks noGrp="1"/>
          </p:cNvSpPr>
          <p:nvPr>
            <p:ph type="body" idx="1"/>
          </p:nvPr>
        </p:nvSpPr>
        <p:spPr>
          <a:xfrm>
            <a:off x="1303800" y="1597875"/>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t>One or more people join together and start a project / software development. (This can be done for hardware development etc also). They would like to get other developers collaborated to jointly develop and maintain the project. </a:t>
            </a:r>
            <a:endParaRPr sz="1600"/>
          </a:p>
          <a:p>
            <a:pPr marL="0" lvl="0" indent="0" algn="l" rtl="0">
              <a:spcBef>
                <a:spcPts val="1200"/>
              </a:spcBef>
              <a:spcAft>
                <a:spcPts val="1200"/>
              </a:spcAft>
              <a:buNone/>
            </a:pPr>
            <a:r>
              <a:rPr lang="en" sz="1600"/>
              <a:t>Hence, they need a) a common place to keep the source code, documents and other artifacts of the project b) a community with members contributing to this project.</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CFBD5C-6FD5-4143-99DE-1C39BCC4839C}"/>
              </a:ext>
            </a:extLst>
          </p:cNvPr>
          <p:cNvSpPr txBox="1"/>
          <p:nvPr/>
        </p:nvSpPr>
        <p:spPr>
          <a:xfrm>
            <a:off x="519193" y="506150"/>
            <a:ext cx="7865390" cy="3785652"/>
          </a:xfrm>
          <a:prstGeom prst="rect">
            <a:avLst/>
          </a:prstGeom>
          <a:noFill/>
        </p:spPr>
        <p:txBody>
          <a:bodyPr wrap="square">
            <a:spAutoFit/>
          </a:bodyPr>
          <a:lstStyle/>
          <a:p>
            <a:pPr algn="just"/>
            <a:r>
              <a:rPr lang="en-US" sz="1600" b="1" dirty="0"/>
              <a:t>Development Process:</a:t>
            </a:r>
          </a:p>
          <a:p>
            <a:pPr algn="just"/>
            <a:endParaRPr lang="en-US" sz="1600" dirty="0"/>
          </a:p>
          <a:p>
            <a:pPr algn="just"/>
            <a:r>
              <a:rPr lang="en-US" sz="1600" dirty="0"/>
              <a:t>Version Control Systems: Most open-source projects utilize version control systems like Git to track changes, manage code branches, and facilitate collaboration. This allows multiple developers to work on the project simultaneously and ensures smooth integration of contributions.</a:t>
            </a:r>
          </a:p>
          <a:p>
            <a:pPr algn="just"/>
            <a:r>
              <a:rPr lang="en-US" sz="1600" dirty="0"/>
              <a:t>Issue Tracking: Effective issue tracking tools like Jira or GitHub Issues help identify, document, and manage bugs, feature requests, and other tasks. This ensures transparency, prioritization, and efficient resolution of development issues.</a:t>
            </a:r>
          </a:p>
          <a:p>
            <a:pPr algn="just"/>
            <a:r>
              <a:rPr lang="en-US" sz="1600" dirty="0"/>
              <a:t>Build Tools and Automation: Scripts, tools, and frameworks like Make, Maven, or Gradle automate build processes, testing, and deployment. This promotes consistency, reproducibility, and quicker development cycles.</a:t>
            </a:r>
          </a:p>
          <a:p>
            <a:pPr algn="just"/>
            <a:r>
              <a:rPr lang="en-US" sz="1600" dirty="0"/>
              <a:t>Continuous Integration and Continuous Delivery (CI/CD): Many projects adopt CI/CD pipelines that automatically build, test, and deploy code updates upon changes. This enables rapid feedback, faster releases, and reduced risk of introducing regressions.</a:t>
            </a:r>
            <a:endParaRPr lang="en-IN" sz="1600" dirty="0"/>
          </a:p>
        </p:txBody>
      </p:sp>
    </p:spTree>
    <p:extLst>
      <p:ext uri="{BB962C8B-B14F-4D97-AF65-F5344CB8AC3E}">
        <p14:creationId xmlns:p14="http://schemas.microsoft.com/office/powerpoint/2010/main" val="4168300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B40AFFE-C12C-4C46-A3D7-96B8F59E3646}"/>
              </a:ext>
            </a:extLst>
          </p:cNvPr>
          <p:cNvSpPr txBox="1"/>
          <p:nvPr/>
        </p:nvSpPr>
        <p:spPr>
          <a:xfrm>
            <a:off x="286719" y="247973"/>
            <a:ext cx="8345837" cy="3139321"/>
          </a:xfrm>
          <a:prstGeom prst="rect">
            <a:avLst/>
          </a:prstGeom>
          <a:noFill/>
        </p:spPr>
        <p:txBody>
          <a:bodyPr wrap="square">
            <a:spAutoFit/>
          </a:bodyPr>
          <a:lstStyle/>
          <a:p>
            <a:pPr algn="just"/>
            <a:r>
              <a:rPr lang="en-US" sz="1800" b="1" dirty="0"/>
              <a:t>Quality Assurance:</a:t>
            </a:r>
          </a:p>
          <a:p>
            <a:pPr algn="just"/>
            <a:endParaRPr lang="en-US" sz="1800" dirty="0"/>
          </a:p>
          <a:p>
            <a:pPr algn="just"/>
            <a:r>
              <a:rPr lang="en-US" sz="1800" dirty="0"/>
              <a:t>Automated Testing: Unit, integration, and end-to-end tests ensure code quality and functionality. Testing frameworks like JUnit, </a:t>
            </a:r>
            <a:r>
              <a:rPr lang="en-US" sz="1800" dirty="0" err="1"/>
              <a:t>PHPUnit</a:t>
            </a:r>
            <a:r>
              <a:rPr lang="en-US" sz="1800" dirty="0"/>
              <a:t>, or Selenium are commonly used to automate testing processes.</a:t>
            </a:r>
          </a:p>
          <a:p>
            <a:pPr algn="just"/>
            <a:r>
              <a:rPr lang="en-US" sz="1800" dirty="0"/>
              <a:t>Static Code Analysis: Tools like SonarQube or </a:t>
            </a:r>
            <a:r>
              <a:rPr lang="en-US" sz="1800" dirty="0" err="1"/>
              <a:t>ESLint</a:t>
            </a:r>
            <a:r>
              <a:rPr lang="en-US" sz="1800" dirty="0"/>
              <a:t> analyze code for potential bugs, security vulnerabilities, and style violations, promoting code maintainability and security.</a:t>
            </a:r>
          </a:p>
          <a:p>
            <a:pPr algn="just"/>
            <a:r>
              <a:rPr lang="en-US" sz="1800" dirty="0"/>
              <a:t>Security Considerations: Open-source projects need to be mindful of security vulnerabilities. Secure coding practices, regular security audits, and vulnerability management are crucial steps in ensuring project security.</a:t>
            </a:r>
            <a:endParaRPr lang="en-IN" sz="1800" dirty="0"/>
          </a:p>
        </p:txBody>
      </p:sp>
    </p:spTree>
    <p:extLst>
      <p:ext uri="{BB962C8B-B14F-4D97-AF65-F5344CB8AC3E}">
        <p14:creationId xmlns:p14="http://schemas.microsoft.com/office/powerpoint/2010/main" val="1982731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C09483D-A268-48FC-AC75-318C1EAF0583}"/>
              </a:ext>
            </a:extLst>
          </p:cNvPr>
          <p:cNvSpPr txBox="1"/>
          <p:nvPr/>
        </p:nvSpPr>
        <p:spPr>
          <a:xfrm>
            <a:off x="209227" y="464949"/>
            <a:ext cx="8547315" cy="3293209"/>
          </a:xfrm>
          <a:prstGeom prst="rect">
            <a:avLst/>
          </a:prstGeom>
          <a:noFill/>
        </p:spPr>
        <p:txBody>
          <a:bodyPr wrap="square">
            <a:spAutoFit/>
          </a:bodyPr>
          <a:lstStyle/>
          <a:p>
            <a:r>
              <a:rPr lang="en-US" sz="1800" b="1" dirty="0"/>
              <a:t>Collaboration and Contribution:</a:t>
            </a:r>
          </a:p>
          <a:p>
            <a:endParaRPr lang="en-US" b="1" dirty="0"/>
          </a:p>
          <a:p>
            <a:pPr algn="just"/>
            <a:r>
              <a:rPr lang="en-US" sz="1600" b="1" dirty="0"/>
              <a:t>Contribution Guidelines: </a:t>
            </a:r>
            <a:r>
              <a:rPr lang="en-US" sz="1600" dirty="0"/>
              <a:t>Clear and well-defined guidelines outlining contribution expectations, coding style, and review processes facilitate smooth integration of external contributions and maintain code quality.</a:t>
            </a:r>
          </a:p>
          <a:p>
            <a:pPr algn="just"/>
            <a:endParaRPr lang="en-US" sz="1600" dirty="0"/>
          </a:p>
          <a:p>
            <a:pPr algn="just"/>
            <a:r>
              <a:rPr lang="en-US" sz="1600" b="1" dirty="0"/>
              <a:t>Community Involvement: </a:t>
            </a:r>
            <a:r>
              <a:rPr lang="en-US" sz="1600" dirty="0"/>
              <a:t>Fostering an active and welcoming community encourages participation, knowledge sharing, and problem-solving, ultimately contributing to the project's growth and sustainability.</a:t>
            </a:r>
          </a:p>
          <a:p>
            <a:pPr algn="just"/>
            <a:endParaRPr lang="en-US" sz="1600" b="1" dirty="0"/>
          </a:p>
          <a:p>
            <a:pPr algn="just"/>
            <a:r>
              <a:rPr lang="en-US" sz="1600" b="1" dirty="0"/>
              <a:t>Documentation and Resources: </a:t>
            </a:r>
            <a:r>
              <a:rPr lang="en-US" sz="1600" dirty="0"/>
              <a:t>Comprehensive documentation, tutorials, and code examples empower new developers and contributors, attracting a wider talent pool and fostering long-term project success.</a:t>
            </a:r>
            <a:endParaRPr lang="en-IN" sz="1600" dirty="0"/>
          </a:p>
        </p:txBody>
      </p:sp>
    </p:spTree>
    <p:extLst>
      <p:ext uri="{BB962C8B-B14F-4D97-AF65-F5344CB8AC3E}">
        <p14:creationId xmlns:p14="http://schemas.microsoft.com/office/powerpoint/2010/main" val="830309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334C4-6A05-45A2-A0E2-29EA43F4C065}"/>
              </a:ext>
            </a:extLst>
          </p:cNvPr>
          <p:cNvSpPr>
            <a:spLocks noGrp="1"/>
          </p:cNvSpPr>
          <p:nvPr>
            <p:ph type="title"/>
          </p:nvPr>
        </p:nvSpPr>
        <p:spPr>
          <a:xfrm>
            <a:off x="108488" y="0"/>
            <a:ext cx="8520600" cy="626100"/>
          </a:xfrm>
        </p:spPr>
        <p:txBody>
          <a:bodyPr>
            <a:normAutofit fontScale="90000"/>
          </a:bodyPr>
          <a:lstStyle/>
          <a:p>
            <a:r>
              <a:rPr lang="en-IN" dirty="0"/>
              <a:t>Ecosystem</a:t>
            </a:r>
          </a:p>
        </p:txBody>
      </p:sp>
      <p:sp>
        <p:nvSpPr>
          <p:cNvPr id="5" name="TextBox 4">
            <a:extLst>
              <a:ext uri="{FF2B5EF4-FFF2-40B4-BE49-F238E27FC236}">
                <a16:creationId xmlns:a16="http://schemas.microsoft.com/office/drawing/2014/main" id="{CF74A1AB-C45E-4D17-A4AD-860DAC7B1CC9}"/>
              </a:ext>
            </a:extLst>
          </p:cNvPr>
          <p:cNvSpPr txBox="1"/>
          <p:nvPr/>
        </p:nvSpPr>
        <p:spPr>
          <a:xfrm>
            <a:off x="108488" y="186481"/>
            <a:ext cx="8927024" cy="4770537"/>
          </a:xfrm>
          <a:prstGeom prst="rect">
            <a:avLst/>
          </a:prstGeom>
          <a:noFill/>
        </p:spPr>
        <p:txBody>
          <a:bodyPr wrap="square">
            <a:spAutoFit/>
          </a:bodyPr>
          <a:lstStyle/>
          <a:p>
            <a:pPr algn="just"/>
            <a:endParaRPr lang="en-US" sz="1600" dirty="0"/>
          </a:p>
          <a:p>
            <a:pPr algn="just"/>
            <a:r>
              <a:rPr lang="en-US" sz="1600" dirty="0"/>
              <a:t>Community Engagement: How actively does the project engage with its community? Are there forums, mailing lists, or other channels for communication and collaboration?</a:t>
            </a:r>
          </a:p>
          <a:p>
            <a:pPr algn="just"/>
            <a:r>
              <a:rPr lang="en-US" sz="1600" dirty="0"/>
              <a:t>Partnerships and Sponsorships: Does the project collaborate with other open-source projects, organizations, or companies? Are there sponsorship opportunities to support development efforts?</a:t>
            </a:r>
          </a:p>
          <a:p>
            <a:pPr algn="just"/>
            <a:r>
              <a:rPr lang="en-US" sz="1600" dirty="0"/>
              <a:t>Marketing and Outreach: How does the project reach new users and contributors? Are there outreach initiatives, conferences, or workshops to promote the project's impact?</a:t>
            </a:r>
          </a:p>
          <a:p>
            <a:pPr algn="just"/>
            <a:endParaRPr lang="en-US" sz="1600" b="1" dirty="0"/>
          </a:p>
          <a:p>
            <a:pPr algn="just"/>
            <a:r>
              <a:rPr lang="en-US" sz="1600" b="1" dirty="0"/>
              <a:t>Potential Insights:</a:t>
            </a:r>
          </a:p>
          <a:p>
            <a:pPr algn="just"/>
            <a:endParaRPr lang="en-US" sz="1600" dirty="0"/>
          </a:p>
          <a:p>
            <a:pPr algn="just"/>
            <a:r>
              <a:rPr lang="en-US" sz="1600" dirty="0"/>
              <a:t>Community Health and Sustainability: A vibrant and engaged community is essential for the long-term success of an open-source project. Insights from community interactions can help improve communication, engagement strategies, and address user needs more effectively.</a:t>
            </a:r>
          </a:p>
          <a:p>
            <a:pPr algn="just"/>
            <a:r>
              <a:rPr lang="en-US" sz="1600" dirty="0"/>
              <a:t>Collaboration and Innovation: Partnerships and sponsorships can bring additional resources and expertise, leading to faster development, wider adoption, and innovative solutions.</a:t>
            </a:r>
          </a:p>
          <a:p>
            <a:pPr algn="just"/>
            <a:r>
              <a:rPr lang="en-US" sz="1600" dirty="0"/>
              <a:t>Impact and Value: Effective marketing and outreach efforts can increase awareness of the project's value, attract new users and contributors, and ultimately contribute to the project's sustainability and impact.</a:t>
            </a:r>
            <a:endParaRPr lang="en-IN" sz="1600" dirty="0"/>
          </a:p>
        </p:txBody>
      </p:sp>
    </p:spTree>
    <p:extLst>
      <p:ext uri="{BB962C8B-B14F-4D97-AF65-F5344CB8AC3E}">
        <p14:creationId xmlns:p14="http://schemas.microsoft.com/office/powerpoint/2010/main" val="3603123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71BBC9-5DD7-48C1-9782-361EBCDC8915}"/>
              </a:ext>
            </a:extLst>
          </p:cNvPr>
          <p:cNvSpPr txBox="1"/>
          <p:nvPr/>
        </p:nvSpPr>
        <p:spPr>
          <a:xfrm>
            <a:off x="54243" y="193728"/>
            <a:ext cx="8748793" cy="3539430"/>
          </a:xfrm>
          <a:prstGeom prst="rect">
            <a:avLst/>
          </a:prstGeom>
          <a:noFill/>
        </p:spPr>
        <p:txBody>
          <a:bodyPr wrap="square">
            <a:spAutoFit/>
          </a:bodyPr>
          <a:lstStyle/>
          <a:p>
            <a:pPr algn="just"/>
            <a:r>
              <a:rPr lang="en-US" sz="1600" b="1" dirty="0"/>
              <a:t>Diving Deeper into Open-Source Ecosystems:</a:t>
            </a:r>
          </a:p>
          <a:p>
            <a:pPr algn="just"/>
            <a:r>
              <a:rPr lang="en-US" sz="1600" dirty="0"/>
              <a:t>The ecosystem surrounding an open-source project plays a critical role in its success and sustainability. Here's an exploration of key elements:</a:t>
            </a:r>
          </a:p>
          <a:p>
            <a:pPr algn="just"/>
            <a:endParaRPr lang="en-US" sz="1600" dirty="0"/>
          </a:p>
          <a:p>
            <a:pPr algn="just"/>
            <a:r>
              <a:rPr lang="en-US" sz="1600" b="1" dirty="0"/>
              <a:t>Community Engagement:</a:t>
            </a:r>
          </a:p>
          <a:p>
            <a:pPr algn="just"/>
            <a:endParaRPr lang="en-US" sz="1600" dirty="0"/>
          </a:p>
          <a:p>
            <a:pPr algn="just"/>
            <a:r>
              <a:rPr lang="en-US" sz="1600" dirty="0"/>
              <a:t>Communication Channels: Platforms like forums, mailing lists, and social media groups enable communication, collaboration, and knowledge sharing within the community.</a:t>
            </a:r>
          </a:p>
          <a:p>
            <a:pPr algn="just"/>
            <a:r>
              <a:rPr lang="en-US" sz="1600" dirty="0"/>
              <a:t>Events and Meetups: Conferences, workshops, and local meetups foster connections, promote the project, and attract new contributors.</a:t>
            </a:r>
          </a:p>
          <a:p>
            <a:pPr algn="just"/>
            <a:r>
              <a:rPr lang="en-US" sz="1600" dirty="0"/>
              <a:t>Contribution Programs: Initiatives like mentorship programs, bug bounties, and hackathons encourage participation and attract diverse talents.</a:t>
            </a:r>
          </a:p>
          <a:p>
            <a:pPr algn="just"/>
            <a:r>
              <a:rPr lang="en-US" sz="1600" dirty="0"/>
              <a:t>User Groups and Special Interest Groups (SIGs): These groups focus on specific aspects of the project, tailoring outreach and support to different user segments.</a:t>
            </a:r>
            <a:endParaRPr lang="en-IN" sz="1600" dirty="0"/>
          </a:p>
        </p:txBody>
      </p:sp>
    </p:spTree>
    <p:extLst>
      <p:ext uri="{BB962C8B-B14F-4D97-AF65-F5344CB8AC3E}">
        <p14:creationId xmlns:p14="http://schemas.microsoft.com/office/powerpoint/2010/main" val="3661269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34ED3D-A185-4B2B-8E28-4E9B5614577C}"/>
              </a:ext>
            </a:extLst>
          </p:cNvPr>
          <p:cNvSpPr txBox="1"/>
          <p:nvPr/>
        </p:nvSpPr>
        <p:spPr>
          <a:xfrm>
            <a:off x="325464" y="294468"/>
            <a:ext cx="8283844" cy="3139321"/>
          </a:xfrm>
          <a:prstGeom prst="rect">
            <a:avLst/>
          </a:prstGeom>
          <a:noFill/>
        </p:spPr>
        <p:txBody>
          <a:bodyPr wrap="square">
            <a:spAutoFit/>
          </a:bodyPr>
          <a:lstStyle/>
          <a:p>
            <a:pPr algn="just"/>
            <a:r>
              <a:rPr lang="en-US" sz="1800" b="1" dirty="0"/>
              <a:t>Partnerships and Sponsorships:</a:t>
            </a:r>
          </a:p>
          <a:p>
            <a:pPr algn="just"/>
            <a:endParaRPr lang="en-US" sz="1800" dirty="0"/>
          </a:p>
          <a:p>
            <a:pPr algn="just"/>
            <a:r>
              <a:rPr lang="en-US" sz="1800" dirty="0"/>
              <a:t>Collaborations with other Open-Source Projects: Joint initiatives, shared infrastructure, and cross-project integration lead to innovation and wider adoption.</a:t>
            </a:r>
          </a:p>
          <a:p>
            <a:pPr algn="just"/>
            <a:r>
              <a:rPr lang="en-US" sz="1800" dirty="0"/>
              <a:t>Partnerships with Organizations and Companies: Industry collaborations, technology integrations, and financial support contribute to project sustainability and growth.</a:t>
            </a:r>
          </a:p>
          <a:p>
            <a:pPr algn="just"/>
            <a:r>
              <a:rPr lang="en-US" sz="1800" dirty="0"/>
              <a:t>Sponsorship Programs: Funding from individuals, organizations, and companies helps to support development efforts, community initiatives, and marketing activities.</a:t>
            </a:r>
            <a:endParaRPr lang="en-IN" sz="1800" dirty="0"/>
          </a:p>
        </p:txBody>
      </p:sp>
    </p:spTree>
    <p:extLst>
      <p:ext uri="{BB962C8B-B14F-4D97-AF65-F5344CB8AC3E}">
        <p14:creationId xmlns:p14="http://schemas.microsoft.com/office/powerpoint/2010/main" val="39621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D62117-544D-403B-AE79-9441227A7532}"/>
              </a:ext>
            </a:extLst>
          </p:cNvPr>
          <p:cNvSpPr txBox="1"/>
          <p:nvPr/>
        </p:nvSpPr>
        <p:spPr>
          <a:xfrm>
            <a:off x="259596" y="299989"/>
            <a:ext cx="8624807" cy="4524315"/>
          </a:xfrm>
          <a:prstGeom prst="rect">
            <a:avLst/>
          </a:prstGeom>
          <a:noFill/>
        </p:spPr>
        <p:txBody>
          <a:bodyPr wrap="square">
            <a:spAutoFit/>
          </a:bodyPr>
          <a:lstStyle/>
          <a:p>
            <a:pPr algn="just"/>
            <a:r>
              <a:rPr lang="en-US" sz="1600" b="1" dirty="0"/>
              <a:t>Marketing and Outreach:</a:t>
            </a:r>
          </a:p>
          <a:p>
            <a:pPr algn="just"/>
            <a:endParaRPr lang="en-US" sz="1600" dirty="0"/>
          </a:p>
          <a:p>
            <a:pPr algn="just"/>
            <a:r>
              <a:rPr lang="en-US" sz="1600" dirty="0"/>
              <a:t>Social Media Presence: Active engagement on social media platforms increases project visibility and attracts new users and contributors.</a:t>
            </a:r>
          </a:p>
          <a:p>
            <a:pPr algn="just"/>
            <a:r>
              <a:rPr lang="en-US" sz="1600" dirty="0"/>
              <a:t>Content Marketing: Blogs, articles, tutorials, and case studies showcase the project's value and educate potential users and adopters.</a:t>
            </a:r>
          </a:p>
          <a:p>
            <a:pPr algn="just"/>
            <a:r>
              <a:rPr lang="en-US" sz="1600" dirty="0"/>
              <a:t>Conferences and Events: Participation in industry events and conferences provides exposure to the project and fosters connections with potential collaborators.</a:t>
            </a:r>
          </a:p>
          <a:p>
            <a:pPr algn="just"/>
            <a:r>
              <a:rPr lang="en-US" sz="1600" dirty="0"/>
              <a:t>User Stories and Testimonials: Highlighting successful use cases and positive user experiences builds trust and credibility for the project.</a:t>
            </a:r>
          </a:p>
          <a:p>
            <a:pPr algn="just"/>
            <a:endParaRPr lang="en-US" sz="1600" b="1" dirty="0"/>
          </a:p>
          <a:p>
            <a:pPr algn="just"/>
            <a:r>
              <a:rPr lang="en-US" sz="1600" b="1" dirty="0"/>
              <a:t>Tools and Resources:</a:t>
            </a:r>
            <a:endParaRPr lang="en-US" sz="1600" dirty="0"/>
          </a:p>
          <a:p>
            <a:pPr algn="just"/>
            <a:r>
              <a:rPr lang="en-US" sz="1600" dirty="0"/>
              <a:t>Developer and User Documentation: Comprehensive documentation is essential for onboarding new users and contributors, ensuring effective usage and troubleshooting.</a:t>
            </a:r>
          </a:p>
          <a:p>
            <a:pPr algn="just"/>
            <a:r>
              <a:rPr lang="en-US" sz="1600" dirty="0"/>
              <a:t>Training and Tutorials: Educational resources can equip users with the necessary skills and knowledge to successfully leverage the project.</a:t>
            </a:r>
          </a:p>
          <a:p>
            <a:pPr algn="just"/>
            <a:r>
              <a:rPr lang="en-US" sz="1600" dirty="0"/>
              <a:t>Support Options: Forums, mailing lists, and other channels provide assistance to users and encourage community engagement.</a:t>
            </a:r>
            <a:endParaRPr lang="en-IN" sz="1600" dirty="0"/>
          </a:p>
        </p:txBody>
      </p:sp>
    </p:spTree>
    <p:extLst>
      <p:ext uri="{BB962C8B-B14F-4D97-AF65-F5344CB8AC3E}">
        <p14:creationId xmlns:p14="http://schemas.microsoft.com/office/powerpoint/2010/main" val="3330019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F50F95B-A553-4C36-971B-29B7CE9BBBB4}"/>
              </a:ext>
            </a:extLst>
          </p:cNvPr>
          <p:cNvSpPr txBox="1"/>
          <p:nvPr/>
        </p:nvSpPr>
        <p:spPr>
          <a:xfrm>
            <a:off x="232474" y="542440"/>
            <a:ext cx="8803037" cy="2062103"/>
          </a:xfrm>
          <a:prstGeom prst="rect">
            <a:avLst/>
          </a:prstGeom>
          <a:noFill/>
        </p:spPr>
        <p:txBody>
          <a:bodyPr wrap="square">
            <a:spAutoFit/>
          </a:bodyPr>
          <a:lstStyle/>
          <a:p>
            <a:pPr algn="just"/>
            <a:r>
              <a:rPr lang="en-US" sz="1600" b="1" dirty="0"/>
              <a:t>Metrics and Success Measurement:</a:t>
            </a:r>
          </a:p>
          <a:p>
            <a:pPr algn="just"/>
            <a:endParaRPr lang="en-US" sz="1600" dirty="0"/>
          </a:p>
          <a:p>
            <a:pPr algn="just"/>
            <a:r>
              <a:rPr lang="en-US" sz="1600" dirty="0"/>
              <a:t>Community Activity: Metrics like contributor participation, issue resolution rates, and community engagement levels provide insights into the project's health and vibrancy.</a:t>
            </a:r>
          </a:p>
          <a:p>
            <a:pPr algn="just"/>
            <a:r>
              <a:rPr lang="en-US" sz="1600" dirty="0"/>
              <a:t>Adoption and Usage: User growth, download statistics, and active installations indicate the project's wider impact and adoption level.</a:t>
            </a:r>
          </a:p>
          <a:p>
            <a:pPr algn="just"/>
            <a:r>
              <a:rPr lang="en-US" sz="1600" dirty="0"/>
              <a:t>Brand Awareness and Sentiment: Media mentions, social media reach, and community sentiment gauge the project's visibility and reputation.</a:t>
            </a:r>
            <a:endParaRPr lang="en-IN" sz="1600" dirty="0"/>
          </a:p>
        </p:txBody>
      </p:sp>
    </p:spTree>
    <p:extLst>
      <p:ext uri="{BB962C8B-B14F-4D97-AF65-F5344CB8AC3E}">
        <p14:creationId xmlns:p14="http://schemas.microsoft.com/office/powerpoint/2010/main" val="43181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(Hence)Essential Components</a:t>
            </a:r>
            <a:endParaRPr/>
          </a:p>
        </p:txBody>
      </p:sp>
      <p:pic>
        <p:nvPicPr>
          <p:cNvPr id="82" name="Google Shape;82;p17"/>
          <p:cNvPicPr preferRelativeResize="0"/>
          <p:nvPr/>
        </p:nvPicPr>
        <p:blipFill>
          <a:blip r:embed="rId3">
            <a:alphaModFix/>
          </a:blip>
          <a:stretch>
            <a:fillRect/>
          </a:stretch>
        </p:blipFill>
        <p:spPr>
          <a:xfrm>
            <a:off x="218400" y="1597869"/>
            <a:ext cx="1085400" cy="1111750"/>
          </a:xfrm>
          <a:prstGeom prst="rect">
            <a:avLst/>
          </a:prstGeom>
          <a:noFill/>
          <a:ln>
            <a:noFill/>
          </a:ln>
        </p:spPr>
      </p:pic>
      <p:pic>
        <p:nvPicPr>
          <p:cNvPr id="83" name="Google Shape;83;p17"/>
          <p:cNvPicPr preferRelativeResize="0"/>
          <p:nvPr/>
        </p:nvPicPr>
        <p:blipFill>
          <a:blip r:embed="rId4">
            <a:alphaModFix/>
          </a:blip>
          <a:stretch>
            <a:fillRect/>
          </a:stretch>
        </p:blipFill>
        <p:spPr>
          <a:xfrm>
            <a:off x="218399" y="3422824"/>
            <a:ext cx="1085400" cy="1049751"/>
          </a:xfrm>
          <a:prstGeom prst="rect">
            <a:avLst/>
          </a:prstGeom>
          <a:noFill/>
          <a:ln>
            <a:noFill/>
          </a:ln>
        </p:spPr>
      </p:pic>
      <p:sp>
        <p:nvSpPr>
          <p:cNvPr id="84" name="Google Shape;84;p17"/>
          <p:cNvSpPr txBox="1">
            <a:spLocks noGrp="1"/>
          </p:cNvSpPr>
          <p:nvPr>
            <p:ph type="body" idx="1"/>
          </p:nvPr>
        </p:nvSpPr>
        <p:spPr>
          <a:xfrm>
            <a:off x="1401050" y="1478000"/>
            <a:ext cx="7622700" cy="13515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sz="1850" b="1"/>
              <a:t>Common Place for Source Code</a:t>
            </a:r>
            <a:endParaRPr sz="1850" b="1"/>
          </a:p>
          <a:p>
            <a:pPr marL="0" lvl="0" indent="0" algn="l" rtl="0">
              <a:spcBef>
                <a:spcPts val="1200"/>
              </a:spcBef>
              <a:spcAft>
                <a:spcPts val="0"/>
              </a:spcAft>
              <a:buNone/>
            </a:pPr>
            <a:r>
              <a:rPr lang="en" sz="1600"/>
              <a:t>This common place should help to add, modify and delete the source code, documents and other related files pertaining to the project. This should help to track the contributions from the contributors.</a:t>
            </a:r>
            <a:endParaRPr sz="1600"/>
          </a:p>
          <a:p>
            <a:pPr marL="0" lvl="0" indent="0" algn="l" rtl="0">
              <a:spcBef>
                <a:spcPts val="1200"/>
              </a:spcBef>
              <a:spcAft>
                <a:spcPts val="1200"/>
              </a:spcAft>
              <a:buNone/>
            </a:pPr>
            <a:r>
              <a:rPr lang="en" sz="1600"/>
              <a:t>Examples : git, github, gitee, gitlab, bitbucket, ...</a:t>
            </a:r>
            <a:endParaRPr sz="1600"/>
          </a:p>
        </p:txBody>
      </p:sp>
      <p:sp>
        <p:nvSpPr>
          <p:cNvPr id="85" name="Google Shape;85;p17"/>
          <p:cNvSpPr txBox="1">
            <a:spLocks noGrp="1"/>
          </p:cNvSpPr>
          <p:nvPr>
            <p:ph type="body" idx="1"/>
          </p:nvPr>
        </p:nvSpPr>
        <p:spPr>
          <a:xfrm>
            <a:off x="1521300" y="3422825"/>
            <a:ext cx="7622700" cy="13515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 sz="1850" b="1"/>
              <a:t>Developers / Contributors</a:t>
            </a:r>
            <a:endParaRPr sz="1850" b="1"/>
          </a:p>
          <a:p>
            <a:pPr marL="0" lvl="0" indent="0" algn="l" rtl="0">
              <a:spcBef>
                <a:spcPts val="1200"/>
              </a:spcBef>
              <a:spcAft>
                <a:spcPts val="0"/>
              </a:spcAft>
              <a:buNone/>
            </a:pPr>
            <a:r>
              <a:rPr lang="en" sz="1600"/>
              <a:t>Need 1 or more members to start contributing to the project development. The development can be through different programming languages, writing documents(can be in different languages), supporting in evangelizing the project and also support financially.</a:t>
            </a:r>
            <a:endParaRPr sz="1600"/>
          </a:p>
          <a:p>
            <a:pPr marL="0" lvl="0" indent="0" algn="l" rtl="0">
              <a:spcBef>
                <a:spcPts val="1200"/>
              </a:spcBef>
              <a:spcAft>
                <a:spcPts val="1200"/>
              </a:spcAft>
              <a:buNone/>
            </a:pPr>
            <a:r>
              <a:rPr lang="en" sz="1600"/>
              <a:t>Example for programming languages : go, c, c++, java, python, c#, ansible, java scripts….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Typical Components</a:t>
            </a:r>
            <a:endParaRPr/>
          </a:p>
        </p:txBody>
      </p:sp>
      <p:sp>
        <p:nvSpPr>
          <p:cNvPr id="91" name="Google Shape;91;p18"/>
          <p:cNvSpPr txBox="1">
            <a:spLocks noGrp="1"/>
          </p:cNvSpPr>
          <p:nvPr>
            <p:ph type="body" idx="1"/>
          </p:nvPr>
        </p:nvSpPr>
        <p:spPr>
          <a:xfrm>
            <a:off x="1303800" y="1481775"/>
            <a:ext cx="7030500" cy="30498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However to run the project smoothly in an organized manner, it needs some guidelines and procedure for operation. Hence, the open source project to have the following typical components to manage its operation</a:t>
            </a:r>
            <a:endParaRPr/>
          </a:p>
          <a:p>
            <a:pPr marL="457200" lvl="0" indent="-334327" algn="l" rtl="0">
              <a:spcBef>
                <a:spcPts val="1200"/>
              </a:spcBef>
              <a:spcAft>
                <a:spcPts val="0"/>
              </a:spcAft>
              <a:buSzPct val="100000"/>
              <a:buAutoNum type="alphaLcParenR"/>
            </a:pPr>
            <a:r>
              <a:rPr lang="en"/>
              <a:t>Governance</a:t>
            </a:r>
            <a:endParaRPr/>
          </a:p>
          <a:p>
            <a:pPr marL="457200" lvl="0" indent="-334327" algn="l" rtl="0">
              <a:spcBef>
                <a:spcPts val="0"/>
              </a:spcBef>
              <a:spcAft>
                <a:spcPts val="0"/>
              </a:spcAft>
              <a:buSzPct val="100000"/>
              <a:buAutoNum type="alphaLcParenR"/>
            </a:pPr>
            <a:r>
              <a:rPr lang="en"/>
              <a:t>Engineering</a:t>
            </a:r>
            <a:endParaRPr/>
          </a:p>
          <a:p>
            <a:pPr marL="457200" lvl="0" indent="-334327" algn="l" rtl="0">
              <a:spcBef>
                <a:spcPts val="0"/>
              </a:spcBef>
              <a:spcAft>
                <a:spcPts val="0"/>
              </a:spcAft>
              <a:buSzPct val="100000"/>
              <a:buAutoNum type="alphaLcParenR"/>
            </a:pPr>
            <a:r>
              <a:rPr lang="en"/>
              <a:t>Ecosystem</a:t>
            </a:r>
            <a:endParaRPr/>
          </a:p>
          <a:p>
            <a:pPr marL="0" lvl="0" indent="0" algn="l" rtl="0">
              <a:spcBef>
                <a:spcPts val="1200"/>
              </a:spcBef>
              <a:spcAft>
                <a:spcPts val="1200"/>
              </a:spcAft>
              <a:buNone/>
            </a:pPr>
            <a:r>
              <a:rPr lang="en"/>
              <a:t>These components can be very simple for in the beginning of an open source project and gradually expands with more scope as the project grows.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Governance</a:t>
            </a:r>
            <a:endParaRPr/>
          </a:p>
        </p:txBody>
      </p:sp>
      <p:pic>
        <p:nvPicPr>
          <p:cNvPr id="97" name="Google Shape;97;p19"/>
          <p:cNvPicPr preferRelativeResize="0"/>
          <p:nvPr/>
        </p:nvPicPr>
        <p:blipFill>
          <a:blip r:embed="rId3">
            <a:alphaModFix/>
          </a:blip>
          <a:stretch>
            <a:fillRect/>
          </a:stretch>
        </p:blipFill>
        <p:spPr>
          <a:xfrm>
            <a:off x="252150" y="2191950"/>
            <a:ext cx="2019300" cy="2152650"/>
          </a:xfrm>
          <a:prstGeom prst="rect">
            <a:avLst/>
          </a:prstGeom>
          <a:noFill/>
          <a:ln>
            <a:noFill/>
          </a:ln>
        </p:spPr>
      </p:pic>
      <p:sp>
        <p:nvSpPr>
          <p:cNvPr id="98" name="Google Shape;98;p19"/>
          <p:cNvSpPr txBox="1">
            <a:spLocks noGrp="1"/>
          </p:cNvSpPr>
          <p:nvPr>
            <p:ph type="body" idx="1"/>
          </p:nvPr>
        </p:nvSpPr>
        <p:spPr>
          <a:xfrm>
            <a:off x="2754575" y="2191950"/>
            <a:ext cx="6141000" cy="13515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1850" b="1"/>
              <a:t>Governance will typically focuses on:</a:t>
            </a:r>
            <a:endParaRPr sz="1850" b="1"/>
          </a:p>
          <a:p>
            <a:pPr marL="457200" lvl="0" indent="-337264" algn="l" rtl="0">
              <a:spcBef>
                <a:spcPts val="1200"/>
              </a:spcBef>
              <a:spcAft>
                <a:spcPts val="0"/>
              </a:spcAft>
              <a:buSzPct val="100000"/>
              <a:buChar char="●"/>
            </a:pPr>
            <a:r>
              <a:rPr lang="en" sz="1850" b="1"/>
              <a:t>Operation Structure</a:t>
            </a:r>
            <a:endParaRPr sz="1850" b="1"/>
          </a:p>
          <a:p>
            <a:pPr marL="457200" lvl="0" indent="-337264" algn="l" rtl="0">
              <a:spcBef>
                <a:spcPts val="0"/>
              </a:spcBef>
              <a:spcAft>
                <a:spcPts val="0"/>
              </a:spcAft>
              <a:buSzPct val="100000"/>
              <a:buChar char="●"/>
            </a:pPr>
            <a:r>
              <a:rPr lang="en" sz="1850" b="1"/>
              <a:t>Strategy &amp; Budget</a:t>
            </a:r>
            <a:endParaRPr sz="1850" b="1"/>
          </a:p>
          <a:p>
            <a:pPr marL="457200" lvl="0" indent="-337264" algn="l" rtl="0">
              <a:spcBef>
                <a:spcPts val="0"/>
              </a:spcBef>
              <a:spcAft>
                <a:spcPts val="0"/>
              </a:spcAft>
              <a:buSzPct val="100000"/>
              <a:buChar char="●"/>
            </a:pPr>
            <a:r>
              <a:rPr lang="en" sz="1850" b="1"/>
              <a:t>Roadmap</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2C6E85-0E2B-4510-85BD-16B1C429087B}"/>
              </a:ext>
            </a:extLst>
          </p:cNvPr>
          <p:cNvSpPr txBox="1"/>
          <p:nvPr/>
        </p:nvSpPr>
        <p:spPr>
          <a:xfrm>
            <a:off x="127861" y="186481"/>
            <a:ext cx="8888278" cy="4770537"/>
          </a:xfrm>
          <a:prstGeom prst="rect">
            <a:avLst/>
          </a:prstGeom>
          <a:noFill/>
        </p:spPr>
        <p:txBody>
          <a:bodyPr wrap="square">
            <a:spAutoFit/>
          </a:bodyPr>
          <a:lstStyle/>
          <a:p>
            <a:pPr algn="just"/>
            <a:r>
              <a:rPr lang="en-US" sz="1800" b="1" dirty="0"/>
              <a:t>Governance:</a:t>
            </a:r>
          </a:p>
          <a:p>
            <a:pPr algn="just"/>
            <a:endParaRPr lang="en-US" sz="1600" dirty="0"/>
          </a:p>
          <a:p>
            <a:pPr algn="just"/>
            <a:r>
              <a:rPr lang="en-US" sz="1600" dirty="0"/>
              <a:t>Structure and Decision-making: How is the project led? Are there defined roles and responsibilities for leadership, decision-making, and community engagement? What are the channels for communication and participation?</a:t>
            </a:r>
          </a:p>
          <a:p>
            <a:pPr algn="just"/>
            <a:r>
              <a:rPr lang="en-US" sz="1600" dirty="0"/>
              <a:t>Contribution Guidelines: What are the rules and expectations for code contributions, documentation updates, and other types of participation?</a:t>
            </a:r>
          </a:p>
          <a:p>
            <a:pPr algn="just"/>
            <a:r>
              <a:rPr lang="en-US" sz="1600" dirty="0"/>
              <a:t>Conflict Resolution: How are disagreements and conflicts within the community handled? Are there established processes for addressing concerns and finding solutions?</a:t>
            </a:r>
          </a:p>
          <a:p>
            <a:pPr algn="just"/>
            <a:endParaRPr lang="en-US" b="1" dirty="0"/>
          </a:p>
          <a:p>
            <a:pPr algn="just"/>
            <a:r>
              <a:rPr lang="en-US" sz="1800" b="1" dirty="0"/>
              <a:t>Potential Insights:</a:t>
            </a:r>
          </a:p>
          <a:p>
            <a:pPr algn="just"/>
            <a:endParaRPr lang="en-US" dirty="0"/>
          </a:p>
          <a:p>
            <a:pPr algn="just"/>
            <a:r>
              <a:rPr lang="en-US" sz="1600" dirty="0"/>
              <a:t>Transparency and Fairness: A well-defined governance structure can foster trust and encourage participation by ensuring transparency in decision-making and fair treatment of all contributors.</a:t>
            </a:r>
          </a:p>
          <a:p>
            <a:pPr algn="just"/>
            <a:r>
              <a:rPr lang="en-US" sz="1600" dirty="0"/>
              <a:t>Sustainability: Clear guidelines and efficient conflict resolution processes can create a more sustainable project by attracting and retaining contributors, promoting healthy community dynamics, and minimizing disruptive conflicts.</a:t>
            </a:r>
          </a:p>
          <a:p>
            <a:pPr algn="just"/>
            <a:r>
              <a:rPr lang="en-US" sz="1600" dirty="0"/>
              <a:t>Community Building: An inclusive and welcoming governance framework can attract a diverse and active community, contributing to the project's growth and success.</a:t>
            </a:r>
            <a:endParaRPr lang="en-IN" sz="1600" dirty="0"/>
          </a:p>
        </p:txBody>
      </p:sp>
    </p:spTree>
    <p:extLst>
      <p:ext uri="{BB962C8B-B14F-4D97-AF65-F5344CB8AC3E}">
        <p14:creationId xmlns:p14="http://schemas.microsoft.com/office/powerpoint/2010/main" val="3190967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 y="78790"/>
            <a:ext cx="9144000" cy="4770537"/>
          </a:xfrm>
          <a:prstGeom prst="rect">
            <a:avLst/>
          </a:prstGeom>
        </p:spPr>
        <p:txBody>
          <a:bodyPr wrap="square">
            <a:spAutoFit/>
          </a:bodyPr>
          <a:lstStyle/>
          <a:p>
            <a:pPr algn="just"/>
            <a:r>
              <a:rPr lang="en-US" sz="1600" dirty="0"/>
              <a:t>Governance in open source refers to the management and control of open source software projects, including the processes for making decisions about the development and direction of the project. In open source projects, governance is typically exercised by the community of contributors and users, rather than by a single individual or company.</a:t>
            </a:r>
          </a:p>
          <a:p>
            <a:pPr algn="just"/>
            <a:endParaRPr lang="en-US" sz="1600" dirty="0"/>
          </a:p>
          <a:p>
            <a:pPr algn="just"/>
            <a:r>
              <a:rPr lang="en-US" sz="1600" dirty="0"/>
              <a:t>The governance of open source projects can take a variety of forms, ranging from informal, ad-hoc decision-making processes to formalized governance structures with designated leaders and defined decision-making processes. In some cases, open source projects may be governed by a foundation, such as the Linux Foundation or the Apache Software Foundation, which provides a legal and organizational structure for the project.</a:t>
            </a:r>
          </a:p>
          <a:p>
            <a:pPr algn="just"/>
            <a:endParaRPr lang="en-US" sz="1600" dirty="0"/>
          </a:p>
          <a:p>
            <a:pPr algn="just"/>
            <a:r>
              <a:rPr lang="en-US" sz="1600" dirty="0"/>
              <a:t>The principles of open source governance are often based on collaboration, transparency, meritocracy, and community participation. In open source projects, decisions are typically made through a consensus-building process, where contributions and ideas are openly discussed and debated by the community.</a:t>
            </a:r>
          </a:p>
          <a:p>
            <a:pPr algn="just"/>
            <a:endParaRPr lang="en-US" sz="1600" dirty="0"/>
          </a:p>
          <a:p>
            <a:pPr algn="just"/>
            <a:r>
              <a:rPr lang="en-US" sz="1600" dirty="0"/>
              <a:t>Effective governance is critical to the success of open source projects, as it helps ensure the project remains aligned with its goals, attracts a vibrant and engaged community of contributors, and is able to respond to changing needs and requirements over time.</a:t>
            </a:r>
            <a:endParaRPr lang="en-IN" sz="1600" dirty="0"/>
          </a:p>
        </p:txBody>
      </p:sp>
    </p:spTree>
    <p:extLst>
      <p:ext uri="{BB962C8B-B14F-4D97-AF65-F5344CB8AC3E}">
        <p14:creationId xmlns:p14="http://schemas.microsoft.com/office/powerpoint/2010/main" val="1869686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04" name="Google Shape;104;p20"/>
          <p:cNvSpPr txBox="1">
            <a:spLocks noGrp="1"/>
          </p:cNvSpPr>
          <p:nvPr>
            <p:ph type="body" idx="1"/>
          </p:nvPr>
        </p:nvSpPr>
        <p:spPr>
          <a:xfrm>
            <a:off x="289700" y="1990050"/>
            <a:ext cx="8619900" cy="25416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Open source projects usually operate according to rules, customs, and processes </a:t>
            </a:r>
            <a:endParaRPr sz="1600"/>
          </a:p>
          <a:p>
            <a:pPr marL="457200" lvl="0" indent="-330200" algn="l" rtl="0">
              <a:spcBef>
                <a:spcPts val="0"/>
              </a:spcBef>
              <a:spcAft>
                <a:spcPts val="0"/>
              </a:spcAft>
              <a:buSzPts val="1600"/>
              <a:buChar char="●"/>
            </a:pPr>
            <a:r>
              <a:rPr lang="en" sz="1600"/>
              <a:t>There are roles with specific rights which allows / restrict to handle certain tasks</a:t>
            </a:r>
            <a:endParaRPr sz="1600"/>
          </a:p>
          <a:p>
            <a:pPr marL="457200" lvl="0" indent="-330200" algn="l" rtl="0">
              <a:spcBef>
                <a:spcPts val="0"/>
              </a:spcBef>
              <a:spcAft>
                <a:spcPts val="0"/>
              </a:spcAft>
              <a:buSzPts val="1600"/>
              <a:buChar char="●"/>
            </a:pPr>
            <a:r>
              <a:rPr lang="en" sz="1600"/>
              <a:t>Depends on the project the governance model can be simple to complex</a:t>
            </a:r>
            <a:endParaRPr sz="1600"/>
          </a:p>
          <a:p>
            <a:pPr marL="45720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Governance?</a:t>
            </a:r>
            <a:endParaRPr/>
          </a:p>
        </p:txBody>
      </p:sp>
      <p:sp>
        <p:nvSpPr>
          <p:cNvPr id="110" name="Google Shape;110;p21"/>
          <p:cNvSpPr txBox="1">
            <a:spLocks noGrp="1"/>
          </p:cNvSpPr>
          <p:nvPr>
            <p:ph type="body" idx="1"/>
          </p:nvPr>
        </p:nvSpPr>
        <p:spPr>
          <a:xfrm>
            <a:off x="1303800" y="1496025"/>
            <a:ext cx="7030500" cy="30357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Char char="●"/>
            </a:pPr>
            <a:r>
              <a:rPr lang="en" sz="1700"/>
              <a:t>Transparent Operation of the Project</a:t>
            </a:r>
            <a:endParaRPr sz="1700"/>
          </a:p>
          <a:p>
            <a:pPr marL="457200" lvl="0" indent="-336550" algn="l" rtl="0">
              <a:spcBef>
                <a:spcPts val="0"/>
              </a:spcBef>
              <a:spcAft>
                <a:spcPts val="0"/>
              </a:spcAft>
              <a:buSzPts val="1700"/>
              <a:buChar char="●"/>
            </a:pPr>
            <a:r>
              <a:rPr lang="en" sz="1700"/>
              <a:t>Clear Roles, Responsibilities and Rights for the members</a:t>
            </a:r>
            <a:endParaRPr sz="1700"/>
          </a:p>
          <a:p>
            <a:pPr marL="457200" lvl="0" indent="-336550" algn="l" rtl="0">
              <a:spcBef>
                <a:spcPts val="0"/>
              </a:spcBef>
              <a:spcAft>
                <a:spcPts val="0"/>
              </a:spcAft>
              <a:buSzPts val="1700"/>
              <a:buChar char="●"/>
            </a:pPr>
            <a:r>
              <a:rPr lang="en" sz="1700"/>
              <a:t>Overall Strategy and Roadmap for the growth of the project</a:t>
            </a:r>
            <a:endParaRPr sz="1700"/>
          </a:p>
          <a:p>
            <a:pPr marL="457200" lvl="0" indent="-336550" algn="l" rtl="0">
              <a:spcBef>
                <a:spcPts val="0"/>
              </a:spcBef>
              <a:spcAft>
                <a:spcPts val="0"/>
              </a:spcAft>
              <a:buSzPts val="1700"/>
              <a:buChar char="●"/>
            </a:pPr>
            <a:r>
              <a:rPr lang="en" sz="1700"/>
              <a:t>Finding Budget and Financial support to run</a:t>
            </a:r>
            <a:endParaRPr sz="1700"/>
          </a:p>
          <a:p>
            <a:pPr marL="457200" lvl="0" indent="-336550" algn="l" rtl="0">
              <a:spcBef>
                <a:spcPts val="0"/>
              </a:spcBef>
              <a:spcAft>
                <a:spcPts val="0"/>
              </a:spcAft>
              <a:buSzPts val="1700"/>
              <a:buChar char="●"/>
            </a:pPr>
            <a:r>
              <a:rPr lang="en" sz="1700"/>
              <a:t>Better collaboration and community ecosystem</a:t>
            </a:r>
            <a:endParaRPr sz="1700"/>
          </a:p>
          <a:p>
            <a:pPr marL="457200" lvl="0" indent="-336550" algn="l" rtl="0">
              <a:spcBef>
                <a:spcPts val="0"/>
              </a:spcBef>
              <a:spcAft>
                <a:spcPts val="0"/>
              </a:spcAft>
              <a:buSzPts val="1700"/>
              <a:buChar char="●"/>
            </a:pPr>
            <a:r>
              <a:rPr lang="en" sz="1700"/>
              <a:t>Growth</a:t>
            </a:r>
            <a:endParaRPr sz="1700"/>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2624</Words>
  <Application>Microsoft Office PowerPoint</Application>
  <PresentationFormat>On-screen Show (16:9)</PresentationFormat>
  <Paragraphs>159</Paragraphs>
  <Slides>27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Playfair Display</vt:lpstr>
      <vt:lpstr>Google Sans</vt:lpstr>
      <vt:lpstr>Lato</vt:lpstr>
      <vt:lpstr>Arial</vt:lpstr>
      <vt:lpstr>Coral</vt:lpstr>
      <vt:lpstr>Chapter 2 : Open Source Operation &amp; Potential Insight  </vt:lpstr>
      <vt:lpstr>How do we develop open source (refresher)</vt:lpstr>
      <vt:lpstr>(Hence)Essential Components</vt:lpstr>
      <vt:lpstr>Typical Components</vt:lpstr>
      <vt:lpstr>Governance</vt:lpstr>
      <vt:lpstr>PowerPoint Presentation</vt:lpstr>
      <vt:lpstr>PowerPoint Presentation</vt:lpstr>
      <vt:lpstr>PowerPoint Presentation</vt:lpstr>
      <vt:lpstr>Why Governance?</vt:lpstr>
      <vt:lpstr>How Governance?</vt:lpstr>
      <vt:lpstr>Some governance models</vt:lpstr>
      <vt:lpstr>Typical Questions on Governance…</vt:lpstr>
      <vt:lpstr>Example of Governance Model</vt:lpstr>
      <vt:lpstr>More insights…</vt:lpstr>
      <vt:lpstr>Fund for the operation</vt:lpstr>
      <vt:lpstr>Ensuring the contributions </vt:lpstr>
      <vt:lpstr>Governance Models </vt:lpstr>
      <vt:lpstr>Foundation Based Model</vt:lpstr>
      <vt:lpstr>Engineering: </vt:lpstr>
      <vt:lpstr>PowerPoint Presentation</vt:lpstr>
      <vt:lpstr>PowerPoint Presentation</vt:lpstr>
      <vt:lpstr>PowerPoint Presentation</vt:lpstr>
      <vt:lpstr>Ecosystem</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 Open Source Operation &amp; Potential Insight</dc:title>
  <dc:creator>Vishnu</dc:creator>
  <cp:lastModifiedBy>VISHNU PRIYA P  M</cp:lastModifiedBy>
  <cp:revision>15</cp:revision>
  <dcterms:modified xsi:type="dcterms:W3CDTF">2024-01-29T18:01:58Z</dcterms:modified>
</cp:coreProperties>
</file>