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9966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5910016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21514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4876556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27708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402650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13955778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949860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982282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7364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716109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99519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45096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87110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877445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059157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01164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D291B17-9318-49DB-B28B-6E5994AE9581}" type="datetime1">
              <a:rPr lang="en-US" smtClean="0"/>
              <a:pPr/>
              <a:t>4/4/2024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98EE3D-8CD1-4C3F-BD1C-C98C9596463C}" type="slidenum">
              <a:rPr lang="en-US" smtClean="0"/>
              <a:pPr/>
              <a:t>‹#›</a:t>
            </a:fld>
            <a:endParaRPr lang="en-US"/>
          </a:p>
        </p:txBody>
      </p:sp>
      <p:pic>
        <p:nvPicPr>
          <p:cNvPr id="13" name="Picture 12"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162920610"/>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researchgate.net/publication/228797653_Keystroke_logging_keylogg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9074471" cy="1323439"/>
          </a:xfrm>
          <a:prstGeom prst="rect">
            <a:avLst/>
          </a:prstGeom>
          <a:noFill/>
        </p:spPr>
        <p:txBody>
          <a:bodyPr wrap="square" lIns="91440" tIns="45720" rIns="91440" bIns="45720" rtlCol="0" anchor="t">
            <a:spAutoFit/>
          </a:bodyPr>
          <a:lstStyle/>
          <a:p>
            <a:pPr algn="r"/>
            <a:r>
              <a:rPr lang="en-US" sz="2000" b="1" dirty="0">
                <a:solidFill>
                  <a:schemeClr val="accent3">
                    <a:lumMod val="20000"/>
                    <a:lumOff val="80000"/>
                  </a:schemeClr>
                </a:solidFill>
                <a:latin typeface="Arial" pitchFamily="34" charset="0"/>
                <a:cs typeface="Arial" pitchFamily="34" charset="0"/>
              </a:rPr>
              <a:t>Presented By:</a:t>
            </a:r>
          </a:p>
          <a:p>
            <a:pPr algn="r"/>
            <a:r>
              <a:rPr lang="en-US" sz="2000" b="1" dirty="0" err="1" smtClean="0">
                <a:solidFill>
                  <a:schemeClr val="accent3">
                    <a:lumMod val="20000"/>
                    <a:lumOff val="80000"/>
                  </a:schemeClr>
                </a:solidFill>
                <a:latin typeface="Arial"/>
                <a:cs typeface="Arial"/>
              </a:rPr>
              <a:t>Padmashini.R</a:t>
            </a:r>
            <a:endParaRPr lang="en-US" sz="2000" b="1" dirty="0" smtClean="0">
              <a:solidFill>
                <a:schemeClr val="accent3">
                  <a:lumMod val="20000"/>
                  <a:lumOff val="80000"/>
                </a:schemeClr>
              </a:solidFill>
              <a:latin typeface="Arial"/>
              <a:cs typeface="Arial"/>
            </a:endParaRPr>
          </a:p>
          <a:p>
            <a:pPr algn="r"/>
            <a:r>
              <a:rPr lang="en-US" sz="2000" b="1" dirty="0" err="1">
                <a:solidFill>
                  <a:schemeClr val="accent3">
                    <a:lumMod val="20000"/>
                    <a:lumOff val="80000"/>
                  </a:schemeClr>
                </a:solidFill>
                <a:latin typeface="Arial"/>
                <a:cs typeface="Arial"/>
              </a:rPr>
              <a:t>Btech</a:t>
            </a:r>
            <a:r>
              <a:rPr lang="en-US" sz="2000" b="1" dirty="0">
                <a:solidFill>
                  <a:schemeClr val="accent3">
                    <a:lumMod val="20000"/>
                    <a:lumOff val="80000"/>
                  </a:schemeClr>
                </a:solidFill>
                <a:latin typeface="Arial"/>
                <a:cs typeface="Arial"/>
              </a:rPr>
              <a:t> IT</a:t>
            </a:r>
          </a:p>
          <a:p>
            <a:pPr algn="r"/>
            <a:r>
              <a:rPr lang="en-US" sz="2000" b="1" dirty="0" err="1" smtClean="0">
                <a:solidFill>
                  <a:schemeClr val="accent3">
                    <a:lumMod val="20000"/>
                    <a:lumOff val="80000"/>
                  </a:schemeClr>
                </a:solidFill>
                <a:latin typeface="Arial"/>
                <a:cs typeface="Arial"/>
              </a:rPr>
              <a:t>Anjalai</a:t>
            </a:r>
            <a:r>
              <a:rPr lang="en-US" sz="2000" b="1" dirty="0" smtClean="0">
                <a:solidFill>
                  <a:schemeClr val="accent3">
                    <a:lumMod val="20000"/>
                    <a:lumOff val="80000"/>
                  </a:schemeClr>
                </a:solidFill>
                <a:latin typeface="Arial"/>
                <a:cs typeface="Arial"/>
              </a:rPr>
              <a:t> </a:t>
            </a:r>
            <a:r>
              <a:rPr lang="en-US" sz="2000" b="1" dirty="0" err="1" smtClean="0">
                <a:solidFill>
                  <a:schemeClr val="accent3">
                    <a:lumMod val="20000"/>
                    <a:lumOff val="80000"/>
                  </a:schemeClr>
                </a:solidFill>
                <a:latin typeface="Arial"/>
                <a:cs typeface="Arial"/>
              </a:rPr>
              <a:t>ammal</a:t>
            </a:r>
            <a:r>
              <a:rPr lang="en-US" sz="2000" b="1" dirty="0" smtClean="0">
                <a:solidFill>
                  <a:schemeClr val="accent3">
                    <a:lumMod val="20000"/>
                    <a:lumOff val="80000"/>
                  </a:schemeClr>
                </a:solidFill>
                <a:latin typeface="Arial"/>
                <a:cs typeface="Arial"/>
              </a:rPr>
              <a:t> </a:t>
            </a:r>
            <a:r>
              <a:rPr lang="en-US" sz="2000" b="1" dirty="0" err="1" smtClean="0">
                <a:solidFill>
                  <a:schemeClr val="accent3">
                    <a:lumMod val="20000"/>
                    <a:lumOff val="80000"/>
                  </a:schemeClr>
                </a:solidFill>
                <a:latin typeface="Arial"/>
                <a:cs typeface="Arial"/>
              </a:rPr>
              <a:t>mahalingam</a:t>
            </a:r>
            <a:r>
              <a:rPr lang="en-US" sz="2000" b="1" dirty="0" smtClean="0">
                <a:solidFill>
                  <a:schemeClr val="accent3">
                    <a:lumMod val="20000"/>
                    <a:lumOff val="80000"/>
                  </a:schemeClr>
                </a:solidFill>
                <a:latin typeface="Arial"/>
                <a:cs typeface="Arial"/>
              </a:rPr>
              <a:t> engineering </a:t>
            </a:r>
            <a:r>
              <a:rPr lang="en-US" sz="2000" b="1" dirty="0" smtClean="0">
                <a:solidFill>
                  <a:schemeClr val="accent3">
                    <a:lumMod val="20000"/>
                    <a:lumOff val="80000"/>
                  </a:schemeClr>
                </a:solidFill>
                <a:latin typeface="Arial"/>
                <a:cs typeface="Arial"/>
              </a:rPr>
              <a:t>College</a:t>
            </a:r>
            <a:endParaRPr lang="en-US" sz="2000" b="1" dirty="0" smtClean="0">
              <a:solidFill>
                <a:schemeClr val="accent3">
                  <a:lumMod val="20000"/>
                  <a:lumOff val="80000"/>
                </a:schemeClr>
              </a:solidFill>
              <a:latin typeface="Arial"/>
              <a:cs typeface="Arial"/>
            </a:endParaRPr>
          </a:p>
        </p:txBody>
      </p:sp>
      <p:pic>
        <p:nvPicPr>
          <p:cNvPr id="5" name="Picture 4"/>
          <p:cNvPicPr>
            <a:picLocks noChangeAspect="1"/>
          </p:cNvPicPr>
          <p:nvPr/>
        </p:nvPicPr>
        <p:blipFill>
          <a:blip r:embed="rId2"/>
          <a:stretch>
            <a:fillRect/>
          </a:stretch>
        </p:blipFill>
        <p:spPr>
          <a:xfrm>
            <a:off x="1" y="0"/>
            <a:ext cx="2927526" cy="6858000"/>
          </a:xfrm>
          <a:prstGeom prst="rect">
            <a:avLst/>
          </a:prstGeom>
        </p:spPr>
      </p:pic>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33778" y="423332"/>
            <a:ext cx="8534400" cy="1507067"/>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3" name="Rectangle 2"/>
          <p:cNvSpPr/>
          <p:nvPr/>
        </p:nvSpPr>
        <p:spPr>
          <a:xfrm>
            <a:off x="733778" y="3105835"/>
            <a:ext cx="9934222"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tx1">
                    <a:lumMod val="95000"/>
                  </a:schemeClr>
                </a:solidFill>
                <a:hlinkClick r:id="rId2"/>
              </a:rPr>
              <a:t>https://</a:t>
            </a:r>
            <a:r>
              <a:rPr lang="en-US" dirty="0" smtClean="0">
                <a:solidFill>
                  <a:schemeClr val="tx1">
                    <a:lumMod val="95000"/>
                  </a:schemeClr>
                </a:solidFill>
                <a:hlinkClick r:id="rId2"/>
              </a:rPr>
              <a:t>www.researchgate.net/publication/228797653_Keystroke_logging_keylogging</a:t>
            </a:r>
            <a:endParaRPr lang="en-US" dirty="0" smtClean="0">
              <a:solidFill>
                <a:schemeClr val="tx1">
                  <a:lumMod val="95000"/>
                </a:schemeClr>
              </a:solidFill>
            </a:endParaRPr>
          </a:p>
          <a:p>
            <a:pPr marL="285750" indent="-285750">
              <a:buFont typeface="Arial" panose="020B0604020202020204" pitchFamily="34" charset="0"/>
              <a:buChar char="•"/>
            </a:pPr>
            <a:r>
              <a:rPr lang="en-US" dirty="0">
                <a:solidFill>
                  <a:schemeClr val="tx1">
                    <a:lumMod val="95000"/>
                  </a:schemeClr>
                </a:solidFill>
              </a:rPr>
              <a:t>https://www.researchgate.net/publication/309230926_Survey_of_Keylogger_Technologies</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pic>
        <p:nvPicPr>
          <p:cNvPr id="2" name="Picture 1"/>
          <p:cNvPicPr>
            <a:picLocks noChangeAspect="1"/>
          </p:cNvPicPr>
          <p:nvPr/>
        </p:nvPicPr>
        <p:blipFill>
          <a:blip r:embed="rId2"/>
          <a:stretch>
            <a:fillRect/>
          </a:stretch>
        </p:blipFill>
        <p:spPr>
          <a:xfrm>
            <a:off x="2205920" y="3840339"/>
            <a:ext cx="8096250" cy="2857500"/>
          </a:xfrm>
          <a:prstGeom prst="rect">
            <a:avLst/>
          </a:prstGeom>
        </p:spPr>
      </p:pic>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solidFill>
                  <a:schemeClr val="tx1">
                    <a:lumMod val="95000"/>
                  </a:schemeClr>
                </a:solidFill>
                <a:latin typeface="Arial"/>
                <a:ea typeface="+mn-lt"/>
                <a:cs typeface="Arial"/>
              </a:rPr>
              <a:t>  </a:t>
            </a:r>
            <a:endParaRPr lang="en-US" dirty="0">
              <a:solidFill>
                <a:schemeClr val="tx1">
                  <a:lumMod val="95000"/>
                </a:schemeClr>
              </a:solidFill>
              <a:latin typeface="Arial"/>
              <a:cs typeface="Arial"/>
            </a:endParaRPr>
          </a:p>
          <a:p>
            <a:pPr marL="305435" indent="-305435"/>
            <a:r>
              <a:rPr lang="en-US" sz="2000" b="1" dirty="0">
                <a:solidFill>
                  <a:schemeClr val="tx1">
                    <a:lumMod val="95000"/>
                  </a:schemeClr>
                </a:solidFill>
                <a:latin typeface="Arial"/>
                <a:ea typeface="+mn-lt"/>
                <a:cs typeface="Arial"/>
              </a:rPr>
              <a:t>Problem Statement </a:t>
            </a:r>
            <a:r>
              <a:rPr lang="en-US" sz="2000" dirty="0">
                <a:solidFill>
                  <a:schemeClr val="tx1">
                    <a:lumMod val="95000"/>
                  </a:schemeClr>
                </a:solidFill>
                <a:latin typeface="Arial"/>
                <a:ea typeface="+mn-lt"/>
                <a:cs typeface="Arial"/>
              </a:rPr>
              <a:t>(Should not include solution)</a:t>
            </a:r>
            <a:endParaRPr lang="en-US" dirty="0">
              <a:solidFill>
                <a:schemeClr val="tx1">
                  <a:lumMod val="95000"/>
                </a:schemeClr>
              </a:solidFill>
              <a:latin typeface="Arial"/>
              <a:cs typeface="Arial"/>
            </a:endParaRPr>
          </a:p>
          <a:p>
            <a:pPr marL="305435" indent="-305435"/>
            <a:r>
              <a:rPr lang="en-US" sz="2000" b="1" dirty="0">
                <a:solidFill>
                  <a:schemeClr val="tx1">
                    <a:lumMod val="95000"/>
                  </a:schemeClr>
                </a:solidFill>
                <a:latin typeface="Arial"/>
                <a:ea typeface="+mn-lt"/>
                <a:cs typeface="Arial"/>
              </a:rPr>
              <a:t>Proposed System/Solution</a:t>
            </a:r>
            <a:endParaRPr lang="en-US" dirty="0">
              <a:solidFill>
                <a:schemeClr val="tx1">
                  <a:lumMod val="95000"/>
                </a:schemeClr>
              </a:solidFill>
              <a:latin typeface="Arial"/>
              <a:cs typeface="Arial"/>
            </a:endParaRPr>
          </a:p>
          <a:p>
            <a:pPr marL="305435" indent="-305435"/>
            <a:r>
              <a:rPr lang="en-US" sz="2000" b="1" dirty="0">
                <a:solidFill>
                  <a:schemeClr val="tx1">
                    <a:lumMod val="95000"/>
                  </a:schemeClr>
                </a:solidFill>
                <a:latin typeface="Arial"/>
                <a:ea typeface="+mn-lt"/>
                <a:cs typeface="Calibri"/>
              </a:rPr>
              <a:t>System </a:t>
            </a:r>
            <a:r>
              <a:rPr lang="en-US" sz="2000" b="1" dirty="0">
                <a:solidFill>
                  <a:schemeClr val="tx1">
                    <a:lumMod val="95000"/>
                  </a:schemeClr>
                </a:solidFill>
                <a:latin typeface="Arial"/>
                <a:ea typeface="+mn-lt"/>
                <a:cs typeface="+mn-lt"/>
              </a:rPr>
              <a:t>Development Approach </a:t>
            </a:r>
            <a:r>
              <a:rPr lang="en-US" sz="2000" dirty="0">
                <a:solidFill>
                  <a:schemeClr val="tx1">
                    <a:lumMod val="95000"/>
                  </a:schemeClr>
                </a:solidFill>
                <a:latin typeface="Arial"/>
                <a:ea typeface="+mn-lt"/>
                <a:cs typeface="+mn-lt"/>
              </a:rPr>
              <a:t>(Technology Used) </a:t>
            </a:r>
            <a:endParaRPr lang="en-US" dirty="0">
              <a:solidFill>
                <a:schemeClr val="tx1">
                  <a:lumMod val="95000"/>
                </a:schemeClr>
              </a:solidFill>
              <a:latin typeface="Arial"/>
              <a:ea typeface="+mn-lt"/>
              <a:cs typeface="+mn-lt"/>
            </a:endParaRPr>
          </a:p>
          <a:p>
            <a:pPr marL="305435" indent="-305435"/>
            <a:r>
              <a:rPr lang="en-US" sz="2000" b="1" dirty="0">
                <a:solidFill>
                  <a:schemeClr val="tx1">
                    <a:lumMod val="95000"/>
                  </a:schemeClr>
                </a:solidFill>
                <a:latin typeface="Arial"/>
                <a:ea typeface="+mn-lt"/>
                <a:cs typeface="+mn-lt"/>
              </a:rPr>
              <a:t>Algorithm &amp; Deployment  </a:t>
            </a:r>
            <a:endParaRPr lang="en-US" dirty="0">
              <a:solidFill>
                <a:schemeClr val="tx1">
                  <a:lumMod val="95000"/>
                </a:schemeClr>
              </a:solidFill>
              <a:latin typeface="Arial"/>
              <a:cs typeface="Calibri"/>
            </a:endParaRPr>
          </a:p>
          <a:p>
            <a:pPr marL="305435" indent="-305435"/>
            <a:r>
              <a:rPr lang="en-US" sz="2000" b="1" dirty="0">
                <a:solidFill>
                  <a:schemeClr val="tx1">
                    <a:lumMod val="95000"/>
                  </a:schemeClr>
                </a:solidFill>
                <a:latin typeface="Arial"/>
                <a:ea typeface="+mn-lt"/>
                <a:cs typeface="Arial"/>
              </a:rPr>
              <a:t>Result (Output Image)</a:t>
            </a:r>
          </a:p>
          <a:p>
            <a:pPr marL="305435" indent="-305435"/>
            <a:r>
              <a:rPr lang="en-US" sz="2000" b="1" dirty="0">
                <a:solidFill>
                  <a:schemeClr val="tx1">
                    <a:lumMod val="95000"/>
                  </a:schemeClr>
                </a:solidFill>
                <a:latin typeface="Arial"/>
                <a:ea typeface="+mn-lt"/>
                <a:cs typeface="Arial"/>
              </a:rPr>
              <a:t>Conclusion</a:t>
            </a:r>
            <a:endParaRPr lang="en-US" dirty="0">
              <a:solidFill>
                <a:schemeClr val="tx1">
                  <a:lumMod val="95000"/>
                </a:schemeClr>
              </a:solidFill>
              <a:latin typeface="Arial"/>
              <a:cs typeface="Arial"/>
            </a:endParaRPr>
          </a:p>
          <a:p>
            <a:pPr marL="305435" indent="-305435"/>
            <a:r>
              <a:rPr lang="en-US" sz="2000" b="1" dirty="0">
                <a:solidFill>
                  <a:schemeClr val="tx1">
                    <a:lumMod val="95000"/>
                  </a:schemeClr>
                </a:solidFill>
                <a:latin typeface="Arial"/>
                <a:ea typeface="+mn-lt"/>
                <a:cs typeface="Arial"/>
              </a:rPr>
              <a:t>Future Scope</a:t>
            </a:r>
          </a:p>
          <a:p>
            <a:pPr marL="305435" indent="-305435"/>
            <a:r>
              <a:rPr lang="en-US" sz="2000" b="1" dirty="0">
                <a:solidFill>
                  <a:schemeClr val="tx1">
                    <a:lumMod val="95000"/>
                  </a:schemeClr>
                </a:solidFill>
                <a:latin typeface="Arial"/>
                <a:ea typeface="+mn-lt"/>
                <a:cs typeface="Arial"/>
              </a:rPr>
              <a:t>References</a:t>
            </a:r>
            <a:endParaRPr lang="en-US" dirty="0">
              <a:solidFill>
                <a:schemeClr val="tx1">
                  <a:lumMod val="95000"/>
                </a:schemeClr>
              </a:solidFill>
              <a:latin typeface="Arial"/>
              <a:cs typeface="Arial"/>
            </a:endParaRPr>
          </a:p>
          <a:p>
            <a:pPr marL="305435" indent="-305435"/>
            <a:endParaRPr lang="en-US" dirty="0">
              <a:solidFill>
                <a:schemeClr val="tx1">
                  <a:lumMod val="95000"/>
                </a:schemeClr>
              </a:solidFill>
              <a:latin typeface="Arial"/>
              <a:cs typeface="Arial"/>
            </a:endParaRPr>
          </a:p>
        </p:txBody>
      </p:sp>
      <p:pic>
        <p:nvPicPr>
          <p:cNvPr id="4" name="Picture 3"/>
          <p:cNvPicPr>
            <a:picLocks noChangeAspect="1"/>
          </p:cNvPicPr>
          <p:nvPr/>
        </p:nvPicPr>
        <p:blipFill>
          <a:blip r:embed="rId2"/>
          <a:stretch>
            <a:fillRect/>
          </a:stretch>
        </p:blipFill>
        <p:spPr>
          <a:xfrm>
            <a:off x="7349066" y="0"/>
            <a:ext cx="4842934" cy="6858000"/>
          </a:xfrm>
          <a:prstGeom prst="rect">
            <a:avLst/>
          </a:prstGeom>
        </p:spPr>
      </p:pic>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34256" y="276577"/>
            <a:ext cx="8534400" cy="1507067"/>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180482"/>
            <a:ext cx="11029615" cy="4673324"/>
          </a:xfrm>
        </p:spPr>
        <p:txBody>
          <a:bodyPr/>
          <a:lstStyle/>
          <a:p>
            <a:pPr marL="0" indent="0">
              <a:buNone/>
            </a:pPr>
            <a:r>
              <a:rPr lang="en-US" sz="3200" dirty="0" smtClean="0">
                <a:solidFill>
                  <a:schemeClr val="tx1">
                    <a:lumMod val="95000"/>
                  </a:schemeClr>
                </a:solidFill>
              </a:rPr>
              <a:t>         </a:t>
            </a:r>
            <a:r>
              <a:rPr lang="en-US" sz="2800" dirty="0" smtClean="0">
                <a:solidFill>
                  <a:schemeClr val="tx1">
                    <a:lumMod val="95000"/>
                  </a:schemeClr>
                </a:solidFill>
                <a:latin typeface="Times New Roman" pitchFamily="18" charset="0"/>
                <a:cs typeface="Times New Roman" pitchFamily="18" charset="0"/>
              </a:rPr>
              <a:t>In today's digital age, where </a:t>
            </a:r>
            <a:r>
              <a:rPr lang="en-US" sz="2800" dirty="0" err="1" smtClean="0">
                <a:solidFill>
                  <a:schemeClr val="tx1">
                    <a:lumMod val="95000"/>
                  </a:schemeClr>
                </a:solidFill>
                <a:latin typeface="Times New Roman" pitchFamily="18" charset="0"/>
                <a:cs typeface="Times New Roman" pitchFamily="18" charset="0"/>
              </a:rPr>
              <a:t>cybersecurity</a:t>
            </a:r>
            <a:r>
              <a:rPr lang="en-US" sz="2800" dirty="0" smtClean="0">
                <a:solidFill>
                  <a:schemeClr val="tx1">
                    <a:lumMod val="95000"/>
                  </a:schemeClr>
                </a:solidFill>
                <a:latin typeface="Times New Roman" pitchFamily="18" charset="0"/>
                <a:cs typeface="Times New Roman" pitchFamily="18" charset="0"/>
              </a:rPr>
              <a:t> threats loom large, one of the significant concerns is the proliferation of </a:t>
            </a:r>
            <a:r>
              <a:rPr lang="en-US" sz="2800" dirty="0" err="1" smtClean="0">
                <a:solidFill>
                  <a:schemeClr val="tx1">
                    <a:lumMod val="95000"/>
                  </a:schemeClr>
                </a:solidFill>
                <a:latin typeface="Times New Roman" pitchFamily="18" charset="0"/>
                <a:cs typeface="Times New Roman" pitchFamily="18" charset="0"/>
              </a:rPr>
              <a:t>keyloggers</a:t>
            </a:r>
            <a:r>
              <a:rPr lang="en-US" sz="2800" dirty="0" smtClean="0">
                <a:solidFill>
                  <a:schemeClr val="tx1">
                    <a:lumMod val="95000"/>
                  </a:schemeClr>
                </a:solidFill>
                <a:latin typeface="Times New Roman" pitchFamily="18" charset="0"/>
                <a:cs typeface="Times New Roman" pitchFamily="18" charset="0"/>
              </a:rPr>
              <a:t>, stealthy software tools designed to monitor and record keystrokes on a user's computer without their knowledge. </a:t>
            </a:r>
          </a:p>
          <a:p>
            <a:pPr marL="0" indent="0">
              <a:buNone/>
            </a:pPr>
            <a:r>
              <a:rPr lang="en-US" sz="2800" dirty="0" smtClean="0">
                <a:solidFill>
                  <a:schemeClr val="tx1">
                    <a:lumMod val="95000"/>
                  </a:schemeClr>
                </a:solidFill>
                <a:latin typeface="Times New Roman" pitchFamily="18" charset="0"/>
                <a:cs typeface="Times New Roman" pitchFamily="18" charset="0"/>
              </a:rPr>
              <a:t>         </a:t>
            </a:r>
            <a:r>
              <a:rPr lang="en-US" sz="2800" dirty="0" err="1" smtClean="0">
                <a:solidFill>
                  <a:schemeClr val="tx1">
                    <a:lumMod val="95000"/>
                  </a:schemeClr>
                </a:solidFill>
                <a:latin typeface="Times New Roman" pitchFamily="18" charset="0"/>
                <a:cs typeface="Times New Roman" pitchFamily="18" charset="0"/>
              </a:rPr>
              <a:t>Keyloggers</a:t>
            </a:r>
            <a:r>
              <a:rPr lang="en-US" sz="2800" dirty="0" smtClean="0">
                <a:solidFill>
                  <a:schemeClr val="tx1">
                    <a:lumMod val="95000"/>
                  </a:schemeClr>
                </a:solidFill>
                <a:latin typeface="Times New Roman" pitchFamily="18" charset="0"/>
                <a:cs typeface="Times New Roman" pitchFamily="18" charset="0"/>
              </a:rPr>
              <a:t> pose a severe threat to individuals and organizations as they can capture sensitive information such as passwords, credit card details, and other personal data, leading to identity theft, financial loss, and privacy breaches</a:t>
            </a:r>
            <a:endParaRPr lang="en-IN" sz="2800" dirty="0">
              <a:solidFill>
                <a:schemeClr val="tx1">
                  <a:lumMod val="9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15893" y="95954"/>
            <a:ext cx="8534400" cy="1507067"/>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rot="10800000" flipV="1">
            <a:off x="215893" y="428978"/>
            <a:ext cx="11613485" cy="7371644"/>
          </a:xfrm>
        </p:spPr>
        <p:txBody>
          <a:bodyPr vert="horz" lIns="91440" tIns="45720" rIns="91440" bIns="45720" rtlCol="0" anchor="ctr">
            <a:noAutofit/>
          </a:bodyPr>
          <a:lstStyle/>
          <a:p>
            <a:pPr marL="305435" indent="-305435">
              <a:buNone/>
            </a:pPr>
            <a:r>
              <a:rPr lang="en-IN" sz="1200" b="1" dirty="0" smtClean="0">
                <a:solidFill>
                  <a:schemeClr val="tx1">
                    <a:lumMod val="95000"/>
                  </a:schemeClr>
                </a:solidFill>
                <a:latin typeface="Calibri"/>
                <a:ea typeface="+mn-lt"/>
                <a:cs typeface="+mn-lt"/>
              </a:rPr>
              <a:t>        Data </a:t>
            </a:r>
            <a:r>
              <a:rPr lang="en-IN" sz="1200" b="1" dirty="0">
                <a:solidFill>
                  <a:schemeClr val="tx1">
                    <a:lumMod val="95000"/>
                  </a:schemeClr>
                </a:solidFill>
                <a:latin typeface="Calibri"/>
                <a:ea typeface="+mn-lt"/>
                <a:cs typeface="+mn-lt"/>
              </a:rPr>
              <a:t>Collection</a:t>
            </a:r>
            <a:r>
              <a:rPr lang="en-IN" sz="1200" b="1" dirty="0" smtClean="0">
                <a:solidFill>
                  <a:schemeClr val="tx1">
                    <a:lumMod val="95000"/>
                  </a:schemeClr>
                </a:solidFill>
                <a:latin typeface="Calibri"/>
                <a:ea typeface="+mn-lt"/>
                <a:cs typeface="+mn-lt"/>
              </a:rPr>
              <a:t>:</a:t>
            </a:r>
            <a:endParaRPr lang="en-IN" sz="1200" b="1" dirty="0">
              <a:solidFill>
                <a:schemeClr val="tx1">
                  <a:lumMod val="95000"/>
                </a:schemeClr>
              </a:solidFill>
              <a:latin typeface="Calibri"/>
              <a:cs typeface="Calibri"/>
            </a:endParaRPr>
          </a:p>
          <a:p>
            <a:pPr marL="629920" lvl="1" indent="-305435"/>
            <a:r>
              <a:rPr lang="en-US" sz="1200" dirty="0" smtClean="0">
                <a:solidFill>
                  <a:schemeClr val="tx1">
                    <a:lumMod val="95000"/>
                  </a:schemeClr>
                </a:solidFill>
              </a:rPr>
              <a:t>Collect a wide range of keystrokes from different keyboard layouts, languages, and typing habits.</a:t>
            </a:r>
          </a:p>
          <a:p>
            <a:pPr marL="629920" lvl="1" indent="-305435"/>
            <a:r>
              <a:rPr lang="en-US" sz="1200" dirty="0" smtClean="0">
                <a:solidFill>
                  <a:schemeClr val="tx1">
                    <a:lumMod val="95000"/>
                  </a:schemeClr>
                </a:solidFill>
              </a:rPr>
              <a:t>To effectively train the machine learning model, this dataset should ideally comprise both typical typing activities and instances of </a:t>
            </a:r>
            <a:r>
              <a:rPr lang="en-US" sz="1200" dirty="0" err="1" smtClean="0">
                <a:solidFill>
                  <a:schemeClr val="tx1">
                    <a:lumMod val="95000"/>
                  </a:schemeClr>
                </a:solidFill>
              </a:rPr>
              <a:t>keylogging</a:t>
            </a:r>
            <a:r>
              <a:rPr lang="en-US" sz="1200" dirty="0" smtClean="0">
                <a:solidFill>
                  <a:schemeClr val="tx1">
                    <a:lumMod val="95000"/>
                  </a:schemeClr>
                </a:solidFill>
              </a:rPr>
              <a:t> activities.</a:t>
            </a:r>
          </a:p>
          <a:p>
            <a:pPr marL="629920" lvl="1" indent="-305435">
              <a:buNone/>
            </a:pPr>
            <a:r>
              <a:rPr lang="en-IN" sz="1200" b="1" dirty="0" smtClean="0">
                <a:solidFill>
                  <a:schemeClr val="tx1">
                    <a:lumMod val="95000"/>
                  </a:schemeClr>
                </a:solidFill>
                <a:latin typeface="Calibri"/>
                <a:ea typeface="+mn-lt"/>
                <a:cs typeface="+mn-lt"/>
              </a:rPr>
              <a:t>Data Preparation:</a:t>
            </a:r>
            <a:endParaRPr lang="en-US" sz="1200" dirty="0" smtClean="0">
              <a:solidFill>
                <a:schemeClr val="tx1">
                  <a:lumMod val="95000"/>
                </a:schemeClr>
              </a:solidFill>
            </a:endParaRPr>
          </a:p>
          <a:p>
            <a:pPr marL="629920" lvl="1" indent="-305435"/>
            <a:r>
              <a:rPr lang="en-US" sz="1200" dirty="0" smtClean="0">
                <a:solidFill>
                  <a:schemeClr val="tx1">
                    <a:lumMod val="95000"/>
                  </a:schemeClr>
                </a:solidFill>
              </a:rPr>
              <a:t>Feature extraction: Take pertinent aspects, including key combinations, timings between keystrokes, and press durations, and extract them from the keystroke data.</a:t>
            </a:r>
          </a:p>
          <a:p>
            <a:pPr marL="629920" lvl="1" indent="-305435"/>
            <a:r>
              <a:rPr lang="en-US" sz="1200" dirty="0" smtClean="0">
                <a:solidFill>
                  <a:schemeClr val="tx1">
                    <a:lumMod val="95000"/>
                  </a:schemeClr>
                </a:solidFill>
              </a:rPr>
              <a:t>Data cleaning: Purge the dataset of any noise or anomalies.</a:t>
            </a:r>
          </a:p>
          <a:p>
            <a:pPr marL="629920" lvl="1" indent="-305435"/>
            <a:r>
              <a:rPr lang="en-US" sz="1200" dirty="0" smtClean="0">
                <a:solidFill>
                  <a:schemeClr val="tx1">
                    <a:lumMod val="95000"/>
                  </a:schemeClr>
                </a:solidFill>
              </a:rPr>
              <a:t>Data normalization: To guarantee consistency and enhance the performance of the model, normalize the features.</a:t>
            </a:r>
          </a:p>
          <a:p>
            <a:pPr marL="629920" lvl="1" indent="-305435">
              <a:buNone/>
            </a:pPr>
            <a:r>
              <a:rPr lang="en-IN" sz="1200" b="1" dirty="0" smtClean="0">
                <a:solidFill>
                  <a:schemeClr val="tx1">
                    <a:lumMod val="95000"/>
                  </a:schemeClr>
                </a:solidFill>
                <a:latin typeface="Calibri"/>
                <a:ea typeface="+mn-lt"/>
                <a:cs typeface="+mn-lt"/>
              </a:rPr>
              <a:t>Machine </a:t>
            </a:r>
            <a:r>
              <a:rPr lang="en-IN" sz="1200" b="1" dirty="0">
                <a:solidFill>
                  <a:schemeClr val="tx1">
                    <a:lumMod val="95000"/>
                  </a:schemeClr>
                </a:solidFill>
                <a:latin typeface="Calibri"/>
                <a:ea typeface="+mn-lt"/>
                <a:cs typeface="+mn-lt"/>
              </a:rPr>
              <a:t>Learning Algorithm:</a:t>
            </a:r>
            <a:endParaRPr lang="en-IN" sz="1200" b="1" dirty="0">
              <a:solidFill>
                <a:schemeClr val="tx1">
                  <a:lumMod val="95000"/>
                </a:schemeClr>
              </a:solidFill>
              <a:latin typeface="Calibri"/>
              <a:cs typeface="Calibri"/>
            </a:endParaRPr>
          </a:p>
          <a:p>
            <a:pPr marL="629920" lvl="1" indent="-305435"/>
            <a:r>
              <a:rPr lang="en-US" sz="1200" dirty="0" smtClean="0">
                <a:solidFill>
                  <a:schemeClr val="tx1">
                    <a:lumMod val="95000"/>
                  </a:schemeClr>
                </a:solidFill>
              </a:rPr>
              <a:t>To train the model, use a supervised learning technique like Gradient Boosting Machine (GBM), Random Forest, or Support Vector Machines (SVM). These algorithms work well for classification tasks and are capable of telling the difference between </a:t>
            </a:r>
            <a:r>
              <a:rPr lang="en-US" sz="1200" dirty="0" err="1" smtClean="0">
                <a:solidFill>
                  <a:schemeClr val="tx1">
                    <a:lumMod val="95000"/>
                  </a:schemeClr>
                </a:solidFill>
              </a:rPr>
              <a:t>keylogging</a:t>
            </a:r>
            <a:r>
              <a:rPr lang="en-US" sz="1200" dirty="0" smtClean="0">
                <a:solidFill>
                  <a:schemeClr val="tx1">
                    <a:lumMod val="95000"/>
                  </a:schemeClr>
                </a:solidFill>
              </a:rPr>
              <a:t> activity and regular typing.</a:t>
            </a:r>
            <a:endParaRPr lang="en-IN" sz="1200" b="1" dirty="0">
              <a:solidFill>
                <a:schemeClr val="tx1">
                  <a:lumMod val="95000"/>
                </a:schemeClr>
              </a:solidFill>
              <a:latin typeface="Calibri"/>
              <a:cs typeface="Calibri"/>
            </a:endParaRPr>
          </a:p>
          <a:p>
            <a:pPr marL="305435" indent="-305435">
              <a:buNone/>
            </a:pPr>
            <a:r>
              <a:rPr lang="en-IN" sz="1200" b="1" dirty="0" smtClean="0">
                <a:solidFill>
                  <a:schemeClr val="tx1">
                    <a:lumMod val="95000"/>
                  </a:schemeClr>
                </a:solidFill>
                <a:latin typeface="Calibri"/>
                <a:ea typeface="+mn-lt"/>
                <a:cs typeface="+mn-lt"/>
              </a:rPr>
              <a:t>        Deployment:</a:t>
            </a:r>
            <a:endParaRPr lang="en-IN" sz="1200" b="1" dirty="0" smtClean="0">
              <a:solidFill>
                <a:schemeClr val="tx1">
                  <a:lumMod val="95000"/>
                </a:schemeClr>
              </a:solidFill>
              <a:latin typeface="Calibri"/>
              <a:cs typeface="Calibri"/>
            </a:endParaRPr>
          </a:p>
          <a:p>
            <a:pPr marL="629920" lvl="1" indent="-305435"/>
            <a:r>
              <a:rPr lang="en-US" sz="1200" dirty="0" smtClean="0">
                <a:solidFill>
                  <a:schemeClr val="tx1">
                    <a:lumMod val="95000"/>
                  </a:schemeClr>
                </a:solidFill>
              </a:rPr>
              <a:t>Incorporate the machine learning model that has been trained into a system or program that can track keystrokes in real-time and continually. Depending on the particular needs of the users or organizations, this application should either run as a standalone application or be integrated into the operating system.</a:t>
            </a:r>
          </a:p>
          <a:p>
            <a:pPr marL="629920" lvl="1" indent="-305435">
              <a:buNone/>
            </a:pPr>
            <a:r>
              <a:rPr lang="en-IN" sz="1200" b="1" dirty="0" smtClean="0">
                <a:solidFill>
                  <a:schemeClr val="tx1">
                    <a:lumMod val="95000"/>
                  </a:schemeClr>
                </a:solidFill>
                <a:latin typeface="Calibri"/>
                <a:ea typeface="+mn-lt"/>
                <a:cs typeface="+mn-lt"/>
              </a:rPr>
              <a:t>Evaluation:</a:t>
            </a:r>
            <a:endParaRPr lang="en-IN" sz="1200" b="1" dirty="0">
              <a:solidFill>
                <a:schemeClr val="tx1">
                  <a:lumMod val="95000"/>
                </a:schemeClr>
              </a:solidFill>
              <a:latin typeface="Calibri"/>
              <a:cs typeface="Calibri"/>
            </a:endParaRPr>
          </a:p>
          <a:p>
            <a:pPr marL="629920" lvl="1" indent="-305435"/>
            <a:r>
              <a:rPr lang="en-US" sz="1200" dirty="0" smtClean="0">
                <a:solidFill>
                  <a:schemeClr val="tx1">
                    <a:lumMod val="95000"/>
                  </a:schemeClr>
                </a:solidFill>
              </a:rPr>
              <a:t>The machine learning model should be integrated into a real-time tracking system, either as a standalone application or integrated into the operating system, depending on user needs.</a:t>
            </a:r>
          </a:p>
          <a:p>
            <a:pPr marL="629920" lvl="1" indent="-305435">
              <a:buNone/>
            </a:pPr>
            <a:r>
              <a:rPr lang="en-IN" sz="1200" b="1" dirty="0" smtClean="0">
                <a:solidFill>
                  <a:schemeClr val="tx1">
                    <a:lumMod val="95000"/>
                  </a:schemeClr>
                </a:solidFill>
                <a:ea typeface="+mn-lt"/>
                <a:cs typeface="+mn-lt"/>
              </a:rPr>
              <a:t>Result:</a:t>
            </a:r>
          </a:p>
          <a:p>
            <a:pPr marL="629920" lvl="1" indent="-305435">
              <a:buNone/>
            </a:pPr>
            <a:r>
              <a:rPr lang="en-US" sz="1200" dirty="0" smtClean="0">
                <a:solidFill>
                  <a:schemeClr val="tx1">
                    <a:lumMod val="95000"/>
                  </a:schemeClr>
                </a:solidFill>
              </a:rPr>
              <a:t>          The system effectively detects and neutralizes </a:t>
            </a:r>
            <a:r>
              <a:rPr lang="en-US" sz="1200" dirty="0" err="1" smtClean="0">
                <a:solidFill>
                  <a:schemeClr val="tx1">
                    <a:lumMod val="95000"/>
                  </a:schemeClr>
                </a:solidFill>
              </a:rPr>
              <a:t>keylogging</a:t>
            </a:r>
            <a:r>
              <a:rPr lang="en-US" sz="1200" dirty="0" smtClean="0">
                <a:solidFill>
                  <a:schemeClr val="tx1">
                    <a:lumMod val="95000"/>
                  </a:schemeClr>
                </a:solidFill>
              </a:rPr>
              <a:t> risks by recognizing suspicious keyboard patterns, and its performance can be enhanced through ongoing  monitoring and upgrades.</a:t>
            </a:r>
            <a:endParaRPr lang="en-IN" sz="1200" dirty="0">
              <a:solidFill>
                <a:schemeClr val="tx1">
                  <a:lumMod val="95000"/>
                </a:schemeClr>
              </a:solidFill>
            </a:endParaRPr>
          </a:p>
          <a:p>
            <a:pPr marL="0" indent="0">
              <a:buNone/>
            </a:pPr>
            <a:endParaRPr lang="en-IN" dirty="0">
              <a:solidFill>
                <a:schemeClr val="tx1">
                  <a:lumMod val="95000"/>
                </a:schemeClr>
              </a:solidFill>
            </a:endParaRP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684212" y="685800"/>
            <a:ext cx="6563255" cy="6042378"/>
          </a:xfrm>
        </p:spPr>
        <p:txBody>
          <a:bodyPr/>
          <a:lstStyle/>
          <a:p>
            <a:pPr marL="0" indent="0">
              <a:buNone/>
            </a:pPr>
            <a:r>
              <a:rPr lang="en-US" sz="1800" b="1" dirty="0" smtClean="0">
                <a:solidFill>
                  <a:schemeClr val="tx1">
                    <a:lumMod val="95000"/>
                  </a:schemeClr>
                </a:solidFill>
              </a:rPr>
              <a:t>In a system approach to addressing the threat of </a:t>
            </a:r>
            <a:r>
              <a:rPr lang="en-US" sz="1800" b="1" dirty="0" err="1" smtClean="0">
                <a:solidFill>
                  <a:schemeClr val="tx1">
                    <a:lumMod val="95000"/>
                  </a:schemeClr>
                </a:solidFill>
              </a:rPr>
              <a:t>keyloggers</a:t>
            </a:r>
            <a:r>
              <a:rPr lang="en-US" sz="1800" b="1" dirty="0" smtClean="0">
                <a:solidFill>
                  <a:schemeClr val="tx1">
                    <a:lumMod val="95000"/>
                  </a:schemeClr>
                </a:solidFill>
              </a:rPr>
              <a:t>, each component plays a crucial role in ensuring comprehensive protection against these malicious tools</a:t>
            </a:r>
            <a:r>
              <a:rPr lang="en-IN" sz="1800" b="1" dirty="0" smtClean="0">
                <a:solidFill>
                  <a:schemeClr val="tx1">
                    <a:lumMod val="95000"/>
                  </a:schemeClr>
                </a:solidFill>
                <a:ea typeface="+mn-lt"/>
                <a:cs typeface="+mn-lt"/>
              </a:rPr>
              <a:t>. </a:t>
            </a:r>
            <a:r>
              <a:rPr lang="en-IN" sz="1800" b="1" dirty="0">
                <a:solidFill>
                  <a:schemeClr val="tx1">
                    <a:lumMod val="95000"/>
                  </a:schemeClr>
                </a:solidFill>
                <a:ea typeface="+mn-lt"/>
                <a:cs typeface="+mn-lt"/>
              </a:rPr>
              <a:t>Here's a suggested structure for this section:</a:t>
            </a:r>
            <a:endParaRPr lang="en-US" b="1" dirty="0">
              <a:solidFill>
                <a:schemeClr val="tx1">
                  <a:lumMod val="95000"/>
                </a:schemeClr>
              </a:solidFill>
            </a:endParaRPr>
          </a:p>
          <a:p>
            <a:pPr marL="305435" indent="-305435"/>
            <a:r>
              <a:rPr lang="en-US" sz="1800" b="1" dirty="0" smtClean="0">
                <a:solidFill>
                  <a:schemeClr val="tx1">
                    <a:lumMod val="95000"/>
                  </a:schemeClr>
                </a:solidFill>
              </a:rPr>
              <a:t>Endpoint Detection and Response (EDR) Systems</a:t>
            </a:r>
          </a:p>
          <a:p>
            <a:pPr marL="305435" indent="-305435"/>
            <a:r>
              <a:rPr lang="en-US" sz="1800" b="1" dirty="0" smtClean="0">
                <a:solidFill>
                  <a:schemeClr val="tx1">
                    <a:lumMod val="95000"/>
                  </a:schemeClr>
                </a:solidFill>
              </a:rPr>
              <a:t>Behavioral Analytics</a:t>
            </a:r>
          </a:p>
          <a:p>
            <a:pPr marL="305435" indent="-305435"/>
            <a:r>
              <a:rPr lang="en-US" sz="1800" b="1" dirty="0" smtClean="0">
                <a:solidFill>
                  <a:schemeClr val="tx1">
                    <a:lumMod val="95000"/>
                  </a:schemeClr>
                </a:solidFill>
              </a:rPr>
              <a:t>Encryption</a:t>
            </a:r>
          </a:p>
          <a:p>
            <a:pPr marL="305435" indent="-305435"/>
            <a:r>
              <a:rPr lang="en-US" sz="1800" b="1" dirty="0" smtClean="0">
                <a:solidFill>
                  <a:schemeClr val="tx1">
                    <a:lumMod val="95000"/>
                  </a:schemeClr>
                </a:solidFill>
              </a:rPr>
              <a:t>Intrusion Detection Systems (IDS)</a:t>
            </a:r>
          </a:p>
          <a:p>
            <a:pPr marL="305435" indent="-305435">
              <a:buNone/>
            </a:pPr>
            <a:endParaRPr lang="en-IN" sz="1800" b="1" dirty="0">
              <a:solidFill>
                <a:schemeClr val="tx1">
                  <a:lumMod val="95000"/>
                </a:schemeClr>
              </a:solidFill>
            </a:endParaRPr>
          </a:p>
        </p:txBody>
      </p:sp>
      <p:pic>
        <p:nvPicPr>
          <p:cNvPr id="3" name="Picture 2"/>
          <p:cNvPicPr>
            <a:picLocks noChangeAspect="1"/>
          </p:cNvPicPr>
          <p:nvPr/>
        </p:nvPicPr>
        <p:blipFill>
          <a:blip r:embed="rId2"/>
          <a:stretch>
            <a:fillRect/>
          </a:stretch>
        </p:blipFill>
        <p:spPr>
          <a:xfrm>
            <a:off x="7383458" y="0"/>
            <a:ext cx="4808542" cy="6858000"/>
          </a:xfrm>
          <a:prstGeom prst="rect">
            <a:avLst/>
          </a:prstGeom>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51945" y="174977"/>
            <a:ext cx="8534400" cy="1507067"/>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914400" y="1569157"/>
            <a:ext cx="8665457" cy="4741334"/>
          </a:xfrm>
        </p:spPr>
        <p:txBody>
          <a:bodyPr>
            <a:normAutofit fontScale="92500" lnSpcReduction="20000"/>
          </a:bodyPr>
          <a:lstStyle/>
          <a:p>
            <a:pPr marL="305435" indent="-305435"/>
            <a:r>
              <a:rPr lang="en-IN" sz="1400" dirty="0">
                <a:solidFill>
                  <a:schemeClr val="tx1">
                    <a:lumMod val="95000"/>
                  </a:schemeClr>
                </a:solidFill>
                <a:ea typeface="+mn-lt"/>
                <a:cs typeface="+mn-lt"/>
              </a:rPr>
              <a:t>In the Algorithm section, describe the machine learning algorithm chosen for predicting bike counts. Here's an example structure for this section:</a:t>
            </a:r>
            <a:endParaRPr lang="en-IN" sz="1400" dirty="0">
              <a:solidFill>
                <a:schemeClr val="tx1">
                  <a:lumMod val="95000"/>
                </a:schemeClr>
              </a:solidFill>
            </a:endParaRPr>
          </a:p>
          <a:p>
            <a:pPr marL="305435" indent="-305435"/>
            <a:r>
              <a:rPr lang="en-IN" sz="1400" b="1" dirty="0">
                <a:solidFill>
                  <a:schemeClr val="tx1">
                    <a:lumMod val="95000"/>
                  </a:schemeClr>
                </a:solidFill>
                <a:ea typeface="+mn-lt"/>
                <a:cs typeface="+mn-lt"/>
              </a:rPr>
              <a:t>Algorithm Selection:</a:t>
            </a:r>
            <a:endParaRPr lang="en-IN" sz="1400" dirty="0">
              <a:solidFill>
                <a:schemeClr val="tx1">
                  <a:lumMod val="95000"/>
                </a:schemeClr>
              </a:solidFill>
            </a:endParaRPr>
          </a:p>
          <a:p>
            <a:pPr marL="629920" lvl="1" indent="-305435"/>
            <a:r>
              <a:rPr lang="en-IN" dirty="0">
                <a:solidFill>
                  <a:schemeClr val="tx1">
                    <a:lumMod val="95000"/>
                  </a:schemeClr>
                </a:solidFill>
                <a:ea typeface="+mn-lt"/>
                <a:cs typeface="+mn-lt"/>
              </a:rPr>
              <a:t>Provide a brief overview of the </a:t>
            </a:r>
            <a:r>
              <a:rPr lang="en-US" dirty="0" err="1" smtClean="0">
                <a:solidFill>
                  <a:schemeClr val="tx1">
                    <a:lumMod val="95000"/>
                  </a:schemeClr>
                </a:solidFill>
              </a:rPr>
              <a:t>Choosen</a:t>
            </a:r>
            <a:r>
              <a:rPr lang="en-US" dirty="0" smtClean="0">
                <a:solidFill>
                  <a:schemeClr val="tx1">
                    <a:lumMod val="95000"/>
                  </a:schemeClr>
                </a:solidFill>
              </a:rPr>
              <a:t> appropriate machine learning algorithms such as logistic regression, random forest, or neural networks for </a:t>
            </a:r>
            <a:r>
              <a:rPr lang="en-US" dirty="0" err="1" smtClean="0">
                <a:solidFill>
                  <a:schemeClr val="tx1">
                    <a:lumMod val="95000"/>
                  </a:schemeClr>
                </a:solidFill>
              </a:rPr>
              <a:t>keylogger</a:t>
            </a:r>
            <a:r>
              <a:rPr lang="en-US" dirty="0" smtClean="0">
                <a:solidFill>
                  <a:schemeClr val="tx1">
                    <a:lumMod val="95000"/>
                  </a:schemeClr>
                </a:solidFill>
              </a:rPr>
              <a:t> detection based on factors like performance, scalability, and interpretability.</a:t>
            </a:r>
            <a:endParaRPr lang="en-IN" dirty="0">
              <a:solidFill>
                <a:schemeClr val="tx1">
                  <a:lumMod val="95000"/>
                </a:schemeClr>
              </a:solidFill>
            </a:endParaRPr>
          </a:p>
          <a:p>
            <a:pPr marL="305435" indent="-305435"/>
            <a:r>
              <a:rPr lang="en-IN" sz="1400" b="1" dirty="0">
                <a:solidFill>
                  <a:schemeClr val="tx1">
                    <a:lumMod val="95000"/>
                  </a:schemeClr>
                </a:solidFill>
                <a:ea typeface="+mn-lt"/>
                <a:cs typeface="+mn-lt"/>
              </a:rPr>
              <a:t>Data Input:</a:t>
            </a:r>
            <a:endParaRPr lang="en-IN" sz="1400" dirty="0">
              <a:solidFill>
                <a:schemeClr val="tx1">
                  <a:lumMod val="95000"/>
                </a:schemeClr>
              </a:solidFill>
            </a:endParaRPr>
          </a:p>
          <a:p>
            <a:pPr marL="629920" lvl="1" indent="-305435"/>
            <a:r>
              <a:rPr lang="en-IN" dirty="0">
                <a:solidFill>
                  <a:schemeClr val="tx1">
                    <a:lumMod val="95000"/>
                  </a:schemeClr>
                </a:solidFill>
                <a:ea typeface="+mn-lt"/>
                <a:cs typeface="+mn-lt"/>
              </a:rPr>
              <a:t>Specify the input features used by the algorithm, </a:t>
            </a:r>
            <a:r>
              <a:rPr lang="en-US" dirty="0" smtClean="0">
                <a:solidFill>
                  <a:schemeClr val="tx1">
                    <a:lumMod val="95000"/>
                  </a:schemeClr>
                </a:solidFill>
              </a:rPr>
              <a:t>including system logs, network traffic, user activity logs, and file system changes to capture potential indicators of </a:t>
            </a:r>
            <a:r>
              <a:rPr lang="en-US" dirty="0" err="1" smtClean="0">
                <a:solidFill>
                  <a:schemeClr val="tx1">
                    <a:lumMod val="95000"/>
                  </a:schemeClr>
                </a:solidFill>
              </a:rPr>
              <a:t>keylogger</a:t>
            </a:r>
            <a:r>
              <a:rPr lang="en-US" dirty="0" smtClean="0">
                <a:solidFill>
                  <a:schemeClr val="tx1">
                    <a:lumMod val="95000"/>
                  </a:schemeClr>
                </a:solidFill>
              </a:rPr>
              <a:t> activity.</a:t>
            </a:r>
            <a:endParaRPr lang="en-IN" dirty="0">
              <a:solidFill>
                <a:schemeClr val="tx1">
                  <a:lumMod val="95000"/>
                </a:schemeClr>
              </a:solidFill>
            </a:endParaRPr>
          </a:p>
          <a:p>
            <a:pPr marL="305435" indent="-305435"/>
            <a:r>
              <a:rPr lang="en-IN" sz="1400" b="1" dirty="0">
                <a:solidFill>
                  <a:schemeClr val="tx1">
                    <a:lumMod val="95000"/>
                  </a:schemeClr>
                </a:solidFill>
                <a:ea typeface="+mn-lt"/>
                <a:cs typeface="+mn-lt"/>
              </a:rPr>
              <a:t>Training Process:</a:t>
            </a:r>
            <a:endParaRPr lang="en-IN" sz="1400" dirty="0">
              <a:solidFill>
                <a:schemeClr val="tx1">
                  <a:lumMod val="95000"/>
                </a:schemeClr>
              </a:solidFill>
            </a:endParaRPr>
          </a:p>
          <a:p>
            <a:pPr marL="629920" lvl="1" indent="-305435"/>
            <a:r>
              <a:rPr lang="en-IN" dirty="0">
                <a:solidFill>
                  <a:schemeClr val="tx1">
                    <a:lumMod val="95000"/>
                  </a:schemeClr>
                </a:solidFill>
                <a:ea typeface="+mn-lt"/>
                <a:cs typeface="+mn-lt"/>
              </a:rPr>
              <a:t>Explain how the algorithm is trained using historical data. </a:t>
            </a:r>
            <a:r>
              <a:rPr lang="en-US" dirty="0" smtClean="0">
                <a:solidFill>
                  <a:schemeClr val="tx1">
                    <a:lumMod val="95000"/>
                  </a:schemeClr>
                </a:solidFill>
                <a:ea typeface="+mn-lt"/>
                <a:cs typeface="+mn-lt"/>
              </a:rPr>
              <a:t>Train the selected machine learning algorithm using labeled training data to learn patterns indicative of </a:t>
            </a:r>
            <a:r>
              <a:rPr lang="en-US" dirty="0" err="1" smtClean="0">
                <a:solidFill>
                  <a:schemeClr val="tx1">
                    <a:lumMod val="95000"/>
                  </a:schemeClr>
                </a:solidFill>
                <a:ea typeface="+mn-lt"/>
                <a:cs typeface="+mn-lt"/>
              </a:rPr>
              <a:t>keylogger</a:t>
            </a:r>
            <a:r>
              <a:rPr lang="en-US" dirty="0" smtClean="0">
                <a:solidFill>
                  <a:schemeClr val="tx1">
                    <a:lumMod val="95000"/>
                  </a:schemeClr>
                </a:solidFill>
                <a:ea typeface="+mn-lt"/>
                <a:cs typeface="+mn-lt"/>
              </a:rPr>
              <a:t> activity.</a:t>
            </a:r>
            <a:endParaRPr lang="en-IN" dirty="0">
              <a:solidFill>
                <a:schemeClr val="tx1">
                  <a:lumMod val="95000"/>
                </a:schemeClr>
              </a:solidFill>
            </a:endParaRPr>
          </a:p>
          <a:p>
            <a:pPr marL="305435" indent="-305435"/>
            <a:r>
              <a:rPr lang="en-IN" sz="1400" b="1" dirty="0">
                <a:solidFill>
                  <a:schemeClr val="tx1">
                    <a:lumMod val="95000"/>
                  </a:schemeClr>
                </a:solidFill>
                <a:ea typeface="+mn-lt"/>
                <a:cs typeface="+mn-lt"/>
              </a:rPr>
              <a:t>Prediction Process:</a:t>
            </a:r>
            <a:endParaRPr lang="en-IN" sz="1400" dirty="0">
              <a:solidFill>
                <a:schemeClr val="tx1">
                  <a:lumMod val="95000"/>
                </a:schemeClr>
              </a:solidFill>
            </a:endParaRPr>
          </a:p>
          <a:p>
            <a:pPr marL="629920" lvl="1" indent="-305435"/>
            <a:r>
              <a:rPr lang="en-IN" dirty="0">
                <a:solidFill>
                  <a:schemeClr val="tx1">
                    <a:lumMod val="95000"/>
                  </a:schemeClr>
                </a:solidFill>
                <a:ea typeface="+mn-lt"/>
                <a:cs typeface="+mn-lt"/>
              </a:rPr>
              <a:t>Detail how the trained </a:t>
            </a:r>
            <a:r>
              <a:rPr lang="en-IN" dirty="0" smtClean="0">
                <a:solidFill>
                  <a:schemeClr val="tx1">
                    <a:lumMod val="95000"/>
                  </a:schemeClr>
                </a:solidFill>
                <a:ea typeface="+mn-lt"/>
                <a:cs typeface="+mn-lt"/>
              </a:rPr>
              <a:t>algorithm ,</a:t>
            </a:r>
            <a:r>
              <a:rPr lang="en-US" dirty="0" smtClean="0">
                <a:solidFill>
                  <a:schemeClr val="tx1">
                    <a:lumMod val="95000"/>
                  </a:schemeClr>
                </a:solidFill>
                <a:ea typeface="+mn-lt"/>
                <a:cs typeface="+mn-lt"/>
              </a:rPr>
              <a:t>apply the trained model to new data instances to classify and identify potential </a:t>
            </a:r>
            <a:r>
              <a:rPr lang="en-US" dirty="0" err="1" smtClean="0">
                <a:solidFill>
                  <a:schemeClr val="tx1">
                    <a:lumMod val="95000"/>
                  </a:schemeClr>
                </a:solidFill>
                <a:ea typeface="+mn-lt"/>
                <a:cs typeface="+mn-lt"/>
              </a:rPr>
              <a:t>keylogger</a:t>
            </a:r>
            <a:r>
              <a:rPr lang="en-US" dirty="0" smtClean="0">
                <a:solidFill>
                  <a:schemeClr val="tx1">
                    <a:lumMod val="95000"/>
                  </a:schemeClr>
                </a:solidFill>
                <a:ea typeface="+mn-lt"/>
                <a:cs typeface="+mn-lt"/>
              </a:rPr>
              <a:t> activity.</a:t>
            </a:r>
            <a:endParaRPr lang="en-IN" dirty="0">
              <a:solidFill>
                <a:schemeClr val="tx1">
                  <a:lumMod val="95000"/>
                </a:schemeClr>
              </a:solidFill>
            </a:endParaRPr>
          </a:p>
          <a:p>
            <a:pPr marL="305435" indent="-305435"/>
            <a:endParaRPr lang="en-IN" dirty="0">
              <a:solidFill>
                <a:schemeClr val="tx1">
                  <a:lumMod val="95000"/>
                </a:schemeClr>
              </a:solidFill>
            </a:endParaRP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60034" y="208843"/>
            <a:ext cx="8534400" cy="1507067"/>
          </a:xfrm>
        </p:spPr>
        <p:txBody>
          <a:bodyPr>
            <a:normAutofit/>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84212" y="685800"/>
            <a:ext cx="7274455" cy="4495800"/>
          </a:xfrm>
        </p:spPr>
        <p:txBody>
          <a:bodyPr>
            <a:normAutofit/>
          </a:bodyPr>
          <a:lstStyle/>
          <a:p>
            <a:pPr marL="0" indent="0">
              <a:buNone/>
            </a:pPr>
            <a:r>
              <a:rPr lang="en-IN" sz="2400" dirty="0">
                <a:solidFill>
                  <a:schemeClr val="tx1">
                    <a:lumMod val="95000"/>
                  </a:schemeClr>
                </a:solidFill>
                <a:ea typeface="+mn-lt"/>
                <a:cs typeface="+mn-lt"/>
              </a:rPr>
              <a:t>Present the results of the machine learning model in terms of its accuracy and effectiveness </a:t>
            </a:r>
            <a:r>
              <a:rPr lang="en-IN" sz="2400" dirty="0" smtClean="0">
                <a:solidFill>
                  <a:schemeClr val="tx1">
                    <a:lumMod val="95000"/>
                  </a:schemeClr>
                </a:solidFill>
                <a:ea typeface="+mn-lt"/>
                <a:cs typeface="+mn-lt"/>
              </a:rPr>
              <a:t>in </a:t>
            </a:r>
            <a:r>
              <a:rPr lang="en-US" sz="2400" dirty="0" smtClean="0">
                <a:solidFill>
                  <a:schemeClr val="tx1">
                    <a:lumMod val="95000"/>
                  </a:schemeClr>
                </a:solidFill>
                <a:ea typeface="+mn-lt"/>
                <a:cs typeface="+mn-lt"/>
              </a:rPr>
              <a:t>classifying and identifying potential </a:t>
            </a:r>
            <a:r>
              <a:rPr lang="en-US" sz="2400" dirty="0" err="1" smtClean="0">
                <a:solidFill>
                  <a:schemeClr val="tx1">
                    <a:lumMod val="95000"/>
                  </a:schemeClr>
                </a:solidFill>
                <a:ea typeface="+mn-lt"/>
                <a:cs typeface="+mn-lt"/>
              </a:rPr>
              <a:t>keylogger</a:t>
            </a:r>
            <a:r>
              <a:rPr lang="en-US" sz="2400" dirty="0" smtClean="0">
                <a:solidFill>
                  <a:schemeClr val="tx1">
                    <a:lumMod val="95000"/>
                  </a:schemeClr>
                </a:solidFill>
                <a:ea typeface="+mn-lt"/>
                <a:cs typeface="+mn-lt"/>
              </a:rPr>
              <a:t> activity, demonstrating its effectiveness in detecting this type of threat.</a:t>
            </a:r>
            <a:r>
              <a:rPr lang="en-IN" sz="2400" dirty="0" smtClean="0">
                <a:solidFill>
                  <a:schemeClr val="tx1">
                    <a:lumMod val="95000"/>
                  </a:schemeClr>
                </a:solidFill>
                <a:ea typeface="+mn-lt"/>
                <a:cs typeface="+mn-lt"/>
              </a:rPr>
              <a:t>t </a:t>
            </a:r>
            <a:r>
              <a:rPr lang="en-IN" sz="2400" dirty="0">
                <a:solidFill>
                  <a:schemeClr val="tx1">
                    <a:lumMod val="95000"/>
                  </a:schemeClr>
                </a:solidFill>
                <a:ea typeface="+mn-lt"/>
                <a:cs typeface="+mn-lt"/>
              </a:rPr>
              <a:t>the model's performance.</a:t>
            </a:r>
            <a:endParaRPr lang="en-IN" sz="2400" dirty="0">
              <a:solidFill>
                <a:schemeClr val="tx1">
                  <a:lumMod val="95000"/>
                </a:schemeClr>
              </a:solidFill>
            </a:endParaRPr>
          </a:p>
        </p:txBody>
      </p:sp>
      <p:pic>
        <p:nvPicPr>
          <p:cNvPr id="3" name="Picture 2"/>
          <p:cNvPicPr>
            <a:picLocks noChangeAspect="1"/>
          </p:cNvPicPr>
          <p:nvPr/>
        </p:nvPicPr>
        <p:blipFill>
          <a:blip r:embed="rId2"/>
          <a:stretch>
            <a:fillRect/>
          </a:stretch>
        </p:blipFill>
        <p:spPr>
          <a:xfrm>
            <a:off x="8173156" y="0"/>
            <a:ext cx="3998206" cy="6773333"/>
          </a:xfrm>
          <a:prstGeom prst="rect">
            <a:avLst/>
          </a:prstGeom>
        </p:spPr>
      </p:pic>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03590" y="197554"/>
            <a:ext cx="8534400" cy="1507067"/>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684212" y="685800"/>
            <a:ext cx="6145566" cy="6053667"/>
          </a:xfrm>
        </p:spPr>
        <p:txBody>
          <a:bodyPr>
            <a:normAutofit/>
          </a:bodyPr>
          <a:lstStyle/>
          <a:p>
            <a:pPr marL="305435" indent="-305435"/>
            <a:r>
              <a:rPr lang="en-US" sz="2000" dirty="0" smtClean="0">
                <a:solidFill>
                  <a:schemeClr val="tx1">
                    <a:lumMod val="95000"/>
                  </a:schemeClr>
                </a:solidFill>
              </a:rPr>
              <a:t>In the digital age, </a:t>
            </a:r>
            <a:r>
              <a:rPr lang="en-US" sz="2000" dirty="0" err="1" smtClean="0">
                <a:solidFill>
                  <a:schemeClr val="tx1">
                    <a:lumMod val="95000"/>
                  </a:schemeClr>
                </a:solidFill>
              </a:rPr>
              <a:t>keyloggers</a:t>
            </a:r>
            <a:r>
              <a:rPr lang="en-US" sz="2000" dirty="0" smtClean="0">
                <a:solidFill>
                  <a:schemeClr val="tx1">
                    <a:lumMod val="95000"/>
                  </a:schemeClr>
                </a:solidFill>
              </a:rPr>
              <a:t> are a serious threat to the protection of sensitive data. In order to protect people and businesses from identity theft, financial loss, and privacy violations, effective countermeasures are crucial.</a:t>
            </a:r>
            <a:endParaRPr lang="en-IN" sz="2000" dirty="0">
              <a:solidFill>
                <a:schemeClr val="tx1">
                  <a:lumMod val="95000"/>
                </a:schemeClr>
              </a:solidFill>
            </a:endParaRPr>
          </a:p>
        </p:txBody>
      </p:sp>
      <p:pic>
        <p:nvPicPr>
          <p:cNvPr id="3" name="Picture 2"/>
          <p:cNvPicPr>
            <a:picLocks noChangeAspect="1"/>
          </p:cNvPicPr>
          <p:nvPr/>
        </p:nvPicPr>
        <p:blipFill>
          <a:blip r:embed="rId2"/>
          <a:stretch>
            <a:fillRect/>
          </a:stretch>
        </p:blipFill>
        <p:spPr>
          <a:xfrm>
            <a:off x="7213599" y="0"/>
            <a:ext cx="5057951" cy="7089422"/>
          </a:xfrm>
          <a:prstGeom prst="rect">
            <a:avLst/>
          </a:prstGeom>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684212" y="685800"/>
            <a:ext cx="8534400" cy="4992511"/>
          </a:xfrm>
        </p:spPr>
        <p:txBody>
          <a:bodyPr>
            <a:normAutofit fontScale="92500"/>
          </a:bodyPr>
          <a:lstStyle/>
          <a:p>
            <a:pPr marL="0" indent="0">
              <a:buNone/>
            </a:pPr>
            <a:endParaRPr lang="en-US" sz="2000" b="1" dirty="0">
              <a:solidFill>
                <a:schemeClr val="tx1">
                  <a:lumMod val="95000"/>
                </a:schemeClr>
              </a:solidFill>
            </a:endParaRPr>
          </a:p>
          <a:p>
            <a:pPr marL="305435" indent="-305435"/>
            <a:r>
              <a:rPr lang="en-US" b="1" dirty="0">
                <a:solidFill>
                  <a:schemeClr val="tx1">
                    <a:lumMod val="95000"/>
                  </a:schemeClr>
                </a:solidFill>
              </a:rPr>
              <a:t>Enhanced User </a:t>
            </a:r>
            <a:r>
              <a:rPr lang="en-US" b="1" dirty="0" smtClean="0">
                <a:solidFill>
                  <a:schemeClr val="tx1">
                    <a:lumMod val="95000"/>
                  </a:schemeClr>
                </a:solidFill>
              </a:rPr>
              <a:t>Interface</a:t>
            </a:r>
          </a:p>
          <a:p>
            <a:pPr marL="0" indent="0">
              <a:buNone/>
            </a:pPr>
            <a:r>
              <a:rPr lang="en-US" b="1" dirty="0">
                <a:solidFill>
                  <a:schemeClr val="tx1">
                    <a:lumMod val="95000"/>
                  </a:schemeClr>
                </a:solidFill>
              </a:rPr>
              <a:t> </a:t>
            </a:r>
            <a:r>
              <a:rPr lang="en-US" b="1" dirty="0" smtClean="0">
                <a:solidFill>
                  <a:schemeClr val="tx1">
                    <a:lumMod val="95000"/>
                  </a:schemeClr>
                </a:solidFill>
              </a:rPr>
              <a:t>           </a:t>
            </a:r>
            <a:r>
              <a:rPr lang="en-US" dirty="0">
                <a:solidFill>
                  <a:schemeClr val="tx1">
                    <a:lumMod val="95000"/>
                  </a:schemeClr>
                </a:solidFill>
              </a:rPr>
              <a:t>Implement a more intuitive and visually appealing user interface using </a:t>
            </a:r>
            <a:r>
              <a:rPr lang="en-US" dirty="0" err="1">
                <a:solidFill>
                  <a:schemeClr val="tx1">
                    <a:lumMod val="95000"/>
                  </a:schemeClr>
                </a:solidFill>
              </a:rPr>
              <a:t>Tkinter</a:t>
            </a:r>
            <a:r>
              <a:rPr lang="en-US" dirty="0">
                <a:solidFill>
                  <a:schemeClr val="tx1">
                    <a:lumMod val="95000"/>
                  </a:schemeClr>
                </a:solidFill>
              </a:rPr>
              <a:t> or other GUI frameworks.</a:t>
            </a:r>
            <a:endParaRPr lang="en-US" b="1" dirty="0">
              <a:solidFill>
                <a:schemeClr val="tx1">
                  <a:lumMod val="95000"/>
                </a:schemeClr>
              </a:solidFill>
            </a:endParaRPr>
          </a:p>
          <a:p>
            <a:pPr marL="305435" indent="-305435"/>
            <a:r>
              <a:rPr lang="en-US" b="1" dirty="0" smtClean="0">
                <a:solidFill>
                  <a:schemeClr val="tx1">
                    <a:lumMod val="95000"/>
                  </a:schemeClr>
                </a:solidFill>
              </a:rPr>
              <a:t>Encryption:</a:t>
            </a:r>
          </a:p>
          <a:p>
            <a:pPr marL="0" indent="0">
              <a:buNone/>
            </a:pPr>
            <a:r>
              <a:rPr lang="en-US" b="1" dirty="0">
                <a:solidFill>
                  <a:schemeClr val="tx1">
                    <a:lumMod val="95000"/>
                  </a:schemeClr>
                </a:solidFill>
              </a:rPr>
              <a:t> </a:t>
            </a:r>
            <a:r>
              <a:rPr lang="en-US" b="1" dirty="0" smtClean="0">
                <a:solidFill>
                  <a:schemeClr val="tx1">
                    <a:lumMod val="95000"/>
                  </a:schemeClr>
                </a:solidFill>
              </a:rPr>
              <a:t>             </a:t>
            </a:r>
            <a:r>
              <a:rPr lang="en-US" dirty="0">
                <a:solidFill>
                  <a:schemeClr val="tx1">
                    <a:lumMod val="95000"/>
                  </a:schemeClr>
                </a:solidFill>
              </a:rPr>
              <a:t>Enhance security by implementing encryption for the log files to protect sensitive data</a:t>
            </a:r>
            <a:endParaRPr lang="en-US" b="1" dirty="0">
              <a:solidFill>
                <a:schemeClr val="tx1">
                  <a:lumMod val="95000"/>
                </a:schemeClr>
              </a:solidFill>
            </a:endParaRPr>
          </a:p>
          <a:p>
            <a:pPr marL="305435" indent="-305435"/>
            <a:r>
              <a:rPr lang="en-US" b="1" dirty="0" smtClean="0">
                <a:solidFill>
                  <a:schemeClr val="tx1">
                    <a:lumMod val="95000"/>
                  </a:schemeClr>
                </a:solidFill>
              </a:rPr>
              <a:t>Machine </a:t>
            </a:r>
            <a:r>
              <a:rPr lang="en-US" b="1" dirty="0">
                <a:solidFill>
                  <a:schemeClr val="tx1">
                    <a:lumMod val="95000"/>
                  </a:schemeClr>
                </a:solidFill>
              </a:rPr>
              <a:t>Learning </a:t>
            </a:r>
            <a:r>
              <a:rPr lang="en-US" b="1" dirty="0" smtClean="0">
                <a:solidFill>
                  <a:schemeClr val="tx1">
                    <a:lumMod val="95000"/>
                  </a:schemeClr>
                </a:solidFill>
              </a:rPr>
              <a:t>Integration</a:t>
            </a:r>
          </a:p>
          <a:p>
            <a:pPr marL="0" indent="0">
              <a:buNone/>
            </a:pPr>
            <a:r>
              <a:rPr lang="en-US" b="1" dirty="0">
                <a:solidFill>
                  <a:schemeClr val="tx1">
                    <a:lumMod val="95000"/>
                  </a:schemeClr>
                </a:solidFill>
              </a:rPr>
              <a:t> </a:t>
            </a:r>
            <a:r>
              <a:rPr lang="en-US" b="1" dirty="0" smtClean="0">
                <a:solidFill>
                  <a:schemeClr val="tx1">
                    <a:lumMod val="95000"/>
                  </a:schemeClr>
                </a:solidFill>
              </a:rPr>
              <a:t>        </a:t>
            </a:r>
            <a:r>
              <a:rPr lang="en-US" dirty="0">
                <a:solidFill>
                  <a:schemeClr val="tx1">
                    <a:lumMod val="95000"/>
                  </a:schemeClr>
                </a:solidFill>
              </a:rPr>
              <a:t>Integration with machine learning algorithms can improve the accuracy and predictive capabilities of the code.</a:t>
            </a:r>
            <a:endParaRPr lang="en-US" b="1" dirty="0" smtClean="0">
              <a:solidFill>
                <a:schemeClr val="tx1">
                  <a:lumMod val="95000"/>
                </a:schemeClr>
              </a:solidFill>
            </a:endParaRPr>
          </a:p>
          <a:p>
            <a:pPr marL="305435" indent="-305435"/>
            <a:r>
              <a:rPr lang="en-US" b="1" dirty="0" smtClean="0">
                <a:solidFill>
                  <a:schemeClr val="tx1">
                    <a:lumMod val="95000"/>
                  </a:schemeClr>
                </a:solidFill>
              </a:rPr>
              <a:t>Scalability</a:t>
            </a:r>
          </a:p>
          <a:p>
            <a:pPr marL="0" indent="0">
              <a:buNone/>
            </a:pPr>
            <a:r>
              <a:rPr lang="en-US" b="1" dirty="0">
                <a:solidFill>
                  <a:schemeClr val="tx1">
                    <a:lumMod val="95000"/>
                  </a:schemeClr>
                </a:solidFill>
              </a:rPr>
              <a:t> </a:t>
            </a:r>
            <a:r>
              <a:rPr lang="en-US" b="1" dirty="0" smtClean="0">
                <a:solidFill>
                  <a:schemeClr val="tx1">
                    <a:lumMod val="95000"/>
                  </a:schemeClr>
                </a:solidFill>
              </a:rPr>
              <a:t>       T</a:t>
            </a:r>
            <a:r>
              <a:rPr lang="en-US" dirty="0" smtClean="0">
                <a:solidFill>
                  <a:schemeClr val="tx1">
                    <a:lumMod val="95000"/>
                  </a:schemeClr>
                </a:solidFill>
              </a:rPr>
              <a:t>he </a:t>
            </a:r>
            <a:r>
              <a:rPr lang="en-US" dirty="0">
                <a:solidFill>
                  <a:schemeClr val="tx1">
                    <a:lumMod val="95000"/>
                  </a:schemeClr>
                </a:solidFill>
              </a:rPr>
              <a:t>code can be scaled to handle larger datasets by optimizing algorithms and implementing parallel processing techniques.</a:t>
            </a:r>
            <a:endParaRPr lang="en-US" dirty="0">
              <a:solidFill>
                <a:schemeClr val="tx1">
                  <a:lumMod val="9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684212" y="336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9162bd5b-4ed9-4da3-b376-05204580ba3f"/>
    <ds:schemaRef ds:uri="http://schemas.openxmlformats.org/package/2006/metadata/core-properties"/>
    <ds:schemaRef ds:uri="http://purl.org/dc/elements/1.1/"/>
    <ds:schemaRef ds:uri="http://schemas.microsoft.com/office/2006/documentManagement/types"/>
    <ds:schemaRef ds:uri="http://www.w3.org/XML/1998/namespace"/>
    <ds:schemaRef ds:uri="c0fa2617-96bd-425d-8578-e93563fe37c5"/>
    <ds:schemaRef ds:uri="http://purl.org/dc/term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Slice</Template>
  <TotalTime>113</TotalTime>
  <Words>663</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Century Gothic</vt:lpstr>
      <vt:lpstr>Times New Roman</vt:lpstr>
      <vt:lpstr>Wingdings 3</vt:lpstr>
      <vt:lpstr>Slice</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3IT47</cp:lastModifiedBy>
  <cp:revision>34</cp:revision>
  <dcterms:created xsi:type="dcterms:W3CDTF">2021-05-26T16:50:10Z</dcterms:created>
  <dcterms:modified xsi:type="dcterms:W3CDTF">2024-04-04T06:56:24Z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