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 id="2147483711" r:id="rId2"/>
    <p:sldMasterId id="2147483747" r:id="rId3"/>
    <p:sldMasterId id="2147483765" r:id="rId4"/>
    <p:sldMasterId id="2147483969" r:id="rId5"/>
    <p:sldMasterId id="2147483987" r:id="rId6"/>
    <p:sldMasterId id="2147484011" r:id="rId7"/>
  </p:sldMasterIdLst>
  <p:notesMasterIdLst>
    <p:notesMasterId r:id="rId61"/>
  </p:notesMasterIdLst>
  <p:handoutMasterIdLst>
    <p:handoutMasterId r:id="rId62"/>
  </p:handoutMasterIdLst>
  <p:sldIdLst>
    <p:sldId id="273" r:id="rId8"/>
    <p:sldId id="258" r:id="rId9"/>
    <p:sldId id="260" r:id="rId10"/>
    <p:sldId id="261" r:id="rId11"/>
    <p:sldId id="272" r:id="rId12"/>
    <p:sldId id="276" r:id="rId13"/>
    <p:sldId id="277" r:id="rId14"/>
    <p:sldId id="278" r:id="rId15"/>
    <p:sldId id="279" r:id="rId16"/>
    <p:sldId id="280" r:id="rId17"/>
    <p:sldId id="281" r:id="rId18"/>
    <p:sldId id="282" r:id="rId19"/>
    <p:sldId id="283" r:id="rId20"/>
    <p:sldId id="284" r:id="rId21"/>
    <p:sldId id="285" r:id="rId22"/>
    <p:sldId id="287" r:id="rId23"/>
    <p:sldId id="288" r:id="rId24"/>
    <p:sldId id="289" r:id="rId25"/>
    <p:sldId id="274" r:id="rId26"/>
    <p:sldId id="290" r:id="rId27"/>
    <p:sldId id="291" r:id="rId28"/>
    <p:sldId id="263" r:id="rId29"/>
    <p:sldId id="264" r:id="rId30"/>
    <p:sldId id="265" r:id="rId31"/>
    <p:sldId id="300" r:id="rId32"/>
    <p:sldId id="305" r:id="rId33"/>
    <p:sldId id="306" r:id="rId34"/>
    <p:sldId id="307" r:id="rId35"/>
    <p:sldId id="302" r:id="rId36"/>
    <p:sldId id="294" r:id="rId37"/>
    <p:sldId id="295" r:id="rId38"/>
    <p:sldId id="296" r:id="rId39"/>
    <p:sldId id="303" r:id="rId40"/>
    <p:sldId id="304" r:id="rId41"/>
    <p:sldId id="297" r:id="rId42"/>
    <p:sldId id="298" r:id="rId43"/>
    <p:sldId id="299" r:id="rId44"/>
    <p:sldId id="308" r:id="rId45"/>
    <p:sldId id="309" r:id="rId46"/>
    <p:sldId id="310" r:id="rId47"/>
    <p:sldId id="311" r:id="rId48"/>
    <p:sldId id="312" r:id="rId49"/>
    <p:sldId id="313" r:id="rId50"/>
    <p:sldId id="314" r:id="rId51"/>
    <p:sldId id="315" r:id="rId52"/>
    <p:sldId id="320" r:id="rId53"/>
    <p:sldId id="316" r:id="rId54"/>
    <p:sldId id="317" r:id="rId55"/>
    <p:sldId id="318" r:id="rId56"/>
    <p:sldId id="319" r:id="rId57"/>
    <p:sldId id="321" r:id="rId58"/>
    <p:sldId id="292" r:id="rId59"/>
    <p:sldId id="271"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6101BD-6260-462E-ACF0-C73C97D1B047}">
          <p14:sldIdLst>
            <p14:sldId id="273"/>
            <p14:sldId id="258"/>
            <p14:sldId id="260"/>
            <p14:sldId id="261"/>
            <p14:sldId id="272"/>
            <p14:sldId id="276"/>
            <p14:sldId id="277"/>
            <p14:sldId id="278"/>
            <p14:sldId id="279"/>
            <p14:sldId id="280"/>
            <p14:sldId id="281"/>
            <p14:sldId id="282"/>
            <p14:sldId id="283"/>
            <p14:sldId id="284"/>
            <p14:sldId id="285"/>
            <p14:sldId id="287"/>
            <p14:sldId id="288"/>
            <p14:sldId id="289"/>
            <p14:sldId id="274"/>
            <p14:sldId id="290"/>
            <p14:sldId id="291"/>
            <p14:sldId id="263"/>
            <p14:sldId id="264"/>
            <p14:sldId id="265"/>
            <p14:sldId id="300"/>
            <p14:sldId id="305"/>
            <p14:sldId id="306"/>
            <p14:sldId id="307"/>
            <p14:sldId id="302"/>
            <p14:sldId id="294"/>
            <p14:sldId id="295"/>
            <p14:sldId id="296"/>
            <p14:sldId id="303"/>
            <p14:sldId id="304"/>
            <p14:sldId id="297"/>
            <p14:sldId id="298"/>
            <p14:sldId id="299"/>
            <p14:sldId id="308"/>
            <p14:sldId id="309"/>
            <p14:sldId id="310"/>
            <p14:sldId id="311"/>
            <p14:sldId id="312"/>
            <p14:sldId id="313"/>
            <p14:sldId id="314"/>
            <p14:sldId id="315"/>
            <p14:sldId id="320"/>
            <p14:sldId id="316"/>
            <p14:sldId id="317"/>
            <p14:sldId id="318"/>
            <p14:sldId id="319"/>
            <p14:sldId id="321"/>
            <p14:sldId id="292"/>
          </p14:sldIdLst>
        </p14:section>
        <p14:section name="Untitled Section" id="{D58B7A93-83BD-4543-8A0B-C173182882EA}">
          <p14:sldIdLst>
            <p14:sldId id="27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1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86378" autoAdjust="0"/>
  </p:normalViewPr>
  <p:slideViewPr>
    <p:cSldViewPr snapToGrid="0">
      <p:cViewPr varScale="1">
        <p:scale>
          <a:sx n="87" d="100"/>
          <a:sy n="87" d="100"/>
        </p:scale>
        <p:origin x="-355" y="-86"/>
      </p:cViewPr>
      <p:guideLst>
        <p:guide orient="horz" pos="2160"/>
        <p:guide pos="3840"/>
      </p:guideLst>
    </p:cSldViewPr>
  </p:slideViewPr>
  <p:outlineViewPr>
    <p:cViewPr>
      <p:scale>
        <a:sx n="33" d="100"/>
        <a:sy n="33" d="100"/>
      </p:scale>
      <p:origin x="0" y="6470"/>
    </p:cViewPr>
  </p:outlineViewPr>
  <p:notesTextViewPr>
    <p:cViewPr>
      <p:scale>
        <a:sx n="1" d="1"/>
        <a:sy n="1" d="1"/>
      </p:scale>
      <p:origin x="0" y="0"/>
    </p:cViewPr>
  </p:notesTextViewPr>
  <p:sorterViewPr>
    <p:cViewPr>
      <p:scale>
        <a:sx n="100" d="100"/>
        <a:sy n="100" d="100"/>
      </p:scale>
      <p:origin x="0" y="624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0AEC66-7815-4E76-81A5-8D8D2CA7C203}" type="datetimeFigureOut">
              <a:rPr lang="en-IN" smtClean="0"/>
              <a:t>23-05-2023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4F68C-E635-4FF8-8039-72516AB2B5B2}" type="slidenum">
              <a:rPr lang="en-IN" smtClean="0"/>
              <a:t>‹#›</a:t>
            </a:fld>
            <a:endParaRPr lang="en-IN"/>
          </a:p>
        </p:txBody>
      </p:sp>
    </p:spTree>
    <p:extLst>
      <p:ext uri="{BB962C8B-B14F-4D97-AF65-F5344CB8AC3E}">
        <p14:creationId xmlns:p14="http://schemas.microsoft.com/office/powerpoint/2010/main" val="176630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41E27-0FAA-45B0-8D5D-F192CCBA307D}" type="datetimeFigureOut">
              <a:rPr lang="en-IN" smtClean="0"/>
              <a:t>23-05-2023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65770-CE22-4C7A-9B3F-3DCC2041F5D6}" type="slidenum">
              <a:rPr lang="en-IN" smtClean="0"/>
              <a:t>‹#›</a:t>
            </a:fld>
            <a:endParaRPr lang="en-IN"/>
          </a:p>
        </p:txBody>
      </p:sp>
    </p:spTree>
    <p:extLst>
      <p:ext uri="{BB962C8B-B14F-4D97-AF65-F5344CB8AC3E}">
        <p14:creationId xmlns:p14="http://schemas.microsoft.com/office/powerpoint/2010/main" val="20879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9465770-CE22-4C7A-9B3F-3DCC2041F5D6}" type="slidenum">
              <a:rPr lang="en-IN" smtClean="0"/>
              <a:t>1</a:t>
            </a:fld>
            <a:endParaRPr lang="en-IN"/>
          </a:p>
        </p:txBody>
      </p:sp>
    </p:spTree>
    <p:extLst>
      <p:ext uri="{BB962C8B-B14F-4D97-AF65-F5344CB8AC3E}">
        <p14:creationId xmlns:p14="http://schemas.microsoft.com/office/powerpoint/2010/main" val="4205543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smtClean="0"/>
              <a:t>Click to edit Master title style</a:t>
            </a:r>
            <a:endParaRPr lang="en-US"/>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077511" y="5410203"/>
            <a:ext cx="2743200" cy="365125"/>
          </a:xfrm>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smtClean="0"/>
              <a:t>Click to edit Master title style</a:t>
            </a:r>
            <a:endParaRPr lang="en-US"/>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8C238F-B856-42A4-BC32-194DCC130D5F}" type="datetime1">
              <a:rPr lang="en-US" smtClean="0"/>
              <a:pPr/>
              <a:t>5/23/2023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C1CB5-A088-4DB4-8A5C-B084F9B2B528}"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256410-64C5-4311-8359-FDA6B61ABBA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18B01E-6E1B-4AFC-A690-27C447C9486E}" type="datetime1">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52F3D2-503A-4E49-99AD-125A054E178F}" type="datetime1">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41151-B38C-4230-91F0-8A3BB69A056C}"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8D02C8-8352-4A2E-A3CD-139A8583C932}"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80581-4B77-41E9-BE55-C3C9C3900A2A}"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smtClean="0"/>
              <a:t>Click to edit Master title style</a:t>
            </a:r>
            <a:endParaRPr lang="en-US"/>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077511" y="5410203"/>
            <a:ext cx="2743200" cy="365125"/>
          </a:xfrm>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1411"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56201"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1411"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smtClean="0"/>
              <a:t>Click to edit Master title style</a:t>
            </a:r>
            <a:endParaRPr lang="en-US"/>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8C238F-B856-42A4-BC32-194DCC130D5F}" type="datetime1">
              <a:rPr lang="en-US" smtClean="0"/>
              <a:pPr/>
              <a:t>5/23/2023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C1CB5-A088-4DB4-8A5C-B084F9B2B528}"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256410-64C5-4311-8359-FDA6B61ABBA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18B01E-6E1B-4AFC-A690-27C447C9486E}" type="datetime1">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52F3D2-503A-4E49-99AD-125A054E178F}" type="datetime1">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41151-B38C-4230-91F0-8A3BB69A056C}"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8D02C8-8352-4A2E-A3CD-139A8583C932}"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80581-4B77-41E9-BE55-C3C9C3900A2A}"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smtClean="0"/>
              <a:t>Click to edit Master title style</a:t>
            </a:r>
            <a:endParaRPr lang="en-US"/>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077511" y="5410203"/>
            <a:ext cx="2743200" cy="365125"/>
          </a:xfrm>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1411"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56201"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smtClean="0"/>
              <a:t>Click to edit Master title style</a:t>
            </a:r>
            <a:endParaRPr lang="en-US"/>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smtClean="0"/>
              <a:t>Click to edit Master title style</a:t>
            </a:r>
            <a:endParaRPr lang="en-US"/>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08C238F-B856-42A4-BC32-194DCC130D5F}" type="datetime1">
              <a:rPr lang="en-US" smtClean="0"/>
              <a:pPr/>
              <a:t>5/23/2023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C1CB5-A088-4DB4-8A5C-B084F9B2B528}"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256410-64C5-4311-8359-FDA6B61ABBA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18B01E-6E1B-4AFC-A690-27C447C9486E}" type="datetime1">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52F3D2-503A-4E49-99AD-125A054E178F}" type="datetime1">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56201"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41151-B38C-4230-91F0-8A3BB69A056C}"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6D22F896-40B5-4ADD-8801-0D06FADFA09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8D02C8-8352-4A2E-A3CD-139A8583C932}"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80581-4B77-41E9-BE55-C3C9C3900A2A}"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08C238F-B856-42A4-BC32-194DCC130D5F}" type="datetime1">
              <a:rPr lang="en-US" smtClean="0"/>
              <a:pPr/>
              <a:t>5/23/2023</a:t>
            </a:fld>
            <a:endParaRPr lang="en-US" dirty="0"/>
          </a:p>
        </p:txBody>
      </p:sp>
      <p:sp>
        <p:nvSpPr>
          <p:cNvPr id="8" name="Slide Number Placeholder 7"/>
          <p:cNvSpPr>
            <a:spLocks noGrp="1"/>
          </p:cNvSpPr>
          <p:nvPr>
            <p:ph type="sldNum" sz="quarter" idx="11"/>
          </p:nvPr>
        </p:nvSpPr>
        <p:spPr/>
        <p:txBody>
          <a:bodyPr/>
          <a:lstStyle/>
          <a:p>
            <a:fld id="{6D22F896-40B5-4ADD-8801-0D06FADFA09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42C1CB5-A088-4DB4-8A5C-B084F9B2B528}"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50256410-64C5-4311-8359-FDA6B61ABBA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018B01E-6E1B-4AFC-A690-27C447C9486E}" type="datetime1">
              <a:rPr lang="en-US" smtClean="0"/>
              <a:pPr/>
              <a:t>5/23/2023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52F3D2-503A-4E49-99AD-125A054E178F}" type="datetime1">
              <a:rPr lang="en-US" smtClean="0"/>
              <a:pPr/>
              <a:t>5/23/2023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pPr/>
              <a:t>5/23/2023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pPr/>
              <a:t>5/23/2023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D02C8-8352-4A2E-A3CD-139A8583C932}"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80581-4B77-41E9-BE55-C3C9C3900A2A}" type="datetime1">
              <a:rPr lang="en-US" smtClean="0"/>
              <a:pPr/>
              <a:t>5/23/2023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2.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567B94D-50C4-4558-AAA1-857DDB1A21EF}" type="datetime1">
              <a:rPr lang="en-US" smtClean="0"/>
              <a:pPr/>
              <a:t>5/23/2023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567B94D-50C4-4558-AAA1-857DDB1A21EF}" type="datetime1">
              <a:rPr lang="en-US" smtClean="0"/>
              <a:pPr/>
              <a:t>5/23/2023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567B94D-50C4-4558-AAA1-857DDB1A21EF}" type="datetime1">
              <a:rPr lang="en-US" smtClean="0"/>
              <a:pPr/>
              <a:t>5/23/2023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22F896-40B5-4ADD-8801-0D06FADFA09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8A87A34-81AB-432B-8DAE-1953F412C126}" type="datetimeFigureOut">
              <a:rPr lang="en-US" smtClean="0"/>
              <a:pPr/>
              <a:t>5/23/2023</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D22F896-40B5-4ADD-8801-0D06FADFA095}"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8.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6.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6.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4C5A9-FC07-4ECA-1321-AEE661E37534}"/>
              </a:ext>
            </a:extLst>
          </p:cNvPr>
          <p:cNvSpPr>
            <a:spLocks noGrp="1"/>
          </p:cNvSpPr>
          <p:nvPr>
            <p:ph type="title"/>
          </p:nvPr>
        </p:nvSpPr>
        <p:spPr>
          <a:xfrm>
            <a:off x="1573558" y="-65425"/>
            <a:ext cx="9551642" cy="812800"/>
          </a:xfrm>
        </p:spPr>
        <p:txBody>
          <a:bodyPr>
            <a:normAutofit fontScale="90000"/>
          </a:bodyPr>
          <a:lstStyle/>
          <a:p>
            <a:pPr algn="ctr"/>
            <a:r>
              <a:rPr lang="en-IN" sz="28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VISVESVARAYA TECHNOLOGICAL UNIVERSITY BELAGAVI</a:t>
            </a:r>
            <a:endParaRPr lang="en-IN" sz="28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37722948-B3A3-8A9B-8AED-AFA76B4902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0164" y="4639905"/>
            <a:ext cx="697356" cy="1019213"/>
          </a:xfrm>
          <a:prstGeom prst="rect">
            <a:avLst/>
          </a:prstGeom>
        </p:spPr>
      </p:pic>
      <p:pic>
        <p:nvPicPr>
          <p:cNvPr id="6" name="Picture 5" descr="20151108211548">
            <a:extLst>
              <a:ext uri="{FF2B5EF4-FFF2-40B4-BE49-F238E27FC236}">
                <a16:creationId xmlns="" xmlns:a16="http://schemas.microsoft.com/office/drawing/2014/main" id="{65AB5856-3647-9C76-A4FB-98AA49AA204E}"/>
              </a:ext>
            </a:extLst>
          </p:cNvPr>
          <p:cNvPicPr>
            <a:picLocks noChangeAspect="1" noChangeArrowheads="1"/>
          </p:cNvPicPr>
          <p:nvPr/>
        </p:nvPicPr>
        <p:blipFill>
          <a:blip r:embed="rId4" cstate="print"/>
          <a:srcRect/>
          <a:stretch>
            <a:fillRect/>
          </a:stretch>
        </p:blipFill>
        <p:spPr bwMode="auto">
          <a:xfrm>
            <a:off x="5769874" y="799122"/>
            <a:ext cx="1119192" cy="832126"/>
          </a:xfrm>
          <a:prstGeom prst="rect">
            <a:avLst/>
          </a:prstGeom>
          <a:noFill/>
          <a:ln w="9525">
            <a:noFill/>
            <a:miter lim="800000"/>
            <a:headEnd/>
            <a:tailEnd/>
          </a:ln>
        </p:spPr>
      </p:pic>
      <p:sp>
        <p:nvSpPr>
          <p:cNvPr id="7" name="TextBox 6"/>
          <p:cNvSpPr txBox="1"/>
          <p:nvPr/>
        </p:nvSpPr>
        <p:spPr>
          <a:xfrm flipH="1">
            <a:off x="4496539" y="1631248"/>
            <a:ext cx="3801819" cy="384721"/>
          </a:xfrm>
          <a:prstGeom prst="rect">
            <a:avLst/>
          </a:prstGeom>
          <a:noFill/>
        </p:spPr>
        <p:txBody>
          <a:bodyPr wrap="square" rtlCol="0">
            <a:spAutoFit/>
          </a:bodyPr>
          <a:lstStyle/>
          <a:p>
            <a:pPr algn="ctr"/>
            <a:r>
              <a:rPr lang="en-IN" sz="1900" b="1" dirty="0" smtClean="0">
                <a:solidFill>
                  <a:srgbClr val="13015F"/>
                </a:solidFill>
                <a:latin typeface="Times New Roman" pitchFamily="18" charset="0"/>
                <a:cs typeface="Times New Roman" pitchFamily="18" charset="0"/>
              </a:rPr>
              <a:t>Project Phase-2 Presentation on</a:t>
            </a:r>
            <a:endParaRPr lang="en-IN" sz="1900" b="1" dirty="0">
              <a:solidFill>
                <a:srgbClr val="13015F"/>
              </a:solidFill>
              <a:latin typeface="Times New Roman" pitchFamily="18" charset="0"/>
              <a:cs typeface="Times New Roman" pitchFamily="18" charset="0"/>
            </a:endParaRPr>
          </a:p>
        </p:txBody>
      </p:sp>
      <p:sp>
        <p:nvSpPr>
          <p:cNvPr id="8" name="TextBox 7"/>
          <p:cNvSpPr txBox="1"/>
          <p:nvPr/>
        </p:nvSpPr>
        <p:spPr>
          <a:xfrm>
            <a:off x="1573718" y="1913454"/>
            <a:ext cx="9720225" cy="461665"/>
          </a:xfrm>
          <a:prstGeom prst="rect">
            <a:avLst/>
          </a:prstGeom>
          <a:noFill/>
        </p:spPr>
        <p:txBody>
          <a:bodyPr wrap="none" rtlCol="0">
            <a:spAutoFit/>
          </a:bodyPr>
          <a:lstStyle/>
          <a:p>
            <a:pPr algn="ctr"/>
            <a:r>
              <a:rPr lang="en-IN"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FAKE NEWS DETECTION USING NLP AND MACHINE LEARNING</a:t>
            </a:r>
            <a:endParaRPr lang="en-IN" sz="24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TextBox 9"/>
          <p:cNvSpPr txBox="1"/>
          <p:nvPr/>
        </p:nvSpPr>
        <p:spPr>
          <a:xfrm>
            <a:off x="5642274" y="2375119"/>
            <a:ext cx="1510350" cy="369332"/>
          </a:xfrm>
          <a:prstGeom prst="rect">
            <a:avLst/>
          </a:prstGeom>
          <a:noFill/>
        </p:spPr>
        <p:txBody>
          <a:bodyPr wrap="none" rtlCol="0">
            <a:spAutoFit/>
          </a:bodyPr>
          <a:lstStyle/>
          <a:p>
            <a:r>
              <a:rPr lang="en-IN" dirty="0" smtClean="0">
                <a:solidFill>
                  <a:srgbClr val="13015F"/>
                </a:solidFill>
              </a:rPr>
              <a:t>Presented by</a:t>
            </a:r>
            <a:endParaRPr lang="en-IN" dirty="0">
              <a:solidFill>
                <a:srgbClr val="13015F"/>
              </a:solidFill>
            </a:endParaRPr>
          </a:p>
        </p:txBody>
      </p:sp>
      <p:sp>
        <p:nvSpPr>
          <p:cNvPr id="11" name="TextBox 10"/>
          <p:cNvSpPr txBox="1"/>
          <p:nvPr/>
        </p:nvSpPr>
        <p:spPr>
          <a:xfrm>
            <a:off x="2942876" y="5625106"/>
            <a:ext cx="6981911" cy="1138773"/>
          </a:xfrm>
          <a:prstGeom prst="rect">
            <a:avLst/>
          </a:prstGeom>
          <a:noFill/>
        </p:spPr>
        <p:txBody>
          <a:bodyPr wrap="none" rtlCol="0">
            <a:spAutoFit/>
          </a:bodyPr>
          <a:lstStyle/>
          <a:p>
            <a:pPr algn="ctr"/>
            <a:r>
              <a:rPr lang="en-IN" b="1" dirty="0">
                <a:solidFill>
                  <a:srgbClr val="13015F"/>
                </a:solidFill>
                <a:latin typeface="Times New Roman" panose="02020603050405020304" pitchFamily="18" charset="0"/>
                <a:cs typeface="Times New Roman" panose="02020603050405020304" pitchFamily="18" charset="0"/>
              </a:rPr>
              <a:t>DEPARTMENT OF COMPUTER SCIENCE AND  ENGINEERING</a:t>
            </a:r>
          </a:p>
          <a:p>
            <a:pPr algn="ctr"/>
            <a:r>
              <a:rPr lang="en-IN" b="1" dirty="0">
                <a:solidFill>
                  <a:srgbClr val="13015F"/>
                </a:solidFill>
                <a:latin typeface="Times New Roman" panose="02020603050405020304" pitchFamily="18" charset="0"/>
                <a:cs typeface="Times New Roman" panose="02020603050405020304" pitchFamily="18" charset="0"/>
              </a:rPr>
              <a:t>BAHUBALI COLLEGE OF ENGINEERING </a:t>
            </a:r>
          </a:p>
          <a:p>
            <a:pPr algn="ctr"/>
            <a:r>
              <a:rPr lang="en-IN" sz="1600" b="1" dirty="0">
                <a:solidFill>
                  <a:srgbClr val="13015F"/>
                </a:solidFill>
                <a:latin typeface="Times New Roman" panose="02020603050405020304" pitchFamily="18" charset="0"/>
                <a:cs typeface="Times New Roman" panose="02020603050405020304" pitchFamily="18" charset="0"/>
              </a:rPr>
              <a:t>Shravanabelagola-573 135</a:t>
            </a:r>
          </a:p>
          <a:p>
            <a:pPr algn="ctr"/>
            <a:r>
              <a:rPr lang="en-IN" sz="1600" b="1" dirty="0">
                <a:solidFill>
                  <a:srgbClr val="13015F"/>
                </a:solidFill>
                <a:latin typeface="Times New Roman" panose="02020603050405020304" pitchFamily="18" charset="0"/>
                <a:cs typeface="Times New Roman" panose="02020603050405020304" pitchFamily="18" charset="0"/>
              </a:rPr>
              <a:t>2022-2023</a:t>
            </a:r>
          </a:p>
        </p:txBody>
      </p:sp>
      <p:sp>
        <p:nvSpPr>
          <p:cNvPr id="13" name="TextBox 12"/>
          <p:cNvSpPr txBox="1"/>
          <p:nvPr/>
        </p:nvSpPr>
        <p:spPr>
          <a:xfrm>
            <a:off x="4645495" y="3765969"/>
            <a:ext cx="3503908" cy="1269578"/>
          </a:xfrm>
          <a:prstGeom prst="rect">
            <a:avLst/>
          </a:prstGeom>
          <a:noFill/>
        </p:spPr>
        <p:txBody>
          <a:bodyPr wrap="none" rtlCol="0">
            <a:spAutoFit/>
          </a:bodyPr>
          <a:lstStyle/>
          <a:p>
            <a:pPr algn="ctr"/>
            <a:r>
              <a:rPr lang="en-IN" sz="1600" b="1" dirty="0">
                <a:solidFill>
                  <a:srgbClr val="13015F"/>
                </a:solidFill>
                <a:latin typeface="Times New Roman" panose="02020603050405020304" pitchFamily="18" charset="0"/>
                <a:cs typeface="Times New Roman" panose="02020603050405020304" pitchFamily="18" charset="0"/>
              </a:rPr>
              <a:t>Under the guidance of </a:t>
            </a:r>
          </a:p>
          <a:p>
            <a:pPr algn="ctr"/>
            <a:r>
              <a:rPr lang="en-US" sz="1600" b="1" dirty="0">
                <a:solidFill>
                  <a:srgbClr val="13015F"/>
                </a:solidFill>
                <a:latin typeface="Times New Roman" pitchFamily="18" charset="0"/>
                <a:cs typeface="Times New Roman" pitchFamily="18" charset="0"/>
              </a:rPr>
              <a:t>Smt .Teerthalakshmi  A </a:t>
            </a:r>
            <a:r>
              <a:rPr lang="en-US" sz="1100" b="1" dirty="0">
                <a:solidFill>
                  <a:srgbClr val="13015F"/>
                </a:solidFill>
                <a:latin typeface="Times New Roman" pitchFamily="18" charset="0"/>
                <a:cs typeface="Times New Roman" pitchFamily="18" charset="0"/>
              </a:rPr>
              <a:t>M.B.E.,M.TECH</a:t>
            </a:r>
            <a:endParaRPr lang="en-IN" sz="1100" b="1" dirty="0">
              <a:solidFill>
                <a:srgbClr val="13015F"/>
              </a:solidFill>
              <a:latin typeface="Times New Roman" panose="02020603050405020304" pitchFamily="18" charset="0"/>
              <a:cs typeface="Times New Roman" panose="02020603050405020304" pitchFamily="18" charset="0"/>
            </a:endParaRPr>
          </a:p>
          <a:p>
            <a:pPr algn="ctr"/>
            <a:r>
              <a:rPr lang="en-IN" sz="1600" b="1" dirty="0" smtClean="0">
                <a:solidFill>
                  <a:srgbClr val="13015F"/>
                </a:solidFill>
                <a:latin typeface="Times New Roman" panose="02020603050405020304" pitchFamily="18" charset="0"/>
                <a:cs typeface="Times New Roman" panose="02020603050405020304" pitchFamily="18" charset="0"/>
              </a:rPr>
              <a:t>Asst.prof</a:t>
            </a:r>
            <a:r>
              <a:rPr lang="en-IN" sz="1600" b="1" dirty="0">
                <a:solidFill>
                  <a:srgbClr val="13015F"/>
                </a:solidFill>
                <a:latin typeface="Times New Roman" panose="02020603050405020304" pitchFamily="18" charset="0"/>
                <a:cs typeface="Times New Roman" panose="02020603050405020304" pitchFamily="18" charset="0"/>
              </a:rPr>
              <a:t>. &amp; Guide,IS&amp;E</a:t>
            </a:r>
            <a:r>
              <a:rPr lang="en-IN" sz="1600" dirty="0">
                <a:solidFill>
                  <a:srgbClr val="13015F"/>
                </a:solidFill>
                <a:latin typeface="Times New Roman" panose="02020603050405020304" pitchFamily="18" charset="0"/>
                <a:cs typeface="Times New Roman" panose="02020603050405020304" pitchFamily="18" charset="0"/>
              </a:rPr>
              <a:t>.</a:t>
            </a:r>
          </a:p>
          <a:p>
            <a:pPr algn="ctr"/>
            <a:endParaRPr lang="en-IN" sz="1050" dirty="0">
              <a:latin typeface="Times New Roman" panose="02020603050405020304" pitchFamily="18" charset="0"/>
              <a:cs typeface="Times New Roman" panose="02020603050405020304" pitchFamily="18" charset="0"/>
            </a:endParaRPr>
          </a:p>
          <a:p>
            <a:endParaRPr lang="en-IN" dirty="0"/>
          </a:p>
        </p:txBody>
      </p:sp>
      <p:sp>
        <p:nvSpPr>
          <p:cNvPr id="15" name="TextBox 14"/>
          <p:cNvSpPr txBox="1"/>
          <p:nvPr/>
        </p:nvSpPr>
        <p:spPr>
          <a:xfrm>
            <a:off x="3937085" y="2754495"/>
            <a:ext cx="5083513" cy="1200329"/>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 </a:t>
            </a:r>
            <a:r>
              <a:rPr lang="en-IN" dirty="0" smtClean="0">
                <a:solidFill>
                  <a:srgbClr val="13015F"/>
                </a:solidFill>
                <a:latin typeface="Times New Roman" panose="02020603050405020304" pitchFamily="18" charset="0"/>
                <a:cs typeface="Times New Roman" panose="02020603050405020304" pitchFamily="18" charset="0"/>
              </a:rPr>
              <a:t>Druva </a:t>
            </a:r>
            <a:r>
              <a:rPr lang="en-IN" dirty="0">
                <a:solidFill>
                  <a:srgbClr val="13015F"/>
                </a:solidFill>
                <a:latin typeface="Times New Roman" panose="02020603050405020304" pitchFamily="18" charset="0"/>
                <a:cs typeface="Times New Roman" panose="02020603050405020304" pitchFamily="18" charset="0"/>
              </a:rPr>
              <a:t>S N                                  4BB19CS009</a:t>
            </a:r>
          </a:p>
          <a:p>
            <a:pPr algn="ctr"/>
            <a:r>
              <a:rPr lang="en-IN" dirty="0" smtClean="0">
                <a:solidFill>
                  <a:srgbClr val="13015F"/>
                </a:solidFill>
                <a:latin typeface="Times New Roman" panose="02020603050405020304" pitchFamily="18" charset="0"/>
                <a:cs typeface="Times New Roman" panose="02020603050405020304" pitchFamily="18" charset="0"/>
              </a:rPr>
              <a:t> Harshitha </a:t>
            </a:r>
            <a:r>
              <a:rPr lang="en-IN" dirty="0">
                <a:solidFill>
                  <a:srgbClr val="13015F"/>
                </a:solidFill>
                <a:latin typeface="Times New Roman" panose="02020603050405020304" pitchFamily="18" charset="0"/>
                <a:cs typeface="Times New Roman" panose="02020603050405020304" pitchFamily="18" charset="0"/>
              </a:rPr>
              <a:t>D S                            4BB19CS012</a:t>
            </a:r>
          </a:p>
          <a:p>
            <a:pPr algn="ctr"/>
            <a:r>
              <a:rPr lang="en-IN" dirty="0">
                <a:solidFill>
                  <a:srgbClr val="13015F"/>
                </a:solidFill>
                <a:latin typeface="Times New Roman" panose="02020603050405020304" pitchFamily="18" charset="0"/>
                <a:cs typeface="Times New Roman" panose="02020603050405020304" pitchFamily="18" charset="0"/>
              </a:rPr>
              <a:t> Padmashree B H                        4BB19CS016 </a:t>
            </a:r>
          </a:p>
          <a:p>
            <a:endParaRPr lang="en-IN" dirty="0"/>
          </a:p>
        </p:txBody>
      </p:sp>
    </p:spTree>
    <p:extLst>
      <p:ext uri="{BB962C8B-B14F-4D97-AF65-F5344CB8AC3E}">
        <p14:creationId xmlns:p14="http://schemas.microsoft.com/office/powerpoint/2010/main" val="3226831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0143" y="775874"/>
            <a:ext cx="11116409" cy="430887"/>
          </a:xfrm>
          <a:prstGeom prst="rect">
            <a:avLst/>
          </a:prstGeom>
        </p:spPr>
        <p:txBody>
          <a:bodyPr wrap="square">
            <a:spAutoFit/>
          </a:bodyPr>
          <a:lstStyle/>
          <a:p>
            <a:pPr algn="just"/>
            <a:r>
              <a:rPr lang="en-US" sz="2200" b="1" dirty="0">
                <a:latin typeface="Times New Roman" pitchFamily="18" charset="0"/>
                <a:cs typeface="Times New Roman" pitchFamily="18" charset="0"/>
              </a:rPr>
              <a:t>5</a:t>
            </a:r>
            <a:r>
              <a:rPr lang="en-US" sz="2200" b="1" dirty="0" smtClean="0">
                <a:latin typeface="Times New Roman" pitchFamily="18" charset="0"/>
                <a:cs typeface="Times New Roman" pitchFamily="18" charset="0"/>
              </a:rPr>
              <a:t>.     Title: </a:t>
            </a:r>
            <a:r>
              <a:rPr lang="en-US" sz="2200" b="1" dirty="0">
                <a:latin typeface="Times New Roman" pitchFamily="18" charset="0"/>
                <a:cs typeface="Times New Roman" pitchFamily="18" charset="0"/>
              </a:rPr>
              <a:t>A Multi-modal Framework for Fake News Detection Systems: </a:t>
            </a:r>
            <a:endParaRPr lang="en-IN" sz="2200" b="1" dirty="0">
              <a:latin typeface="Times New Roman" pitchFamily="18" charset="0"/>
              <a:cs typeface="Times New Roman" pitchFamily="18" charset="0"/>
            </a:endParaRPr>
          </a:p>
        </p:txBody>
      </p:sp>
      <p:sp>
        <p:nvSpPr>
          <p:cNvPr id="3" name="Rectangle 2"/>
          <p:cNvSpPr/>
          <p:nvPr/>
        </p:nvSpPr>
        <p:spPr>
          <a:xfrm>
            <a:off x="1760528" y="1105188"/>
            <a:ext cx="6331926" cy="430887"/>
          </a:xfrm>
          <a:prstGeom prst="rect">
            <a:avLst/>
          </a:prstGeom>
        </p:spPr>
        <p:txBody>
          <a:bodyPr wrap="none">
            <a:spAutoFit/>
          </a:bodyPr>
          <a:lstStyle/>
          <a:p>
            <a:pPr algn="just"/>
            <a:r>
              <a:rPr lang="en-US" sz="2200" b="1" dirty="0">
                <a:latin typeface="Times New Roman" pitchFamily="18" charset="0"/>
                <a:cs typeface="Times New Roman" pitchFamily="18" charset="0"/>
              </a:rPr>
              <a:t>Author </a:t>
            </a:r>
            <a:r>
              <a:rPr lang="en-US" sz="2200" b="1" dirty="0" smtClean="0">
                <a:latin typeface="Times New Roman" pitchFamily="18" charset="0"/>
                <a:cs typeface="Times New Roman" pitchFamily="18" charset="0"/>
              </a:rPr>
              <a:t>Name: </a:t>
            </a:r>
            <a:r>
              <a:rPr lang="en-US" sz="2200" dirty="0">
                <a:latin typeface="Times New Roman" pitchFamily="18" charset="0"/>
                <a:cs typeface="Times New Roman" pitchFamily="18" charset="0"/>
              </a:rPr>
              <a:t>Shivangi </a:t>
            </a:r>
            <a:r>
              <a:rPr lang="en-US" sz="2200" dirty="0" smtClean="0">
                <a:latin typeface="Times New Roman" pitchFamily="18" charset="0"/>
                <a:cs typeface="Times New Roman" pitchFamily="18" charset="0"/>
              </a:rPr>
              <a:t>Singhal and </a:t>
            </a:r>
            <a:r>
              <a:rPr lang="en-US" sz="2200" dirty="0">
                <a:latin typeface="Times New Roman" pitchFamily="18" charset="0"/>
                <a:cs typeface="Times New Roman" pitchFamily="18" charset="0"/>
              </a:rPr>
              <a:t>Rajiv Ratn Shah</a:t>
            </a:r>
            <a:endParaRPr lang="en-IN" sz="2200" dirty="0">
              <a:latin typeface="Times New Roman" pitchFamily="18" charset="0"/>
              <a:cs typeface="Times New Roman" pitchFamily="18" charset="0"/>
            </a:endParaRPr>
          </a:p>
        </p:txBody>
      </p:sp>
      <p:sp>
        <p:nvSpPr>
          <p:cNvPr id="4" name="Rectangle 3"/>
          <p:cNvSpPr/>
          <p:nvPr/>
        </p:nvSpPr>
        <p:spPr>
          <a:xfrm>
            <a:off x="1760528" y="1474686"/>
            <a:ext cx="1547988" cy="430887"/>
          </a:xfrm>
          <a:prstGeom prst="rect">
            <a:avLst/>
          </a:prstGeom>
        </p:spPr>
        <p:txBody>
          <a:bodyPr wrap="none">
            <a:spAutoFit/>
          </a:bodyPr>
          <a:lstStyle/>
          <a:p>
            <a:pPr algn="just"/>
            <a:r>
              <a:rPr lang="en-US" sz="2200" b="1" dirty="0">
                <a:latin typeface="Times New Roman" pitchFamily="18" charset="0"/>
                <a:cs typeface="Times New Roman" pitchFamily="18" charset="0"/>
              </a:rPr>
              <a:t>Year: </a:t>
            </a:r>
            <a:r>
              <a:rPr lang="en-US" sz="2200" dirty="0" smtClean="0">
                <a:latin typeface="Times New Roman" pitchFamily="18" charset="0"/>
                <a:cs typeface="Times New Roman" pitchFamily="18" charset="0"/>
              </a:rPr>
              <a:t>2018.</a:t>
            </a:r>
            <a:endParaRPr lang="en-IN" sz="2200" dirty="0">
              <a:latin typeface="Times New Roman" pitchFamily="18" charset="0"/>
              <a:cs typeface="Times New Roman" pitchFamily="18" charset="0"/>
            </a:endParaRPr>
          </a:p>
        </p:txBody>
      </p:sp>
      <p:sp>
        <p:nvSpPr>
          <p:cNvPr id="7" name="Rectangle 6"/>
          <p:cNvSpPr/>
          <p:nvPr/>
        </p:nvSpPr>
        <p:spPr>
          <a:xfrm>
            <a:off x="1190143" y="2095642"/>
            <a:ext cx="10140463" cy="3477875"/>
          </a:xfrm>
          <a:prstGeom prst="rect">
            <a:avLst/>
          </a:prstGeom>
        </p:spPr>
        <p:txBody>
          <a:bodyPr wrap="square">
            <a:spAutoFit/>
          </a:bodyPr>
          <a:lstStyle/>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mages</a:t>
            </a:r>
            <a:r>
              <a:rPr lang="en-US" sz="2000" dirty="0">
                <a:latin typeface="Times New Roman" pitchFamily="18" charset="0"/>
                <a:cs typeface="Times New Roman" pitchFamily="18" charset="0"/>
              </a:rPr>
              <a:t>, text, audio, and videos. </a:t>
            </a:r>
            <a:r>
              <a:rPr lang="en-US" sz="2000" dirty="0" smtClean="0">
                <a:latin typeface="Times New Roman" pitchFamily="18" charset="0"/>
                <a:cs typeface="Times New Roman" pitchFamily="18" charset="0"/>
              </a:rPr>
              <a:t> </a:t>
            </a: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performance of fake news detection degrade by 10% on an average. To solve this issue, W</a:t>
            </a:r>
            <a:r>
              <a:rPr lang="en-US" sz="2000" dirty="0" smtClean="0">
                <a:latin typeface="Times New Roman" pitchFamily="18" charset="0"/>
                <a:cs typeface="Times New Roman" pitchFamily="18" charset="0"/>
              </a:rPr>
              <a:t>e introduce Spot </a:t>
            </a:r>
            <a:r>
              <a:rPr lang="en-US" sz="2000" dirty="0">
                <a:latin typeface="Times New Roman" pitchFamily="18" charset="0"/>
                <a:cs typeface="Times New Roman" pitchFamily="18" charset="0"/>
              </a:rPr>
              <a:t>Fake- a multi-modal framework for fake news detection. </a:t>
            </a:r>
            <a:endParaRPr lang="en-US" sz="2000" dirty="0" smtClean="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exploits both the textual and visual features of an article. Specifically, we made use of language models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learn text features, and image features are learned from VGG19 pre-trained on Image Net dataset. </a:t>
            </a:r>
            <a:endParaRPr lang="en-US" sz="2000" dirty="0" smtClean="0">
              <a:latin typeface="Times New Roman" pitchFamily="18" charset="0"/>
              <a:cs typeface="Times New Roman" pitchFamily="18" charset="0"/>
            </a:endParaRPr>
          </a:p>
          <a:p>
            <a:pPr algn="just">
              <a:buClr>
                <a:srgbClr val="13015F"/>
              </a:buClr>
            </a:pPr>
            <a:endParaRPr lang="en-IN" sz="2000" dirty="0" smtClean="0">
              <a:latin typeface="Times New Roman" pitchFamily="18" charset="0"/>
              <a:cs typeface="Times New Roman" pitchFamily="18" charset="0"/>
            </a:endParaRPr>
          </a:p>
          <a:p>
            <a:pPr marL="342900" indent="-342900">
              <a:buClr>
                <a:srgbClr val="13015F"/>
              </a:buClr>
              <a:buFont typeface="Wingdings" pitchFamily="2" charset="2"/>
              <a:buChar char="Ø"/>
            </a:pPr>
            <a:r>
              <a:rPr lang="en-US" sz="2000" dirty="0" smtClean="0">
                <a:latin typeface="Times New Roman" pitchFamily="18" charset="0"/>
                <a:cs typeface="Times New Roman" pitchFamily="18" charset="0"/>
              </a:rPr>
              <a:t>The proposed model performs better than the current state-of-the-art on Twitter and </a:t>
            </a:r>
            <a:r>
              <a:rPr lang="en-US" sz="2000" dirty="0" err="1" smtClean="0">
                <a:latin typeface="Times New Roman" pitchFamily="18" charset="0"/>
                <a:cs typeface="Times New Roman" pitchFamily="18" charset="0"/>
              </a:rPr>
              <a:t>Weibo</a:t>
            </a:r>
            <a:r>
              <a:rPr lang="en-US" sz="2000" dirty="0" smtClean="0">
                <a:latin typeface="Times New Roman" pitchFamily="18" charset="0"/>
                <a:cs typeface="Times New Roman" pitchFamily="18" charset="0"/>
              </a:rPr>
              <a:t> datasets by 3.27% and 6.83%, respectively. </a:t>
            </a:r>
            <a:endParaRPr lang="en-US" sz="2000" dirty="0">
              <a:latin typeface="Times New Roman" pitchFamily="18" charset="0"/>
              <a:cs typeface="Times New Roman" pitchFamily="18" charset="0"/>
            </a:endParaRPr>
          </a:p>
        </p:txBody>
      </p:sp>
      <p:sp>
        <p:nvSpPr>
          <p:cNvPr id="6" name="Round Same Side Corner Rectangle 5"/>
          <p:cNvSpPr/>
          <p:nvPr/>
        </p:nvSpPr>
        <p:spPr>
          <a:xfrm>
            <a:off x="11576708" y="8965"/>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690425" y="193938"/>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8</a:t>
            </a:r>
          </a:p>
        </p:txBody>
      </p:sp>
    </p:spTree>
    <p:extLst>
      <p:ext uri="{BB962C8B-B14F-4D97-AF65-F5344CB8AC3E}">
        <p14:creationId xmlns:p14="http://schemas.microsoft.com/office/powerpoint/2010/main" val="14537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941" y="980807"/>
            <a:ext cx="12095285" cy="769441"/>
          </a:xfrm>
          <a:prstGeom prst="rect">
            <a:avLst/>
          </a:prstGeom>
        </p:spPr>
        <p:txBody>
          <a:bodyPr wrap="square">
            <a:spAutoFit/>
          </a:bodyPr>
          <a:lstStyle/>
          <a:p>
            <a:pPr marL="0" lvl="2" algn="just"/>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6.      Title: </a:t>
            </a:r>
            <a:r>
              <a:rPr lang="en-US" sz="2200" b="1" dirty="0">
                <a:latin typeface="Times New Roman" pitchFamily="18" charset="0"/>
                <a:cs typeface="Times New Roman" pitchFamily="18" charset="0"/>
              </a:rPr>
              <a:t>Fake News Detection in </a:t>
            </a:r>
            <a:r>
              <a:rPr lang="en-US" sz="2200" b="1" dirty="0" smtClean="0">
                <a:latin typeface="Times New Roman" pitchFamily="18" charset="0"/>
                <a:cs typeface="Times New Roman" pitchFamily="18" charset="0"/>
              </a:rPr>
              <a:t>Different Applications State </a:t>
            </a:r>
            <a:r>
              <a:rPr lang="en-US" sz="2200" b="1" dirty="0">
                <a:latin typeface="Times New Roman" pitchFamily="18" charset="0"/>
                <a:cs typeface="Times New Roman" pitchFamily="18" charset="0"/>
              </a:rPr>
              <a:t>of the </a:t>
            </a:r>
            <a:r>
              <a:rPr lang="en-US" sz="2200" b="1" dirty="0" smtClean="0">
                <a:latin typeface="Times New Roman" pitchFamily="18" charset="0"/>
                <a:cs typeface="Times New Roman" pitchFamily="18" charset="0"/>
              </a:rPr>
              <a:t>Art </a:t>
            </a:r>
            <a:r>
              <a:rPr lang="en-US" sz="2200" b="1" dirty="0">
                <a:latin typeface="Times New Roman" pitchFamily="18" charset="0"/>
                <a:cs typeface="Times New Roman" pitchFamily="18" charset="0"/>
              </a:rPr>
              <a:t>and Future </a:t>
            </a:r>
            <a:r>
              <a:rPr lang="en-US" sz="2200" b="1" dirty="0" smtClean="0">
                <a:latin typeface="Times New Roman" pitchFamily="18" charset="0"/>
                <a:cs typeface="Times New Roman" pitchFamily="18" charset="0"/>
              </a:rPr>
              <a:t>Direction: </a:t>
            </a:r>
            <a:endParaRPr lang="en-IN" sz="2200" b="1" dirty="0">
              <a:latin typeface="Times New Roman" pitchFamily="18" charset="0"/>
              <a:cs typeface="Times New Roman" pitchFamily="18" charset="0"/>
            </a:endParaRPr>
          </a:p>
          <a:p>
            <a:pPr algn="just"/>
            <a:endParaRPr lang="en-IN" sz="2200" b="1" dirty="0">
              <a:latin typeface="Times New Roman" pitchFamily="18" charset="0"/>
              <a:cs typeface="Times New Roman" pitchFamily="18" charset="0"/>
            </a:endParaRPr>
          </a:p>
        </p:txBody>
      </p:sp>
      <p:sp>
        <p:nvSpPr>
          <p:cNvPr id="4" name="Rectangle 3"/>
          <p:cNvSpPr/>
          <p:nvPr/>
        </p:nvSpPr>
        <p:spPr>
          <a:xfrm>
            <a:off x="1273618" y="1796415"/>
            <a:ext cx="1608069"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Year</a:t>
            </a: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2022.</a:t>
            </a:r>
            <a:endParaRPr lang="en-IN" sz="2200" dirty="0">
              <a:latin typeface="Times New Roman" pitchFamily="18" charset="0"/>
              <a:cs typeface="Times New Roman" pitchFamily="18" charset="0"/>
            </a:endParaRPr>
          </a:p>
        </p:txBody>
      </p:sp>
      <p:sp>
        <p:nvSpPr>
          <p:cNvPr id="5" name="Rectangle 4"/>
          <p:cNvSpPr/>
          <p:nvPr/>
        </p:nvSpPr>
        <p:spPr>
          <a:xfrm>
            <a:off x="1201901" y="2129621"/>
            <a:ext cx="10140463" cy="3785652"/>
          </a:xfrm>
          <a:prstGeom prst="rect">
            <a:avLst/>
          </a:prstGeom>
        </p:spPr>
        <p:txBody>
          <a:bodyPr wrap="square">
            <a:spAutoFit/>
          </a:bodyPr>
          <a:lstStyle/>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This paper reviews conventional artificial news detection methods to solve the mentioned issue. The Systematic Literature Review, often known as SLR, is a procedure that assesses review papers connected to detecting fake </a:t>
            </a:r>
            <a:r>
              <a:rPr lang="en-US" sz="2000" dirty="0" smtClean="0">
                <a:latin typeface="Times New Roman" pitchFamily="18" charset="0"/>
                <a:cs typeface="Times New Roman" pitchFamily="18" charset="0"/>
              </a:rPr>
              <a:t>news.</a:t>
            </a: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A technique known as unsupervised learning was used for this article review, along with ensemble learning, semi-supervised learning, reinforcement learning, and supervised learning</a:t>
            </a:r>
            <a:r>
              <a:rPr lang="en-US" sz="2000" dirty="0" smtClean="0">
                <a:latin typeface="Times New Roman" pitchFamily="18" charset="0"/>
                <a:cs typeface="Times New Roman" pitchFamily="18" charset="0"/>
              </a:rPr>
              <a:t>.</a:t>
            </a:r>
          </a:p>
          <a:p>
            <a:pPr algn="just">
              <a:buClr>
                <a:srgbClr val="13015F"/>
              </a:buClr>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marL="342900" indent="-342900">
              <a:buClr>
                <a:srgbClr val="13015F"/>
              </a:buClr>
              <a:buFont typeface="Wingdings" pitchFamily="2" charset="2"/>
              <a:buChar char="Ø"/>
            </a:pPr>
            <a:r>
              <a:rPr lang="en-US" sz="2000" dirty="0">
                <a:latin typeface="Times New Roman" pitchFamily="18" charset="0"/>
                <a:cs typeface="Times New Roman" pitchFamily="18" charset="0"/>
              </a:rPr>
              <a:t>In conclusion, the deep learning model generates practical outputs and outperforms classical machine learning models.</a:t>
            </a:r>
            <a:endParaRPr lang="en-IN" sz="2000" dirty="0">
              <a:latin typeface="Times New Roman" pitchFamily="18" charset="0"/>
              <a:cs typeface="Times New Roman" pitchFamily="18" charset="0"/>
            </a:endParaRPr>
          </a:p>
          <a:p>
            <a:pPr>
              <a:buClr>
                <a:srgbClr val="13015F"/>
              </a:buClr>
            </a:pPr>
            <a:endParaRPr lang="en-IN" sz="2000" dirty="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p:txBody>
      </p:sp>
      <p:sp>
        <p:nvSpPr>
          <p:cNvPr id="6" name="Rectangle 5"/>
          <p:cNvSpPr/>
          <p:nvPr/>
        </p:nvSpPr>
        <p:spPr>
          <a:xfrm>
            <a:off x="1273618" y="1365528"/>
            <a:ext cx="5916748"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Author Name: </a:t>
            </a:r>
            <a:r>
              <a:rPr lang="en-US" sz="2200" dirty="0">
                <a:latin typeface="Times New Roman" pitchFamily="18" charset="0"/>
                <a:cs typeface="Times New Roman" pitchFamily="18" charset="0"/>
              </a:rPr>
              <a:t>Amen </a:t>
            </a:r>
            <a:r>
              <a:rPr lang="en-US" sz="2200" dirty="0" smtClean="0">
                <a:latin typeface="Times New Roman" pitchFamily="18" charset="0"/>
                <a:cs typeface="Times New Roman" pitchFamily="18" charset="0"/>
              </a:rPr>
              <a:t>Jolly and Shailender </a:t>
            </a:r>
            <a:r>
              <a:rPr lang="en-US" sz="2200" dirty="0">
                <a:latin typeface="Times New Roman" pitchFamily="18" charset="0"/>
                <a:cs typeface="Times New Roman" pitchFamily="18" charset="0"/>
              </a:rPr>
              <a:t>Kumar</a:t>
            </a:r>
            <a:endParaRPr lang="en-IN" sz="2200" dirty="0">
              <a:latin typeface="Times New Roman" pitchFamily="18" charset="0"/>
              <a:cs typeface="Times New Roman" pitchFamily="18" charset="0"/>
            </a:endParaRPr>
          </a:p>
        </p:txBody>
      </p:sp>
      <p:sp>
        <p:nvSpPr>
          <p:cNvPr id="7" name="Round Same Side Corner Rectangle 6"/>
          <p:cNvSpPr/>
          <p:nvPr/>
        </p:nvSpPr>
        <p:spPr>
          <a:xfrm>
            <a:off x="11596537" y="-20664"/>
            <a:ext cx="595463" cy="872311"/>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710254" y="154794"/>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9</a:t>
            </a:r>
          </a:p>
        </p:txBody>
      </p:sp>
    </p:spTree>
    <p:extLst>
      <p:ext uri="{BB962C8B-B14F-4D97-AF65-F5344CB8AC3E}">
        <p14:creationId xmlns:p14="http://schemas.microsoft.com/office/powerpoint/2010/main" val="131924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245" y="852023"/>
            <a:ext cx="11116409" cy="769441"/>
          </a:xfrm>
          <a:prstGeom prst="rect">
            <a:avLst/>
          </a:prstGeom>
        </p:spPr>
        <p:txBody>
          <a:bodyPr wrap="square">
            <a:spAutoFit/>
          </a:bodyPr>
          <a:lstStyle/>
          <a:p>
            <a:r>
              <a:rPr lang="en-US" sz="2200" b="1" dirty="0" smtClean="0">
                <a:latin typeface="Times New Roman" pitchFamily="18" charset="0"/>
                <a:cs typeface="Times New Roman" pitchFamily="18" charset="0"/>
              </a:rPr>
              <a:t>7.    Title:</a:t>
            </a:r>
            <a:r>
              <a:rPr lang="en-US" dirty="0"/>
              <a:t> </a:t>
            </a:r>
            <a:r>
              <a:rPr lang="en-US" sz="2200" b="1" dirty="0" smtClean="0">
                <a:latin typeface="Times New Roman" pitchFamily="18" charset="0"/>
                <a:cs typeface="Times New Roman" pitchFamily="18" charset="0"/>
              </a:rPr>
              <a:t>Fake </a:t>
            </a:r>
            <a:r>
              <a:rPr lang="en-US" sz="2200" b="1" dirty="0">
                <a:latin typeface="Times New Roman" pitchFamily="18" charset="0"/>
                <a:cs typeface="Times New Roman" pitchFamily="18" charset="0"/>
              </a:rPr>
              <a:t>News Detection using Machine Learning:</a:t>
            </a:r>
            <a:endParaRPr lang="en-IN" sz="2200" b="1" dirty="0">
              <a:latin typeface="Times New Roman" pitchFamily="18" charset="0"/>
              <a:cs typeface="Times New Roman" pitchFamily="18" charset="0"/>
            </a:endParaRPr>
          </a:p>
          <a:p>
            <a:pPr algn="just"/>
            <a:endParaRPr lang="en-IN" sz="2200" b="1" dirty="0">
              <a:latin typeface="Times New Roman" pitchFamily="18" charset="0"/>
              <a:cs typeface="Times New Roman" pitchFamily="18" charset="0"/>
            </a:endParaRPr>
          </a:p>
        </p:txBody>
      </p:sp>
      <p:sp>
        <p:nvSpPr>
          <p:cNvPr id="4" name="Rectangle 3"/>
          <p:cNvSpPr/>
          <p:nvPr/>
        </p:nvSpPr>
        <p:spPr>
          <a:xfrm>
            <a:off x="1205083" y="1587408"/>
            <a:ext cx="1547988" cy="430887"/>
          </a:xfrm>
          <a:prstGeom prst="rect">
            <a:avLst/>
          </a:prstGeom>
        </p:spPr>
        <p:txBody>
          <a:bodyPr wrap="none">
            <a:spAutoFit/>
          </a:bodyPr>
          <a:lstStyle/>
          <a:p>
            <a:pPr algn="just"/>
            <a:r>
              <a:rPr lang="en-US" sz="2200" b="1" dirty="0">
                <a:latin typeface="Times New Roman" pitchFamily="18" charset="0"/>
                <a:cs typeface="Times New Roman" pitchFamily="18" charset="0"/>
              </a:rPr>
              <a:t>Year: </a:t>
            </a:r>
            <a:r>
              <a:rPr lang="en-US" sz="2200" dirty="0" smtClean="0">
                <a:latin typeface="Times New Roman" pitchFamily="18" charset="0"/>
                <a:cs typeface="Times New Roman" pitchFamily="18" charset="0"/>
              </a:rPr>
              <a:t>2022.</a:t>
            </a:r>
            <a:endParaRPr lang="en-IN" sz="2200" dirty="0">
              <a:latin typeface="Times New Roman" pitchFamily="18" charset="0"/>
              <a:cs typeface="Times New Roman" pitchFamily="18" charset="0"/>
            </a:endParaRPr>
          </a:p>
        </p:txBody>
      </p:sp>
      <p:sp>
        <p:nvSpPr>
          <p:cNvPr id="5" name="Rectangle 4"/>
          <p:cNvSpPr/>
          <p:nvPr/>
        </p:nvSpPr>
        <p:spPr>
          <a:xfrm>
            <a:off x="1205083" y="1890775"/>
            <a:ext cx="10140463" cy="4093428"/>
          </a:xfrm>
          <a:prstGeom prst="rect">
            <a:avLst/>
          </a:prstGeom>
        </p:spPr>
        <p:txBody>
          <a:bodyPr wrap="square">
            <a:spAutoFit/>
          </a:bodyPr>
          <a:lstStyle/>
          <a:p>
            <a:pPr algn="just">
              <a:buClr>
                <a:srgbClr val="13015F"/>
              </a:buClr>
            </a:pPr>
            <a:endParaRPr lang="en-US"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Because </a:t>
            </a:r>
            <a:r>
              <a:rPr lang="en-US" sz="2000" dirty="0">
                <a:latin typeface="Times New Roman" pitchFamily="18" charset="0"/>
                <a:cs typeface="Times New Roman" pitchFamily="18" charset="0"/>
              </a:rPr>
              <a:t>of the spread of phony news, there is a need for computational strategies to identify them. Thus, to forestall the mischief that should possibly use innovation, we have executed Machine Learning calculations and strategies like NLTK, and LSTM</a:t>
            </a:r>
            <a:r>
              <a:rPr lang="en-US" sz="2000" dirty="0" smtClean="0">
                <a:latin typeface="Times New Roman" pitchFamily="18" charset="0"/>
                <a:cs typeface="Times New Roman" pitchFamily="18" charset="0"/>
              </a:rPr>
              <a:t>.</a:t>
            </a:r>
          </a:p>
          <a:p>
            <a:pPr algn="just">
              <a:buClr>
                <a:srgbClr val="13015F"/>
              </a:buClr>
            </a:pPr>
            <a:endParaRPr lang="en-US"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hould </a:t>
            </a:r>
            <a:r>
              <a:rPr lang="en-US" sz="2000" dirty="0">
                <a:latin typeface="Times New Roman" pitchFamily="18" charset="0"/>
                <a:cs typeface="Times New Roman" pitchFamily="18" charset="0"/>
              </a:rPr>
              <a:t>present the datasets which contain both phony and genuine news and direct different analyses to coordinate phony news finder. We came by improved results contrasted with the existing frameworks. Keywords: Embedding, LSTM, NLTK.</a:t>
            </a:r>
            <a:endParaRPr lang="en-IN" sz="2000" dirty="0">
              <a:latin typeface="Times New Roman" pitchFamily="18" charset="0"/>
              <a:cs typeface="Times New Roman" pitchFamily="18" charset="0"/>
            </a:endParaRPr>
          </a:p>
          <a:p>
            <a:pPr algn="just">
              <a:buClr>
                <a:srgbClr val="13015F"/>
              </a:buClr>
            </a:pPr>
            <a:endParaRPr lang="en-US"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model referenced in this paper is extremely </a:t>
            </a:r>
            <a:r>
              <a:rPr lang="en-US" sz="2000" dirty="0" smtClean="0">
                <a:latin typeface="Times New Roman" pitchFamily="18" charset="0"/>
                <a:cs typeface="Times New Roman" pitchFamily="18" charset="0"/>
              </a:rPr>
              <a:t>successful and accuracy is 92%.</a:t>
            </a:r>
          </a:p>
          <a:p>
            <a:pPr algn="just">
              <a:buClr>
                <a:srgbClr val="13015F"/>
              </a:buClr>
            </a:pPr>
            <a:endParaRPr lang="en-US" sz="2000" dirty="0" smtClean="0"/>
          </a:p>
          <a:p>
            <a:r>
              <a:rPr lang="en-US" sz="2000" dirty="0"/>
              <a:t> </a:t>
            </a:r>
            <a:endParaRPr lang="en-IN" sz="2000" dirty="0"/>
          </a:p>
          <a:p>
            <a:pPr algn="just">
              <a:buClr>
                <a:srgbClr val="13015F"/>
              </a:buClr>
            </a:pPr>
            <a:endParaRPr lang="en-US" sz="2000" dirty="0">
              <a:latin typeface="Times New Roman" pitchFamily="18" charset="0"/>
              <a:cs typeface="Times New Roman" pitchFamily="18" charset="0"/>
            </a:endParaRPr>
          </a:p>
        </p:txBody>
      </p:sp>
      <p:sp>
        <p:nvSpPr>
          <p:cNvPr id="6" name="Rectangle 5"/>
          <p:cNvSpPr/>
          <p:nvPr/>
        </p:nvSpPr>
        <p:spPr>
          <a:xfrm>
            <a:off x="1205083" y="1236744"/>
            <a:ext cx="5649047" cy="430887"/>
          </a:xfrm>
          <a:prstGeom prst="rect">
            <a:avLst/>
          </a:prstGeom>
        </p:spPr>
        <p:txBody>
          <a:bodyPr wrap="none">
            <a:spAutoFit/>
          </a:bodyPr>
          <a:lstStyle/>
          <a:p>
            <a:r>
              <a:rPr lang="en-US" sz="2200" b="1" dirty="0">
                <a:latin typeface="Times New Roman" pitchFamily="18" charset="0"/>
                <a:cs typeface="Times New Roman" pitchFamily="18" charset="0"/>
              </a:rPr>
              <a:t>Author </a:t>
            </a:r>
            <a:r>
              <a:rPr lang="en-US" sz="2200" b="1" dirty="0" smtClean="0">
                <a:latin typeface="Times New Roman" pitchFamily="18" charset="0"/>
                <a:cs typeface="Times New Roman" pitchFamily="18" charset="0"/>
              </a:rPr>
              <a:t>Name: </a:t>
            </a:r>
            <a:r>
              <a:rPr lang="en-US" sz="2200" dirty="0">
                <a:latin typeface="Times New Roman" pitchFamily="18" charset="0"/>
                <a:cs typeface="Times New Roman" pitchFamily="18" charset="0"/>
              </a:rPr>
              <a:t>Akash </a:t>
            </a:r>
            <a:r>
              <a:rPr lang="en-US" sz="2200" dirty="0" smtClean="0">
                <a:latin typeface="Times New Roman" pitchFamily="18" charset="0"/>
                <a:cs typeface="Times New Roman" pitchFamily="18" charset="0"/>
              </a:rPr>
              <a:t>Dixit and </a:t>
            </a:r>
            <a:r>
              <a:rPr lang="en-US" sz="2200" dirty="0">
                <a:latin typeface="Times New Roman" pitchFamily="18" charset="0"/>
                <a:cs typeface="Times New Roman" pitchFamily="18" charset="0"/>
              </a:rPr>
              <a:t>Ishaan </a:t>
            </a:r>
            <a:r>
              <a:rPr lang="en-US" sz="2200" dirty="0" smtClean="0">
                <a:latin typeface="Times New Roman" pitchFamily="18" charset="0"/>
                <a:cs typeface="Times New Roman" pitchFamily="18" charset="0"/>
              </a:rPr>
              <a:t>Kalbhor.</a:t>
            </a:r>
            <a:endParaRPr lang="en-IN" sz="2200" dirty="0">
              <a:latin typeface="Times New Roman" pitchFamily="18" charset="0"/>
              <a:cs typeface="Times New Roman" pitchFamily="18" charset="0"/>
            </a:endParaRPr>
          </a:p>
        </p:txBody>
      </p:sp>
      <p:sp>
        <p:nvSpPr>
          <p:cNvPr id="7" name="Round Same Side Corner Rectangle 6"/>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596537" y="205692"/>
            <a:ext cx="726140" cy="646331"/>
          </a:xfrm>
          <a:prstGeom prst="rect">
            <a:avLst/>
          </a:prstGeom>
          <a:noFill/>
        </p:spPr>
        <p:txBody>
          <a:bodyPr wrap="square" rtlCol="0">
            <a:spAutoFit/>
          </a:bodyPr>
          <a:lstStyle/>
          <a:p>
            <a:r>
              <a:rPr lang="en-IN" sz="3600" b="1" dirty="0" smtClean="0">
                <a:solidFill>
                  <a:schemeClr val="bg1"/>
                </a:solidFill>
                <a:latin typeface="Times New Roman" pitchFamily="18" charset="0"/>
                <a:cs typeface="Times New Roman" pitchFamily="18" charset="0"/>
              </a:rPr>
              <a:t>10</a:t>
            </a:r>
            <a:endParaRPr lang="en-IN"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212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0115" y="754227"/>
            <a:ext cx="11116409" cy="430887"/>
          </a:xfrm>
          <a:prstGeom prst="rect">
            <a:avLst/>
          </a:prstGeom>
        </p:spPr>
        <p:txBody>
          <a:bodyPr wrap="square">
            <a:spAutoFit/>
          </a:bodyPr>
          <a:lstStyle/>
          <a:p>
            <a:pPr algn="just"/>
            <a:r>
              <a:rPr lang="en-US" sz="2200" b="1" dirty="0" smtClean="0">
                <a:latin typeface="Times New Roman" pitchFamily="18" charset="0"/>
                <a:cs typeface="Times New Roman" pitchFamily="18" charset="0"/>
              </a:rPr>
              <a:t>8.    Title: A </a:t>
            </a:r>
            <a:r>
              <a:rPr lang="en-US" sz="2200" b="1" dirty="0">
                <a:latin typeface="Times New Roman" pitchFamily="18" charset="0"/>
                <a:cs typeface="Times New Roman" pitchFamily="18" charset="0"/>
              </a:rPr>
              <a:t>Smart System for Fake News Detection using Machine </a:t>
            </a:r>
            <a:r>
              <a:rPr lang="en-US" sz="2200" b="1" dirty="0" smtClean="0">
                <a:latin typeface="Times New Roman" pitchFamily="18" charset="0"/>
                <a:cs typeface="Times New Roman" pitchFamily="18" charset="0"/>
              </a:rPr>
              <a:t>Learning.</a:t>
            </a:r>
            <a:endParaRPr lang="en-IN" sz="2200" b="1" dirty="0">
              <a:latin typeface="Times New Roman" pitchFamily="18" charset="0"/>
              <a:cs typeface="Times New Roman" pitchFamily="18" charset="0"/>
            </a:endParaRPr>
          </a:p>
        </p:txBody>
      </p:sp>
      <p:sp>
        <p:nvSpPr>
          <p:cNvPr id="5" name="Rectangle 4"/>
          <p:cNvSpPr/>
          <p:nvPr/>
        </p:nvSpPr>
        <p:spPr>
          <a:xfrm>
            <a:off x="1149779" y="1185114"/>
            <a:ext cx="7311682"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Author Name: </a:t>
            </a:r>
            <a:r>
              <a:rPr lang="en-US" sz="2200" dirty="0">
                <a:latin typeface="Times New Roman" pitchFamily="18" charset="0"/>
                <a:cs typeface="Times New Roman" pitchFamily="18" charset="0"/>
              </a:rPr>
              <a:t>Anjali Jain, Harsh </a:t>
            </a:r>
            <a:r>
              <a:rPr lang="en-US" sz="2200" dirty="0" smtClean="0">
                <a:latin typeface="Times New Roman" pitchFamily="18" charset="0"/>
                <a:cs typeface="Times New Roman" pitchFamily="18" charset="0"/>
              </a:rPr>
              <a:t>Khatter and Avinash </a:t>
            </a:r>
            <a:r>
              <a:rPr lang="en-US" sz="2200" dirty="0">
                <a:latin typeface="Times New Roman" pitchFamily="18" charset="0"/>
                <a:cs typeface="Times New Roman" pitchFamily="18" charset="0"/>
              </a:rPr>
              <a:t>Shakya</a:t>
            </a:r>
            <a:endParaRPr lang="en-IN" sz="2200" dirty="0">
              <a:latin typeface="Times New Roman" pitchFamily="18" charset="0"/>
              <a:cs typeface="Times New Roman" pitchFamily="18" charset="0"/>
            </a:endParaRPr>
          </a:p>
        </p:txBody>
      </p:sp>
      <p:sp>
        <p:nvSpPr>
          <p:cNvPr id="6" name="Rectangle 5"/>
          <p:cNvSpPr/>
          <p:nvPr/>
        </p:nvSpPr>
        <p:spPr>
          <a:xfrm>
            <a:off x="1035478" y="1616001"/>
            <a:ext cx="1608069"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Year</a:t>
            </a: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2019</a:t>
            </a:r>
            <a:endParaRPr lang="en-IN" sz="2200" dirty="0">
              <a:latin typeface="Times New Roman" pitchFamily="18" charset="0"/>
              <a:cs typeface="Times New Roman" pitchFamily="18" charset="0"/>
            </a:endParaRPr>
          </a:p>
        </p:txBody>
      </p:sp>
      <p:sp>
        <p:nvSpPr>
          <p:cNvPr id="7" name="Rectangle 6"/>
          <p:cNvSpPr/>
          <p:nvPr/>
        </p:nvSpPr>
        <p:spPr>
          <a:xfrm>
            <a:off x="1035477" y="2130383"/>
            <a:ext cx="10140463" cy="4093428"/>
          </a:xfrm>
          <a:prstGeom prst="rect">
            <a:avLst/>
          </a:prstGeom>
        </p:spPr>
        <p:txBody>
          <a:bodyPr wrap="square">
            <a:spAutoFit/>
          </a:bodyPr>
          <a:lstStyle/>
          <a:p>
            <a:pPr algn="just">
              <a:buClr>
                <a:srgbClr val="13015F"/>
              </a:buClr>
            </a:pPr>
            <a:endParaRPr lang="en-IN"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proposed system helps to find the authenticity of the news. If the news is not real, then the user is suggested with the relevant news article. It is significant to find the accuracy of news which is available on internet</a:t>
            </a:r>
            <a:r>
              <a:rPr lang="en-US" sz="2000" dirty="0" smtClean="0">
                <a:latin typeface="Times New Roman" pitchFamily="18" charset="0"/>
                <a:cs typeface="Times New Roman" pitchFamily="18" charset="0"/>
              </a:rPr>
              <a:t>.</a:t>
            </a:r>
          </a:p>
          <a:p>
            <a:pPr algn="just">
              <a:buClr>
                <a:srgbClr val="13015F"/>
              </a:buClr>
            </a:pPr>
            <a:endParaRPr lang="en-US"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Naïve </a:t>
            </a:r>
            <a:r>
              <a:rPr lang="en-US" sz="2000" dirty="0">
                <a:latin typeface="Times New Roman" pitchFamily="18" charset="0"/>
                <a:cs typeface="Times New Roman" pitchFamily="18" charset="0"/>
              </a:rPr>
              <a:t>Bayes classifier, SVM, and NLP are used. In future, ensuing algorithm may provide better results with hybrid approaches for the same purpose fulfillment. </a:t>
            </a:r>
            <a:endParaRPr lang="en-US" sz="2000" dirty="0" smtClean="0">
              <a:latin typeface="Times New Roman" pitchFamily="18" charset="0"/>
              <a:cs typeface="Times New Roman" pitchFamily="18" charset="0"/>
            </a:endParaRPr>
          </a:p>
          <a:p>
            <a:pPr algn="just">
              <a:buClr>
                <a:srgbClr val="13015F"/>
              </a:buClr>
            </a:pPr>
            <a:r>
              <a:rPr lang="en-US" sz="2000" dirty="0" smtClean="0">
                <a:latin typeface="Times New Roman" pitchFamily="18" charset="0"/>
                <a:cs typeface="Times New Roman" pitchFamily="18" charset="0"/>
              </a:rPr>
              <a:t> </a:t>
            </a: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mentioned system detects the fake news on the based on the models applied. Also, it </a:t>
            </a:r>
            <a:r>
              <a:rPr lang="en-US" sz="2000" dirty="0" smtClean="0">
                <a:latin typeface="Times New Roman" pitchFamily="18" charset="0"/>
                <a:cs typeface="Times New Roman" pitchFamily="18" charset="0"/>
              </a:rPr>
              <a:t>provides </a:t>
            </a:r>
            <a:r>
              <a:rPr lang="en-US" sz="2000" dirty="0">
                <a:latin typeface="Times New Roman" pitchFamily="18" charset="0"/>
                <a:cs typeface="Times New Roman" pitchFamily="18" charset="0"/>
              </a:rPr>
              <a:t>the efficiency and accuracy of the prototype can be enhanced to a certain level, </a:t>
            </a:r>
            <a:r>
              <a:rPr lang="en-US" sz="2000" dirty="0" smtClean="0">
                <a:latin typeface="Times New Roman" pitchFamily="18" charset="0"/>
                <a:cs typeface="Times New Roman" pitchFamily="18" charset="0"/>
              </a:rPr>
              <a:t>and also enhance </a:t>
            </a:r>
            <a:r>
              <a:rPr lang="en-US" sz="2000" dirty="0">
                <a:latin typeface="Times New Roman" pitchFamily="18" charset="0"/>
                <a:cs typeface="Times New Roman" pitchFamily="18" charset="0"/>
              </a:rPr>
              <a:t>the user interface of the proposed model.</a:t>
            </a:r>
            <a:endParaRPr lang="en-IN" sz="2000" dirty="0">
              <a:latin typeface="Times New Roman" pitchFamily="18" charset="0"/>
              <a:cs typeface="Times New Roman" pitchFamily="18" charset="0"/>
            </a:endParaRPr>
          </a:p>
          <a:p>
            <a:pPr algn="just">
              <a:buClr>
                <a:srgbClr val="13015F"/>
              </a:buClr>
            </a:pPr>
            <a:endParaRPr lang="en-US" sz="2000" dirty="0" smtClean="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p:txBody>
      </p:sp>
      <p:sp>
        <p:nvSpPr>
          <p:cNvPr id="8" name="Round Same Side Corner Rectangle 7"/>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96537" y="227354"/>
            <a:ext cx="681318"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11</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544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245" y="542415"/>
            <a:ext cx="11116409" cy="430887"/>
          </a:xfrm>
          <a:prstGeom prst="rect">
            <a:avLst/>
          </a:prstGeom>
        </p:spPr>
        <p:txBody>
          <a:bodyPr wrap="square">
            <a:spAutoFit/>
          </a:bodyPr>
          <a:lstStyle/>
          <a:p>
            <a:pPr algn="just"/>
            <a:r>
              <a:rPr lang="en-US" sz="2200" b="1" dirty="0">
                <a:latin typeface="Times New Roman" pitchFamily="18" charset="0"/>
                <a:cs typeface="Times New Roman" pitchFamily="18" charset="0"/>
              </a:rPr>
              <a:t>9</a:t>
            </a:r>
            <a:r>
              <a:rPr lang="en-US" sz="2200" b="1" dirty="0" smtClean="0">
                <a:latin typeface="Times New Roman" pitchFamily="18" charset="0"/>
                <a:cs typeface="Times New Roman" pitchFamily="18" charset="0"/>
              </a:rPr>
              <a:t>.    Title: Automatic </a:t>
            </a:r>
            <a:r>
              <a:rPr lang="en-US" sz="2200" b="1" dirty="0">
                <a:latin typeface="Times New Roman" pitchFamily="18" charset="0"/>
                <a:cs typeface="Times New Roman" pitchFamily="18" charset="0"/>
              </a:rPr>
              <a:t>deception detection Methods for finding fake news:</a:t>
            </a:r>
            <a:endParaRPr lang="en-IN" sz="2200" b="1" dirty="0">
              <a:latin typeface="Times New Roman" pitchFamily="18" charset="0"/>
              <a:cs typeface="Times New Roman" pitchFamily="18" charset="0"/>
            </a:endParaRPr>
          </a:p>
        </p:txBody>
      </p:sp>
      <p:sp>
        <p:nvSpPr>
          <p:cNvPr id="5" name="Rectangle 4"/>
          <p:cNvSpPr/>
          <p:nvPr/>
        </p:nvSpPr>
        <p:spPr>
          <a:xfrm>
            <a:off x="1135954" y="877495"/>
            <a:ext cx="7426585"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Author Name: </a:t>
            </a:r>
            <a:r>
              <a:rPr lang="en-US" sz="2200" dirty="0" smtClean="0">
                <a:latin typeface="Times New Roman" pitchFamily="18" charset="0"/>
                <a:cs typeface="Times New Roman" pitchFamily="18" charset="0"/>
              </a:rPr>
              <a:t>Niall </a:t>
            </a:r>
            <a:r>
              <a:rPr lang="en-US" sz="2200" dirty="0">
                <a:latin typeface="Times New Roman" pitchFamily="18" charset="0"/>
                <a:cs typeface="Times New Roman" pitchFamily="18" charset="0"/>
              </a:rPr>
              <a:t>conroy, Victoria L </a:t>
            </a:r>
            <a:r>
              <a:rPr lang="en-US" sz="2200" dirty="0" smtClean="0">
                <a:latin typeface="Times New Roman" pitchFamily="18" charset="0"/>
                <a:cs typeface="Times New Roman" pitchFamily="18" charset="0"/>
              </a:rPr>
              <a:t>Rubin and Yiimin </a:t>
            </a:r>
            <a:r>
              <a:rPr lang="en-US" sz="2200" dirty="0">
                <a:latin typeface="Times New Roman" pitchFamily="18" charset="0"/>
                <a:cs typeface="Times New Roman" pitchFamily="18" charset="0"/>
              </a:rPr>
              <a:t>chen</a:t>
            </a:r>
            <a:endParaRPr lang="en-IN" sz="2200" dirty="0">
              <a:latin typeface="Times New Roman" pitchFamily="18" charset="0"/>
              <a:cs typeface="Times New Roman" pitchFamily="18" charset="0"/>
            </a:endParaRPr>
          </a:p>
        </p:txBody>
      </p:sp>
      <p:sp>
        <p:nvSpPr>
          <p:cNvPr id="6" name="Rectangle 5"/>
          <p:cNvSpPr/>
          <p:nvPr/>
        </p:nvSpPr>
        <p:spPr>
          <a:xfrm>
            <a:off x="1100784" y="1210433"/>
            <a:ext cx="1608069"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Year</a:t>
            </a: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2015</a:t>
            </a:r>
            <a:endParaRPr lang="en-IN" sz="2200" dirty="0">
              <a:latin typeface="Times New Roman" pitchFamily="18" charset="0"/>
              <a:cs typeface="Times New Roman" pitchFamily="18" charset="0"/>
            </a:endParaRPr>
          </a:p>
        </p:txBody>
      </p:sp>
      <p:sp>
        <p:nvSpPr>
          <p:cNvPr id="7" name="Rectangle 6"/>
          <p:cNvSpPr/>
          <p:nvPr/>
        </p:nvSpPr>
        <p:spPr>
          <a:xfrm>
            <a:off x="1035478" y="1878053"/>
            <a:ext cx="10140463" cy="4093428"/>
          </a:xfrm>
          <a:prstGeom prst="rect">
            <a:avLst/>
          </a:prstGeom>
        </p:spPr>
        <p:txBody>
          <a:bodyPr wrap="square">
            <a:spAutoFit/>
          </a:bodyPr>
          <a:lstStyle/>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This research surveys the current state-of-the-art technologies that are instrumental in the adoption and development of fake news detection. "Fake news detection" is defined as the task of categorizing news along a continuum of veracity, with an associated measure of certainty</a:t>
            </a:r>
            <a:r>
              <a:rPr lang="en-US" sz="2000" dirty="0" smtClean="0">
                <a:latin typeface="Times New Roman" pitchFamily="18" charset="0"/>
                <a:cs typeface="Times New Roman" pitchFamily="18" charset="0"/>
              </a:rPr>
              <a:t>.</a:t>
            </a:r>
          </a:p>
          <a:p>
            <a:pPr algn="just">
              <a:buClr>
                <a:srgbClr val="13015F"/>
              </a:buClr>
            </a:pPr>
            <a:endParaRPr lang="en-IN"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paper provides a typology of several varieties of veracity assessment methods emerging from two major categories -- linguistic cue approaches (with machine learning), and network analysis </a:t>
            </a:r>
            <a:r>
              <a:rPr lang="en-US" sz="2000" dirty="0" smtClean="0">
                <a:latin typeface="Times New Roman" pitchFamily="18" charset="0"/>
                <a:cs typeface="Times New Roman" pitchFamily="18" charset="0"/>
              </a:rPr>
              <a:t>approaches.</a:t>
            </a:r>
          </a:p>
          <a:p>
            <a:pPr algn="just">
              <a:buClr>
                <a:srgbClr val="13015F"/>
              </a:buClr>
            </a:pPr>
            <a:endParaRPr lang="en-US"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Designing a fake news detector is not a straightforward problem, we propose operational guidelines for a feasible fake news detecting system.</a:t>
            </a:r>
            <a:endParaRPr lang="en-IN" sz="2000" dirty="0">
              <a:latin typeface="Times New Roman" pitchFamily="18" charset="0"/>
              <a:cs typeface="Times New Roman" pitchFamily="18" charset="0"/>
            </a:endParaRPr>
          </a:p>
          <a:p>
            <a:pPr algn="just">
              <a:buClr>
                <a:srgbClr val="13015F"/>
              </a:buClr>
            </a:pPr>
            <a:endParaRPr lang="en-US" sz="2000" dirty="0" smtClean="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p:txBody>
      </p:sp>
      <p:sp>
        <p:nvSpPr>
          <p:cNvPr id="8" name="Round Same Side Corner Rectangle 7"/>
          <p:cNvSpPr/>
          <p:nvPr/>
        </p:nvSpPr>
        <p:spPr>
          <a:xfrm>
            <a:off x="11596537" y="0"/>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52683" y="226944"/>
            <a:ext cx="639317"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12</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7786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21262"/>
            <a:ext cx="11206713" cy="430887"/>
          </a:xfrm>
          <a:prstGeom prst="rect">
            <a:avLst/>
          </a:prstGeom>
        </p:spPr>
        <p:txBody>
          <a:bodyPr wrap="square">
            <a:spAutoFit/>
          </a:bodyPr>
          <a:lstStyle/>
          <a:p>
            <a:pPr algn="just"/>
            <a:r>
              <a:rPr lang="en-US" sz="2200" b="1" dirty="0" smtClean="0">
                <a:latin typeface="Times New Roman" pitchFamily="18" charset="0"/>
                <a:cs typeface="Times New Roman" pitchFamily="18" charset="0"/>
              </a:rPr>
              <a:t>10.     Title: </a:t>
            </a:r>
            <a:r>
              <a:rPr lang="en-US" sz="2200" b="1" dirty="0">
                <a:latin typeface="Times New Roman" pitchFamily="18" charset="0"/>
                <a:cs typeface="Times New Roman" pitchFamily="18" charset="0"/>
              </a:rPr>
              <a:t>Fake News Detection using Naive Bayes Classifier:</a:t>
            </a:r>
            <a:endParaRPr lang="en-IN" sz="2200" b="1" dirty="0">
              <a:latin typeface="Times New Roman" pitchFamily="18" charset="0"/>
              <a:cs typeface="Times New Roman" pitchFamily="18" charset="0"/>
            </a:endParaRPr>
          </a:p>
        </p:txBody>
      </p:sp>
      <p:sp>
        <p:nvSpPr>
          <p:cNvPr id="5" name="Rectangle 4"/>
          <p:cNvSpPr/>
          <p:nvPr/>
        </p:nvSpPr>
        <p:spPr>
          <a:xfrm>
            <a:off x="1153538" y="952149"/>
            <a:ext cx="6441379"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Author Name: </a:t>
            </a:r>
            <a:r>
              <a:rPr lang="en-US" sz="2200" dirty="0">
                <a:latin typeface="Times New Roman" pitchFamily="18" charset="0"/>
                <a:cs typeface="Times New Roman" pitchFamily="18" charset="0"/>
              </a:rPr>
              <a:t>Rahul </a:t>
            </a:r>
            <a:r>
              <a:rPr lang="en-US" sz="2200" dirty="0" smtClean="0">
                <a:latin typeface="Times New Roman" pitchFamily="18" charset="0"/>
                <a:cs typeface="Times New Roman" pitchFamily="18" charset="0"/>
              </a:rPr>
              <a:t>Srivastava and </a:t>
            </a:r>
            <a:r>
              <a:rPr lang="en-US" sz="2200" dirty="0">
                <a:latin typeface="Times New Roman" pitchFamily="18" charset="0"/>
                <a:cs typeface="Times New Roman" pitchFamily="18" charset="0"/>
              </a:rPr>
              <a:t>Dr. Pawan Singh</a:t>
            </a:r>
            <a:endParaRPr lang="en-IN" sz="2200" dirty="0">
              <a:latin typeface="Times New Roman" pitchFamily="18" charset="0"/>
              <a:cs typeface="Times New Roman" pitchFamily="18" charset="0"/>
            </a:endParaRPr>
          </a:p>
        </p:txBody>
      </p:sp>
      <p:sp>
        <p:nvSpPr>
          <p:cNvPr id="6" name="Rectangle 5"/>
          <p:cNvSpPr/>
          <p:nvPr/>
        </p:nvSpPr>
        <p:spPr>
          <a:xfrm>
            <a:off x="1153538" y="1377318"/>
            <a:ext cx="1542762" cy="430887"/>
          </a:xfrm>
          <a:prstGeom prst="rect">
            <a:avLst/>
          </a:prstGeom>
        </p:spPr>
        <p:txBody>
          <a:bodyPr wrap="square">
            <a:spAutoFit/>
          </a:bodyPr>
          <a:lstStyle/>
          <a:p>
            <a:pPr algn="just"/>
            <a:r>
              <a:rPr lang="en-US" sz="2200" b="1" dirty="0" smtClean="0">
                <a:latin typeface="Times New Roman" pitchFamily="18" charset="0"/>
                <a:cs typeface="Times New Roman" pitchFamily="18" charset="0"/>
              </a:rPr>
              <a:t>Year</a:t>
            </a: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2022</a:t>
            </a:r>
            <a:endParaRPr lang="en-IN" sz="2200" dirty="0">
              <a:latin typeface="Times New Roman" pitchFamily="18" charset="0"/>
              <a:cs typeface="Times New Roman" pitchFamily="18" charset="0"/>
            </a:endParaRPr>
          </a:p>
        </p:txBody>
      </p:sp>
      <p:sp>
        <p:nvSpPr>
          <p:cNvPr id="7" name="Rectangle 6"/>
          <p:cNvSpPr/>
          <p:nvPr/>
        </p:nvSpPr>
        <p:spPr>
          <a:xfrm>
            <a:off x="990324" y="2149019"/>
            <a:ext cx="10140463" cy="4708981"/>
          </a:xfrm>
          <a:prstGeom prst="rect">
            <a:avLst/>
          </a:prstGeom>
        </p:spPr>
        <p:txBody>
          <a:bodyPr wrap="square">
            <a:spAutoFit/>
          </a:bodyPr>
          <a:lstStyle/>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use of Natural Language Processing and Machine Learning techniques to properly identify fake news is the subject of this research. The data is cleaned, and </a:t>
            </a:r>
            <a:r>
              <a:rPr lang="en-US" sz="2000" dirty="0" smtClean="0">
                <a:latin typeface="Times New Roman" pitchFamily="18" charset="0"/>
                <a:cs typeface="Times New Roman" pitchFamily="18" charset="0"/>
              </a:rPr>
              <a:t>feature </a:t>
            </a:r>
            <a:r>
              <a:rPr lang="en-US" sz="2000" dirty="0">
                <a:latin typeface="Times New Roman" pitchFamily="18" charset="0"/>
                <a:cs typeface="Times New Roman" pitchFamily="18" charset="0"/>
              </a:rPr>
              <a:t>extraction is performed using pre-processing techniques. </a:t>
            </a:r>
          </a:p>
          <a:p>
            <a:pPr algn="just">
              <a:buClr>
                <a:srgbClr val="13015F"/>
              </a:buClr>
            </a:pPr>
            <a:endParaRPr lang="en-IN"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research examines and contrasts the accuracy of Naive Bayes, Support Vector Machine (SVM), neural net-work, and long short-term memory (LSTM) methodologies in order to determine which is the most </a:t>
            </a:r>
            <a:r>
              <a:rPr lang="en-US" sz="2000" dirty="0" smtClean="0">
                <a:latin typeface="Times New Roman" pitchFamily="18" charset="0"/>
                <a:cs typeface="Times New Roman" pitchFamily="18" charset="0"/>
              </a:rPr>
              <a:t>accurate.</a:t>
            </a:r>
          </a:p>
          <a:p>
            <a:pPr algn="just">
              <a:buClr>
                <a:srgbClr val="13015F"/>
              </a:buClr>
            </a:pPr>
            <a:r>
              <a:rPr lang="en-US" sz="2000" dirty="0" smtClean="0">
                <a:latin typeface="Times New Roman" pitchFamily="18" charset="0"/>
                <a:cs typeface="Times New Roman" pitchFamily="18" charset="0"/>
              </a:rPr>
              <a:t> </a:t>
            </a: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Finally, in order to determine the best fit for the model, the re-search explores and analyzes the accuracy of Naive Bayes, Support Vector Machine (SVM), neural network, and long short-term memory (LSTM) approaches</a:t>
            </a:r>
            <a:r>
              <a:rPr lang="en-US" sz="2000" dirty="0" smtClean="0">
                <a:latin typeface="Times New Roman" pitchFamily="18" charset="0"/>
                <a:cs typeface="Times New Roman" pitchFamily="18" charset="0"/>
              </a:rPr>
              <a:t>.</a:t>
            </a:r>
            <a:r>
              <a:rPr lang="en-US" sz="2000" i="1" dirty="0"/>
              <a:t> </a:t>
            </a:r>
            <a:r>
              <a:rPr lang="en-US" sz="2000" dirty="0">
                <a:latin typeface="Times New Roman" pitchFamily="18" charset="0"/>
                <a:cs typeface="Times New Roman" pitchFamily="18" charset="0"/>
              </a:rPr>
              <a:t>The proposed model is working well with an accuracy of products up to 93.6%.</a:t>
            </a:r>
            <a:endParaRPr lang="en-IN" sz="2000" dirty="0">
              <a:latin typeface="Times New Roman" pitchFamily="18" charset="0"/>
              <a:cs typeface="Times New Roman" pitchFamily="18" charset="0"/>
            </a:endParaRPr>
          </a:p>
          <a:p>
            <a:pPr marL="342900" indent="-342900" algn="just">
              <a:buClr>
                <a:srgbClr val="13015F"/>
              </a:buClr>
              <a:buFont typeface="Wingdings" pitchFamily="2" charset="2"/>
              <a:buChar char="Ø"/>
            </a:pPr>
            <a:endParaRPr lang="en-IN" sz="2000" dirty="0">
              <a:latin typeface="Times New Roman" pitchFamily="18" charset="0"/>
              <a:cs typeface="Times New Roman" pitchFamily="18" charset="0"/>
            </a:endParaRPr>
          </a:p>
          <a:p>
            <a:pPr algn="just">
              <a:buClr>
                <a:srgbClr val="13015F"/>
              </a:buClr>
            </a:pPr>
            <a:endParaRPr lang="en-US" sz="2000" dirty="0" smtClean="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p:txBody>
      </p:sp>
      <p:sp>
        <p:nvSpPr>
          <p:cNvPr id="8" name="Round Same Side Corner Rectangle 7"/>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96537" y="205791"/>
            <a:ext cx="68414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13</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62138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67355" y="856180"/>
            <a:ext cx="6646985" cy="892552"/>
          </a:xfrm>
          <a:prstGeom prst="rect">
            <a:avLst/>
          </a:prstGeom>
          <a:noFill/>
        </p:spPr>
        <p:txBody>
          <a:bodyPr wrap="square" rtlCol="0">
            <a:spAutoFit/>
          </a:bodyPr>
          <a:lstStyle/>
          <a:p>
            <a:pPr marL="0" lvl="1" algn="ctr"/>
            <a:r>
              <a:rPr lang="en-US" sz="26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DRAWBACKS  </a:t>
            </a:r>
            <a:r>
              <a:rPr lang="en-US" sz="2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OF </a:t>
            </a:r>
            <a:r>
              <a:rPr lang="en-US" sz="26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 EXISTING  SYSTEM</a:t>
            </a:r>
            <a:r>
              <a:rPr lang="en-US" sz="2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sz="2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IN" sz="2600" u="sng" dirty="0">
              <a:effectLst>
                <a:outerShdw blurRad="38100" dist="38100" dir="2700000" algn="tl">
                  <a:srgbClr val="000000">
                    <a:alpha val="43137"/>
                  </a:srgbClr>
                </a:outerShdw>
              </a:effectLst>
            </a:endParaRPr>
          </a:p>
        </p:txBody>
      </p:sp>
      <p:sp>
        <p:nvSpPr>
          <p:cNvPr id="5" name="TextBox 4"/>
          <p:cNvSpPr txBox="1"/>
          <p:nvPr/>
        </p:nvSpPr>
        <p:spPr>
          <a:xfrm>
            <a:off x="1626576" y="1930510"/>
            <a:ext cx="8264769" cy="3046988"/>
          </a:xfrm>
          <a:prstGeom prst="rect">
            <a:avLst/>
          </a:prstGeom>
          <a:noFill/>
        </p:spPr>
        <p:txBody>
          <a:bodyPr wrap="square" rtlCol="0">
            <a:spAutoFit/>
          </a:bodyPr>
          <a:lstStyle/>
          <a:p>
            <a:pPr marL="342900" indent="-342900" algn="just">
              <a:buClr>
                <a:srgbClr val="13015F"/>
              </a:buClr>
              <a:buFont typeface="Wingdings" pitchFamily="2" charset="2"/>
              <a:buChar char="Ø"/>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machine learning existing system there is no computerizes </a:t>
            </a:r>
            <a:r>
              <a:rPr lang="en-US" sz="2400" dirty="0" smtClean="0">
                <a:latin typeface="Times New Roman" pitchFamily="18" charset="0"/>
                <a:cs typeface="Times New Roman" pitchFamily="18" charset="0"/>
              </a:rPr>
              <a:t> system </a:t>
            </a:r>
            <a:r>
              <a:rPr lang="en-US" sz="2400" dirty="0">
                <a:latin typeface="Times New Roman" pitchFamily="18" charset="0"/>
                <a:cs typeface="Times New Roman" pitchFamily="18" charset="0"/>
              </a:rPr>
              <a:t>to identified the fake news detection system.</a:t>
            </a:r>
            <a:endParaRPr lang="en-IN" sz="2400" dirty="0">
              <a:latin typeface="Times New Roman" pitchFamily="18" charset="0"/>
              <a:cs typeface="Times New Roman" pitchFamily="18" charset="0"/>
            </a:endParaRPr>
          </a:p>
          <a:p>
            <a:pPr lvl="0" algn="just">
              <a:buClr>
                <a:srgbClr val="13015F"/>
              </a:buClr>
            </a:pPr>
            <a:endParaRPr lang="en-IN" sz="2400" dirty="0">
              <a:latin typeface="Times New Roman" pitchFamily="18" charset="0"/>
              <a:cs typeface="Times New Roman" pitchFamily="18" charset="0"/>
            </a:endParaRPr>
          </a:p>
          <a:p>
            <a:pPr marL="342900" lvl="0" indent="-342900" algn="just">
              <a:buClr>
                <a:srgbClr val="13015F"/>
              </a:buClr>
              <a:buFont typeface="Wingdings" pitchFamily="2" charset="2"/>
              <a:buChar char="Ø"/>
            </a:pPr>
            <a:r>
              <a:rPr lang="en-US" sz="2400" dirty="0" smtClean="0">
                <a:latin typeface="Times New Roman" pitchFamily="18" charset="0"/>
                <a:cs typeface="Times New Roman" pitchFamily="18" charset="0"/>
              </a:rPr>
              <a:t> Our </a:t>
            </a:r>
            <a:r>
              <a:rPr lang="en-US" sz="2400" dirty="0">
                <a:latin typeface="Times New Roman" pitchFamily="18" charset="0"/>
                <a:cs typeface="Times New Roman" pitchFamily="18" charset="0"/>
              </a:rPr>
              <a:t>system does not guarantee 100% accuracy</a:t>
            </a:r>
            <a:r>
              <a:rPr lang="en-US" sz="2400" dirty="0" smtClean="0">
                <a:latin typeface="Times New Roman" pitchFamily="18" charset="0"/>
                <a:cs typeface="Times New Roman" pitchFamily="18" charset="0"/>
              </a:rPr>
              <a:t>.</a:t>
            </a:r>
          </a:p>
          <a:p>
            <a:pPr marL="342900" lvl="0" indent="-342900" algn="just">
              <a:buClr>
                <a:srgbClr val="13015F"/>
              </a:buClr>
              <a:buFont typeface="Wingdings" pitchFamily="2" charset="2"/>
              <a:buChar char="Ø"/>
            </a:pPr>
            <a:endParaRPr lang="en-IN" sz="2400" dirty="0">
              <a:latin typeface="Times New Roman" pitchFamily="18" charset="0"/>
              <a:cs typeface="Times New Roman" pitchFamily="18" charset="0"/>
            </a:endParaRPr>
          </a:p>
          <a:p>
            <a:pPr marL="342900" lvl="0" indent="-342900" algn="just">
              <a:buClr>
                <a:srgbClr val="13015F"/>
              </a:buClr>
              <a:buFont typeface="Wingdings" pitchFamily="2" charset="2"/>
              <a:buChar char="Ø"/>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system is unable to test data that is unrelated to training </a:t>
            </a:r>
            <a:r>
              <a:rPr lang="en-US" sz="2400" dirty="0" smtClean="0">
                <a:latin typeface="Times New Roman" pitchFamily="18" charset="0"/>
                <a:cs typeface="Times New Roman" pitchFamily="18" charset="0"/>
              </a:rPr>
              <a:t> data.</a:t>
            </a:r>
            <a:endParaRPr lang="en-IN" sz="2400" dirty="0">
              <a:latin typeface="Times New Roman" pitchFamily="18" charset="0"/>
              <a:cs typeface="Times New Roman" pitchFamily="18" charset="0"/>
            </a:endParaRPr>
          </a:p>
          <a:p>
            <a:pPr marL="342900" indent="-342900" algn="just">
              <a:buClr>
                <a:srgbClr val="13015F"/>
              </a:buClr>
              <a:buFont typeface="Wingdings" pitchFamily="2" charset="2"/>
              <a:buChar char="Ø"/>
            </a:pPr>
            <a:endParaRPr lang="en-IN" sz="2400" dirty="0"/>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175117"/>
            <a:ext cx="80682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14</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0155076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5807" y="615460"/>
            <a:ext cx="6646985" cy="1292662"/>
          </a:xfrm>
          <a:prstGeom prst="rect">
            <a:avLst/>
          </a:prstGeom>
          <a:noFill/>
        </p:spPr>
        <p:txBody>
          <a:bodyPr wrap="square" rtlCol="0">
            <a:spAutoFit/>
          </a:bodyPr>
          <a:lstStyle/>
          <a:p>
            <a:pPr marL="0" lvl="1" algn="ctr"/>
            <a:r>
              <a:rPr lang="en-US" sz="2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ADVANTAGES OF PROPOSED SYSTEM:</a:t>
            </a:r>
            <a:endParaRPr lang="en-IN" sz="2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marL="0" lvl="1" algn="ctr"/>
            <a:endParaRPr lang="en-IN" sz="2600" b="1" u="sng" dirty="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IN" sz="2600" u="sng" dirty="0">
              <a:effectLst>
                <a:outerShdw blurRad="38100" dist="38100" dir="2700000" algn="tl">
                  <a:srgbClr val="000000">
                    <a:alpha val="43137"/>
                  </a:srgbClr>
                </a:outerShdw>
              </a:effectLst>
            </a:endParaRPr>
          </a:p>
        </p:txBody>
      </p:sp>
      <p:sp>
        <p:nvSpPr>
          <p:cNvPr id="5" name="TextBox 4"/>
          <p:cNvSpPr txBox="1"/>
          <p:nvPr/>
        </p:nvSpPr>
        <p:spPr>
          <a:xfrm>
            <a:off x="1811215" y="1657948"/>
            <a:ext cx="9442939" cy="4893647"/>
          </a:xfrm>
          <a:prstGeom prst="rect">
            <a:avLst/>
          </a:prstGeom>
          <a:noFill/>
        </p:spPr>
        <p:txBody>
          <a:bodyPr wrap="square" rtlCol="0">
            <a:spAutoFit/>
          </a:bodyPr>
          <a:lstStyle/>
          <a:p>
            <a:pPr marL="342900" lvl="0" indent="-342900" algn="just">
              <a:buClr>
                <a:srgbClr val="13015F"/>
              </a:buClr>
              <a:buFont typeface="Wingdings" pitchFamily="2" charset="2"/>
              <a:buChar char="Ø"/>
            </a:pPr>
            <a:r>
              <a:rPr lang="en-US" sz="2400" dirty="0">
                <a:latin typeface="Times New Roman" pitchFamily="18" charset="0"/>
                <a:cs typeface="Times New Roman" pitchFamily="18" charset="0"/>
              </a:rPr>
              <a:t>Fake news Detection is Secure and Efficient system</a:t>
            </a:r>
            <a:r>
              <a:rPr lang="en-US" sz="2400" dirty="0" smtClean="0">
                <a:latin typeface="Times New Roman" pitchFamily="18" charset="0"/>
                <a:cs typeface="Times New Roman" pitchFamily="18" charset="0"/>
              </a:rPr>
              <a:t>.</a:t>
            </a:r>
          </a:p>
          <a:p>
            <a:pPr lvl="0" algn="just">
              <a:buClr>
                <a:srgbClr val="13015F"/>
              </a:buClr>
            </a:pPr>
            <a:endParaRPr lang="en-US" sz="24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400" dirty="0">
                <a:latin typeface="Times New Roman" pitchFamily="18" charset="0"/>
                <a:cs typeface="Times New Roman" pitchFamily="18" charset="0"/>
              </a:rPr>
              <a:t>It has a High Accuracy Rate</a:t>
            </a:r>
            <a:r>
              <a:rPr lang="en-US" sz="2400" dirty="0" smtClean="0">
                <a:latin typeface="Times New Roman" pitchFamily="18" charset="0"/>
                <a:cs typeface="Times New Roman" pitchFamily="18" charset="0"/>
              </a:rPr>
              <a:t>.</a:t>
            </a:r>
          </a:p>
          <a:p>
            <a:pPr algn="just">
              <a:buClr>
                <a:srgbClr val="13015F"/>
              </a:buClr>
            </a:pPr>
            <a:endParaRPr lang="en-IN" sz="24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400" dirty="0">
                <a:latin typeface="Times New Roman" pitchFamily="18" charset="0"/>
                <a:cs typeface="Times New Roman" pitchFamily="18" charset="0"/>
              </a:rPr>
              <a:t>The data, pre-processed the text, and translated the articles into supervised </a:t>
            </a:r>
            <a:r>
              <a:rPr lang="en-US" sz="2400" dirty="0" smtClean="0">
                <a:latin typeface="Times New Roman" pitchFamily="18" charset="0"/>
                <a:cs typeface="Times New Roman" pitchFamily="18" charset="0"/>
              </a:rPr>
              <a:t>model </a:t>
            </a:r>
            <a:r>
              <a:rPr lang="en-US" sz="2400" dirty="0">
                <a:latin typeface="Times New Roman" pitchFamily="18" charset="0"/>
                <a:cs typeface="Times New Roman" pitchFamily="18" charset="0"/>
              </a:rPr>
              <a:t>features</a:t>
            </a:r>
            <a:r>
              <a:rPr lang="en-US" sz="2400" dirty="0" smtClean="0">
                <a:latin typeface="Times New Roman" pitchFamily="18" charset="0"/>
                <a:cs typeface="Times New Roman" pitchFamily="18" charset="0"/>
              </a:rPr>
              <a:t>.</a:t>
            </a:r>
          </a:p>
          <a:p>
            <a:pPr algn="just">
              <a:buClr>
                <a:srgbClr val="13015F"/>
              </a:buClr>
            </a:pPr>
            <a:endParaRPr lang="en-US" sz="2400" dirty="0" smtClean="0">
              <a:latin typeface="Times New Roman" pitchFamily="18" charset="0"/>
              <a:cs typeface="Times New Roman" pitchFamily="18" charset="0"/>
            </a:endParaRPr>
          </a:p>
          <a:p>
            <a:pPr marL="342900" lvl="0" indent="-342900" algn="just">
              <a:buClr>
                <a:srgbClr val="13015F"/>
              </a:buClr>
              <a:buFont typeface="Wingdings" pitchFamily="2" charset="2"/>
              <a:buChar char="Ø"/>
            </a:pPr>
            <a:r>
              <a:rPr lang="en-US" sz="2400" dirty="0">
                <a:latin typeface="Times New Roman" pitchFamily="18" charset="0"/>
                <a:cs typeface="Times New Roman" pitchFamily="18" charset="0"/>
              </a:rPr>
              <a:t>Detecting and classifying the news stories.</a:t>
            </a:r>
            <a:endParaRPr lang="en-IN" sz="2400" dirty="0">
              <a:latin typeface="Times New Roman" pitchFamily="18" charset="0"/>
              <a:cs typeface="Times New Roman" pitchFamily="18" charset="0"/>
            </a:endParaRPr>
          </a:p>
          <a:p>
            <a:pPr algn="just">
              <a:buClr>
                <a:srgbClr val="13015F"/>
              </a:buClr>
            </a:pPr>
            <a:endParaRPr lang="en-IN" sz="2400" dirty="0">
              <a:latin typeface="Times New Roman" pitchFamily="18" charset="0"/>
              <a:cs typeface="Times New Roman" pitchFamily="18" charset="0"/>
            </a:endParaRPr>
          </a:p>
          <a:p>
            <a:pPr lvl="0" algn="just">
              <a:buClr>
                <a:srgbClr val="13015F"/>
              </a:buClr>
            </a:pPr>
            <a:endParaRPr lang="en-IN" sz="2400" dirty="0">
              <a:latin typeface="Times New Roman" pitchFamily="18" charset="0"/>
              <a:cs typeface="Times New Roman" pitchFamily="18" charset="0"/>
            </a:endParaRPr>
          </a:p>
          <a:p>
            <a:pPr algn="just">
              <a:buClr>
                <a:srgbClr val="13015F"/>
              </a:buClr>
            </a:pPr>
            <a:endParaRPr lang="en-IN" sz="2400" dirty="0">
              <a:latin typeface="Times New Roman" pitchFamily="18" charset="0"/>
              <a:cs typeface="Times New Roman" pitchFamily="18" charset="0"/>
            </a:endParaRPr>
          </a:p>
          <a:p>
            <a:pPr marL="342900" lvl="0" indent="-342900" algn="just">
              <a:buClr>
                <a:srgbClr val="13015F"/>
              </a:buClr>
              <a:buFont typeface="Wingdings" pitchFamily="2" charset="2"/>
              <a:buChar char="Ø"/>
            </a:pPr>
            <a:endParaRPr lang="en-US" sz="24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endParaRPr lang="en-IN" sz="2400" dirty="0"/>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74815" y="176802"/>
            <a:ext cx="755858"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15</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918609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5467" y="492491"/>
            <a:ext cx="6646985" cy="1723549"/>
          </a:xfrm>
          <a:prstGeom prst="rect">
            <a:avLst/>
          </a:prstGeom>
          <a:noFill/>
        </p:spPr>
        <p:txBody>
          <a:bodyPr wrap="square" rtlCol="0">
            <a:spAutoFit/>
          </a:bodyPr>
          <a:lstStyle/>
          <a:p>
            <a:pPr marL="0" lvl="1" algn="ctr"/>
            <a:r>
              <a:rPr lang="en-US" sz="28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REQUIREMENT </a:t>
            </a:r>
            <a:r>
              <a:rPr lang="en-US" sz="28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SPECIFICATION</a:t>
            </a:r>
            <a:endParaRPr lang="en-IN" sz="28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marL="0" lvl="1" algn="ctr"/>
            <a:endParaRPr lang="en-IN" sz="2600" b="1" u="sng" dirty="0">
              <a:effectLst>
                <a:outerShdw blurRad="38100" dist="38100" dir="2700000" algn="tl">
                  <a:srgbClr val="000000">
                    <a:alpha val="43137"/>
                  </a:srgbClr>
                </a:outerShdw>
              </a:effectLst>
              <a:latin typeface="Times New Roman" pitchFamily="18" charset="0"/>
              <a:cs typeface="Times New Roman" pitchFamily="18" charset="0"/>
            </a:endParaRPr>
          </a:p>
          <a:p>
            <a:pPr marL="0" lvl="1" algn="ctr"/>
            <a:endParaRPr lang="en-IN" sz="2600" b="1" u="sng" dirty="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IN" sz="2600" u="sng" dirty="0">
              <a:effectLst>
                <a:outerShdw blurRad="38100" dist="38100" dir="2700000" algn="tl">
                  <a:srgbClr val="000000">
                    <a:alpha val="43137"/>
                  </a:srgbClr>
                </a:outerShdw>
              </a:effectLst>
            </a:endParaRPr>
          </a:p>
        </p:txBody>
      </p:sp>
      <p:sp>
        <p:nvSpPr>
          <p:cNvPr id="6" name="TextBox 5"/>
          <p:cNvSpPr txBox="1"/>
          <p:nvPr/>
        </p:nvSpPr>
        <p:spPr>
          <a:xfrm>
            <a:off x="1266091" y="1275136"/>
            <a:ext cx="8985738" cy="1384995"/>
          </a:xfrm>
          <a:prstGeom prst="rect">
            <a:avLst/>
          </a:prstGeom>
          <a:noFill/>
        </p:spPr>
        <p:txBody>
          <a:bodyPr wrap="square" rtlCol="0">
            <a:spAutoFit/>
          </a:bodyPr>
          <a:lstStyle/>
          <a:p>
            <a:pPr marL="342900" indent="-342900" algn="just">
              <a:lnSpc>
                <a:spcPct val="150000"/>
              </a:lnSpc>
              <a:buClr>
                <a:srgbClr val="13015F"/>
              </a:buClr>
              <a:buFont typeface="Wingdings" pitchFamily="2" charset="2"/>
              <a:buChar char="Ø"/>
            </a:pPr>
            <a:r>
              <a:rPr lang="en-US" sz="2200" dirty="0">
                <a:latin typeface="Times New Roman" pitchFamily="18" charset="0"/>
                <a:cs typeface="Times New Roman" pitchFamily="18" charset="0"/>
              </a:rPr>
              <a:t>Requirements are the key for the successful completion of the project.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requirement can be said as the heart of the software cycle.</a:t>
            </a:r>
            <a:endParaRPr lang="en-IN" sz="2200" dirty="0">
              <a:latin typeface="Times New Roman" pitchFamily="18" charset="0"/>
              <a:cs typeface="Times New Roman" pitchFamily="18" charset="0"/>
            </a:endParaRPr>
          </a:p>
          <a:p>
            <a:endParaRPr lang="en-IN" dirty="0"/>
          </a:p>
        </p:txBody>
      </p:sp>
      <p:sp>
        <p:nvSpPr>
          <p:cNvPr id="7" name="Rectangle 6"/>
          <p:cNvSpPr/>
          <p:nvPr/>
        </p:nvSpPr>
        <p:spPr>
          <a:xfrm>
            <a:off x="1266091" y="2529579"/>
            <a:ext cx="6934201" cy="461665"/>
          </a:xfrm>
          <a:prstGeom prst="rect">
            <a:avLst/>
          </a:prstGeom>
        </p:spPr>
        <p:txBody>
          <a:bodyPr wrap="square">
            <a:spAutoFit/>
          </a:bodyPr>
          <a:lstStyle/>
          <a:p>
            <a:r>
              <a:rPr lang="en-US" sz="2400" b="1" u="sng" dirty="0">
                <a:solidFill>
                  <a:srgbClr val="13015F"/>
                </a:solidFill>
                <a:latin typeface="Times New Roman" pitchFamily="18" charset="0"/>
                <a:cs typeface="Times New Roman" pitchFamily="18" charset="0"/>
              </a:rPr>
              <a:t>INPUT REQUIREMENTS:</a:t>
            </a:r>
            <a:endParaRPr lang="en-IN" sz="2200" b="1" u="sng" dirty="0">
              <a:solidFill>
                <a:srgbClr val="13015F"/>
              </a:solidFill>
              <a:latin typeface="Times New Roman" pitchFamily="18" charset="0"/>
              <a:cs typeface="Times New Roman" pitchFamily="18" charset="0"/>
            </a:endParaRPr>
          </a:p>
        </p:txBody>
      </p:sp>
      <p:sp>
        <p:nvSpPr>
          <p:cNvPr id="8" name="TextBox 7"/>
          <p:cNvSpPr txBox="1"/>
          <p:nvPr/>
        </p:nvSpPr>
        <p:spPr>
          <a:xfrm>
            <a:off x="1400906" y="3178718"/>
            <a:ext cx="8985738" cy="707886"/>
          </a:xfrm>
          <a:prstGeom prst="rect">
            <a:avLst/>
          </a:prstGeom>
          <a:noFill/>
        </p:spPr>
        <p:txBody>
          <a:bodyPr wrap="square" rtlCol="0">
            <a:spAutoFit/>
          </a:bodyPr>
          <a:lstStyle/>
          <a:p>
            <a:pPr marL="285750" lvl="0" indent="-285750" algn="just">
              <a:buClr>
                <a:srgbClr val="13015F"/>
              </a:buClr>
              <a:buFont typeface="Wingdings" pitchFamily="2" charset="2"/>
              <a:buChar char="Ø"/>
            </a:pPr>
            <a:r>
              <a:rPr lang="en-US" sz="2200" dirty="0" smtClean="0">
                <a:latin typeface="Times New Roman" pitchFamily="18" charset="0"/>
                <a:cs typeface="Times New Roman" pitchFamily="18" charset="0"/>
              </a:rPr>
              <a:t>  The </a:t>
            </a:r>
            <a:r>
              <a:rPr lang="en-US" sz="2200" dirty="0">
                <a:latin typeface="Times New Roman" pitchFamily="18" charset="0"/>
                <a:cs typeface="Times New Roman" pitchFamily="18" charset="0"/>
              </a:rPr>
              <a:t>System Uses a Data Set of news articles which are in CSV format.</a:t>
            </a:r>
            <a:endParaRPr lang="en-IN" sz="2200" dirty="0">
              <a:latin typeface="Times New Roman" pitchFamily="18" charset="0"/>
              <a:cs typeface="Times New Roman" pitchFamily="18" charset="0"/>
            </a:endParaRPr>
          </a:p>
          <a:p>
            <a:endParaRPr lang="en-IN" dirty="0"/>
          </a:p>
        </p:txBody>
      </p:sp>
      <p:sp>
        <p:nvSpPr>
          <p:cNvPr id="9" name="Rectangle 8"/>
          <p:cNvSpPr/>
          <p:nvPr/>
        </p:nvSpPr>
        <p:spPr>
          <a:xfrm>
            <a:off x="1266093" y="3965735"/>
            <a:ext cx="6934201" cy="461665"/>
          </a:xfrm>
          <a:prstGeom prst="rect">
            <a:avLst/>
          </a:prstGeom>
        </p:spPr>
        <p:txBody>
          <a:bodyPr wrap="square">
            <a:spAutoFit/>
          </a:bodyPr>
          <a:lstStyle/>
          <a:p>
            <a:r>
              <a:rPr lang="en-US" sz="2400" b="1" u="sng" dirty="0">
                <a:solidFill>
                  <a:srgbClr val="13015F"/>
                </a:solidFill>
                <a:latin typeface="Times New Roman" pitchFamily="18" charset="0"/>
                <a:cs typeface="Times New Roman" pitchFamily="18" charset="0"/>
              </a:rPr>
              <a:t>OUTPUT REQUIREMENTS:</a:t>
            </a:r>
            <a:endParaRPr lang="en-IN" sz="2200" b="1" u="sng" dirty="0">
              <a:solidFill>
                <a:srgbClr val="13015F"/>
              </a:solidFill>
              <a:latin typeface="Times New Roman" pitchFamily="18" charset="0"/>
              <a:cs typeface="Times New Roman" pitchFamily="18" charset="0"/>
            </a:endParaRPr>
          </a:p>
        </p:txBody>
      </p:sp>
      <p:sp>
        <p:nvSpPr>
          <p:cNvPr id="10" name="TextBox 9"/>
          <p:cNvSpPr txBox="1"/>
          <p:nvPr/>
        </p:nvSpPr>
        <p:spPr>
          <a:xfrm>
            <a:off x="1400906" y="4582077"/>
            <a:ext cx="8985738" cy="1077218"/>
          </a:xfrm>
          <a:prstGeom prst="rect">
            <a:avLst/>
          </a:prstGeom>
          <a:noFill/>
        </p:spPr>
        <p:txBody>
          <a:bodyPr wrap="square" rtlCol="0">
            <a:spAutoFit/>
          </a:bodyPr>
          <a:lstStyle/>
          <a:p>
            <a:pPr marL="285750" indent="-285750" algn="just">
              <a:buClr>
                <a:srgbClr val="13015F"/>
              </a:buCl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0 or 1 based on real or fake respectively.</a:t>
            </a:r>
            <a:endParaRPr lang="en-IN" sz="2200" dirty="0">
              <a:latin typeface="Times New Roman" pitchFamily="18" charset="0"/>
              <a:cs typeface="Times New Roman" pitchFamily="18" charset="0"/>
            </a:endParaRPr>
          </a:p>
          <a:p>
            <a:pPr lvl="0" algn="just">
              <a:buClr>
                <a:srgbClr val="13015F"/>
              </a:buClr>
            </a:pPr>
            <a:endParaRPr lang="en-IN" sz="2200" dirty="0" smtClean="0">
              <a:latin typeface="Times New Roman" pitchFamily="18" charset="0"/>
              <a:cs typeface="Times New Roman" pitchFamily="18" charset="0"/>
            </a:endParaRPr>
          </a:p>
          <a:p>
            <a:endParaRPr lang="en-IN" dirty="0"/>
          </a:p>
        </p:txBody>
      </p:sp>
      <p:sp>
        <p:nvSpPr>
          <p:cNvPr id="11" name="Round Same Side Corner Rectangle 10"/>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1543233" y="177020"/>
            <a:ext cx="70207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16</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672399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154" y="369278"/>
            <a:ext cx="10717823" cy="6040315"/>
          </a:xfrm>
        </p:spPr>
        <p:txBody>
          <a:bodyPr>
            <a:normAutofit/>
          </a:bodyPr>
          <a:lstStyle/>
          <a:p>
            <a:pPr marL="0" indent="0" algn="ctr">
              <a:buNone/>
            </a:pPr>
            <a:r>
              <a:rPr lang="en-US" sz="32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HARDWARE </a:t>
            </a:r>
            <a:r>
              <a:rPr lang="en-US" sz="32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REQUIREMENTS</a:t>
            </a:r>
            <a:r>
              <a:rPr lang="en-US" sz="32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lgn="ctr">
              <a:buNone/>
            </a:pPr>
            <a:endParaRPr lang="en-IN" sz="3200"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marL="0" lvl="0" indent="0" algn="just">
              <a:buNone/>
            </a:pPr>
            <a:r>
              <a:rPr lang="en-US" dirty="0" smtClean="0">
                <a:solidFill>
                  <a:schemeClr val="tx1"/>
                </a:solidFill>
                <a:latin typeface="Times New Roman" pitchFamily="18" charset="0"/>
                <a:cs typeface="Times New Roman" pitchFamily="18" charset="0"/>
              </a:rPr>
              <a:t>Processor</a:t>
            </a:r>
            <a:r>
              <a:rPr lang="en-US" dirty="0">
                <a:solidFill>
                  <a:schemeClr val="tx1"/>
                </a:solidFill>
                <a:latin typeface="Times New Roman" pitchFamily="18" charset="0"/>
                <a:cs typeface="Times New Roman" pitchFamily="18" charset="0"/>
              </a:rPr>
              <a:t>	: </a:t>
            </a:r>
            <a:r>
              <a:rPr lang="en-US" dirty="0" smtClean="0">
                <a:solidFill>
                  <a:schemeClr val="tx1"/>
                </a:solidFill>
                <a:latin typeface="Times New Roman" pitchFamily="18" charset="0"/>
                <a:cs typeface="Times New Roman" pitchFamily="18" charset="0"/>
              </a:rPr>
              <a:t>   i3 </a:t>
            </a:r>
            <a:r>
              <a:rPr lang="en-US" dirty="0">
                <a:solidFill>
                  <a:schemeClr val="tx1"/>
                </a:solidFill>
                <a:latin typeface="Times New Roman" pitchFamily="18" charset="0"/>
                <a:cs typeface="Times New Roman" pitchFamily="18" charset="0"/>
              </a:rPr>
              <a:t>processor.</a:t>
            </a:r>
            <a:endParaRPr lang="en-IN" dirty="0">
              <a:solidFill>
                <a:schemeClr val="tx1"/>
              </a:solidFill>
              <a:latin typeface="Times New Roman" pitchFamily="18" charset="0"/>
              <a:cs typeface="Times New Roman" pitchFamily="18" charset="0"/>
            </a:endParaRPr>
          </a:p>
          <a:p>
            <a:pPr marL="0" lvl="0" indent="0" algn="just">
              <a:buNone/>
            </a:pPr>
            <a:r>
              <a:rPr lang="en-US" dirty="0" smtClean="0">
                <a:solidFill>
                  <a:schemeClr val="tx1"/>
                </a:solidFill>
                <a:latin typeface="Times New Roman" pitchFamily="18" charset="0"/>
                <a:cs typeface="Times New Roman" pitchFamily="18" charset="0"/>
              </a:rPr>
              <a:t>Hard Disk</a:t>
            </a:r>
            <a:r>
              <a:rPr lang="en-US" dirty="0">
                <a:solidFill>
                  <a:schemeClr val="tx1"/>
                </a:solidFill>
                <a:latin typeface="Times New Roman" pitchFamily="18" charset="0"/>
                <a:cs typeface="Times New Roman" pitchFamily="18" charset="0"/>
              </a:rPr>
              <a:t>	: </a:t>
            </a:r>
            <a:r>
              <a:rPr lang="en-US" dirty="0" smtClean="0">
                <a:solidFill>
                  <a:schemeClr val="tx1"/>
                </a:solidFill>
                <a:latin typeface="Times New Roman" pitchFamily="18" charset="0"/>
                <a:cs typeface="Times New Roman" pitchFamily="18" charset="0"/>
              </a:rPr>
              <a:t>   500 </a:t>
            </a:r>
            <a:r>
              <a:rPr lang="en-US" dirty="0">
                <a:solidFill>
                  <a:schemeClr val="tx1"/>
                </a:solidFill>
                <a:latin typeface="Times New Roman" pitchFamily="18" charset="0"/>
                <a:cs typeface="Times New Roman" pitchFamily="18" charset="0"/>
              </a:rPr>
              <a:t>GB (min).</a:t>
            </a:r>
            <a:endParaRPr lang="en-IN" dirty="0">
              <a:solidFill>
                <a:schemeClr val="tx1"/>
              </a:solidFill>
              <a:latin typeface="Times New Roman" pitchFamily="18" charset="0"/>
              <a:cs typeface="Times New Roman" pitchFamily="18" charset="0"/>
            </a:endParaRPr>
          </a:p>
          <a:p>
            <a:pPr marL="0" lvl="0" indent="0" algn="just">
              <a:buNone/>
            </a:pPr>
            <a:r>
              <a:rPr lang="en-US" dirty="0" smtClean="0">
                <a:solidFill>
                  <a:schemeClr val="tx1"/>
                </a:solidFill>
                <a:latin typeface="Times New Roman" pitchFamily="18" charset="0"/>
                <a:cs typeface="Times New Roman" pitchFamily="18" charset="0"/>
              </a:rPr>
              <a:t>RAM</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    4GB </a:t>
            </a:r>
            <a:r>
              <a:rPr lang="en-US" dirty="0">
                <a:solidFill>
                  <a:schemeClr val="tx1"/>
                </a:solidFill>
                <a:latin typeface="Times New Roman" pitchFamily="18" charset="0"/>
                <a:cs typeface="Times New Roman" pitchFamily="18" charset="0"/>
              </a:rPr>
              <a:t>(Min).</a:t>
            </a:r>
            <a:endParaRPr lang="en-IN" dirty="0">
              <a:solidFill>
                <a:schemeClr val="tx1"/>
              </a:solidFill>
              <a:latin typeface="Times New Roman" pitchFamily="18" charset="0"/>
              <a:cs typeface="Times New Roman" pitchFamily="18" charset="0"/>
            </a:endParaRPr>
          </a:p>
          <a:p>
            <a:pPr marL="0" indent="0">
              <a:buNone/>
            </a:pPr>
            <a:endParaRPr lang="en-IN" dirty="0">
              <a:solidFill>
                <a:schemeClr val="tx1"/>
              </a:solidFill>
              <a:latin typeface="Times New Roman" pitchFamily="18" charset="0"/>
              <a:cs typeface="Times New Roman" pitchFamily="18" charset="0"/>
            </a:endParaRPr>
          </a:p>
          <a:p>
            <a:pPr marL="0" indent="0" algn="ctr">
              <a:buNone/>
            </a:pPr>
            <a:r>
              <a:rPr lang="en-US" sz="32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SOFTWARE REQUIREMENTS</a:t>
            </a:r>
            <a:r>
              <a:rPr lang="en-US" sz="32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lgn="ctr">
              <a:buNone/>
            </a:pPr>
            <a:endParaRPr lang="en-IN" sz="32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Operating System </a:t>
            </a:r>
            <a:r>
              <a:rPr lang="en-US" dirty="0" smtClean="0">
                <a:solidFill>
                  <a:schemeClr val="tx1"/>
                </a:solidFill>
                <a:latin typeface="Times New Roman" pitchFamily="18" charset="0"/>
                <a:cs typeface="Times New Roman" pitchFamily="18" charset="0"/>
              </a:rPr>
              <a:t> :   Windows </a:t>
            </a:r>
            <a:r>
              <a:rPr lang="en-US" dirty="0">
                <a:solidFill>
                  <a:schemeClr val="tx1"/>
                </a:solidFill>
                <a:latin typeface="Times New Roman" pitchFamily="18" charset="0"/>
                <a:cs typeface="Times New Roman" pitchFamily="18" charset="0"/>
              </a:rPr>
              <a:t>7 and above Linux based OS or MAC OS.</a:t>
            </a:r>
            <a:endParaRPr lang="en-IN"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Coding Language  : </a:t>
            </a:r>
            <a:r>
              <a:rPr lang="en-US" dirty="0" smtClean="0">
                <a:solidFill>
                  <a:schemeClr val="tx1"/>
                </a:solidFill>
                <a:latin typeface="Times New Roman" pitchFamily="18" charset="0"/>
                <a:cs typeface="Times New Roman" pitchFamily="18" charset="0"/>
              </a:rPr>
              <a:t>  Python </a:t>
            </a:r>
            <a:r>
              <a:rPr lang="en-US" dirty="0">
                <a:solidFill>
                  <a:schemeClr val="tx1"/>
                </a:solidFill>
                <a:latin typeface="Times New Roman" pitchFamily="18" charset="0"/>
                <a:cs typeface="Times New Roman" pitchFamily="18" charset="0"/>
              </a:rPr>
              <a:t>3.5.</a:t>
            </a:r>
            <a:endParaRPr lang="en-IN" dirty="0">
              <a:solidFill>
                <a:schemeClr val="tx1"/>
              </a:solidFill>
              <a:latin typeface="Times New Roman" pitchFamily="18" charset="0"/>
              <a:cs typeface="Times New Roman" pitchFamily="18" charset="0"/>
            </a:endParaRPr>
          </a:p>
          <a:p>
            <a:pPr marL="0" indent="0" algn="just">
              <a:buNone/>
            </a:pPr>
            <a:r>
              <a:rPr lang="en-US" dirty="0">
                <a:solidFill>
                  <a:schemeClr val="tx1"/>
                </a:solidFill>
                <a:latin typeface="Times New Roman" pitchFamily="18" charset="0"/>
                <a:cs typeface="Times New Roman" pitchFamily="18" charset="0"/>
              </a:rPr>
              <a:t>IDE                        </a:t>
            </a:r>
            <a:r>
              <a:rPr lang="en-US" dirty="0" smtClean="0">
                <a:solidFill>
                  <a:schemeClr val="tx1"/>
                </a:solidFill>
                <a:latin typeface="Times New Roman" pitchFamily="18" charset="0"/>
                <a:cs typeface="Times New Roman" pitchFamily="18" charset="0"/>
              </a:rPr>
              <a:t>:   PyCharm</a:t>
            </a:r>
            <a:endParaRPr lang="en-IN" dirty="0">
              <a:solidFill>
                <a:schemeClr val="tx1"/>
              </a:solidFill>
              <a:latin typeface="Times New Roman" pitchFamily="18" charset="0"/>
              <a:cs typeface="Times New Roman" pitchFamily="18" charset="0"/>
            </a:endParaRPr>
          </a:p>
        </p:txBody>
      </p:sp>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203696"/>
            <a:ext cx="81861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17</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84598845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3D0CE-BAFE-4EDD-D0B9-AF3DF7E613DF}"/>
              </a:ext>
            </a:extLst>
          </p:cNvPr>
          <p:cNvSpPr>
            <a:spLocks noGrp="1"/>
          </p:cNvSpPr>
          <p:nvPr>
            <p:ph type="title"/>
          </p:nvPr>
        </p:nvSpPr>
        <p:spPr>
          <a:xfrm>
            <a:off x="2388843" y="-140677"/>
            <a:ext cx="5761797" cy="806595"/>
          </a:xfrm>
        </p:spPr>
        <p:txBody>
          <a:bodyPr>
            <a:noAutofit/>
          </a:bodyPr>
          <a:lstStyle/>
          <a:p>
            <a:pPr algn="ctr"/>
            <a:r>
              <a:rPr lang="en-US" sz="30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CONTENTS</a:t>
            </a:r>
            <a:endParaRPr lang="en-IN" sz="30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608CA90-79C9-4246-2DB2-B0EF8172B644}"/>
              </a:ext>
            </a:extLst>
          </p:cNvPr>
          <p:cNvSpPr>
            <a:spLocks noGrp="1"/>
          </p:cNvSpPr>
          <p:nvPr>
            <p:ph idx="1"/>
          </p:nvPr>
        </p:nvSpPr>
        <p:spPr>
          <a:xfrm>
            <a:off x="1143001" y="334105"/>
            <a:ext cx="9179168" cy="7016263"/>
          </a:xfrm>
        </p:spPr>
        <p:txBody>
          <a:bodyPr>
            <a:noAutofit/>
          </a:bodyPr>
          <a:lstStyle/>
          <a:p>
            <a:pPr algn="just">
              <a:lnSpc>
                <a:spcPct val="150000"/>
              </a:lnSpc>
              <a:buFont typeface="Wingdings" pitchFamily="2" charset="2"/>
              <a:buChar char="Ø"/>
            </a:pPr>
            <a:r>
              <a:rPr lang="en-IN" sz="1800" dirty="0" smtClean="0">
                <a:solidFill>
                  <a:schemeClr val="tx1"/>
                </a:solidFill>
                <a:latin typeface="Times New Roman" pitchFamily="18" charset="0"/>
                <a:cs typeface="Times New Roman" pitchFamily="18" charset="0"/>
              </a:rPr>
              <a:t> </a:t>
            </a:r>
            <a:r>
              <a:rPr lang="en-IN" sz="1800" b="1" dirty="0" smtClean="0">
                <a:solidFill>
                  <a:schemeClr val="tx1"/>
                </a:solidFill>
                <a:latin typeface="Times New Roman" pitchFamily="18" charset="0"/>
                <a:cs typeface="Times New Roman" pitchFamily="18" charset="0"/>
              </a:rPr>
              <a:t>AIM</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 SCOPE</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 OBJECTIVE</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 </a:t>
            </a:r>
            <a:r>
              <a:rPr lang="en-IN" sz="1800" b="1" dirty="0">
                <a:solidFill>
                  <a:schemeClr val="tx1"/>
                </a:solidFill>
                <a:latin typeface="Times New Roman" pitchFamily="18" charset="0"/>
                <a:cs typeface="Times New Roman" pitchFamily="18" charset="0"/>
              </a:rPr>
              <a:t>LITERATURE SURVEY</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DRAWBACKS OF EXISTING SYSTEM</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ADVANTAGES OF PROPOSED SYSTEM</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REQUIREMENT SPECIFICATION</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DESIGN</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IMPLEMENTATION</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TESTING</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SNAPSHOTS</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CONCLUSION</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REFERENCE</a:t>
            </a:r>
          </a:p>
          <a:p>
            <a:pPr algn="just">
              <a:lnSpc>
                <a:spcPct val="150000"/>
              </a:lnSpc>
              <a:buFont typeface="Wingdings" pitchFamily="2" charset="2"/>
              <a:buChar char="Ø"/>
            </a:pPr>
            <a:r>
              <a:rPr lang="en-IN" sz="1800" b="1" dirty="0" smtClean="0">
                <a:solidFill>
                  <a:schemeClr val="tx1"/>
                </a:solidFill>
                <a:latin typeface="Times New Roman" pitchFamily="18" charset="0"/>
                <a:cs typeface="Times New Roman" pitchFamily="18" charset="0"/>
              </a:rPr>
              <a:t>FUTURE WORK</a:t>
            </a:r>
            <a:endParaRPr lang="en-IN" sz="1800" b="1" dirty="0" smtClean="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endParaRPr lang="en-IN" sz="1950" b="1" dirty="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endParaRPr lang="en-IN" sz="1950" b="1" dirty="0" smtClean="0">
              <a:solidFill>
                <a:schemeClr val="tx1"/>
              </a:solidFill>
              <a:latin typeface="Times New Roman" pitchFamily="18" charset="0"/>
              <a:cs typeface="Times New Roman" pitchFamily="18" charset="0"/>
            </a:endParaRPr>
          </a:p>
          <a:p>
            <a:pPr marL="0" indent="0" algn="just">
              <a:lnSpc>
                <a:spcPct val="150000"/>
              </a:lnSpc>
              <a:buNone/>
            </a:pPr>
            <a:endParaRPr lang="en-IN" sz="1950" b="1" dirty="0" smtClean="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endParaRPr lang="en-IN" sz="2000" b="1" dirty="0" smtClean="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endParaRPr lang="en-IN" sz="2000" b="1" dirty="0" smtClean="0">
              <a:solidFill>
                <a:schemeClr val="tx1"/>
              </a:solidFill>
              <a:latin typeface="Times New Roman" pitchFamily="18" charset="0"/>
              <a:cs typeface="Times New Roman" pitchFamily="18" charset="0"/>
            </a:endParaRPr>
          </a:p>
          <a:p>
            <a:pPr marL="0" indent="0" algn="just">
              <a:lnSpc>
                <a:spcPct val="150000"/>
              </a:lnSpc>
              <a:buNone/>
            </a:pPr>
            <a:endParaRPr lang="en-IN" b="1" dirty="0" smtClean="0">
              <a:solidFill>
                <a:schemeClr val="tx1"/>
              </a:solidFill>
              <a:latin typeface="Times New Roman" pitchFamily="18" charset="0"/>
              <a:cs typeface="Times New Roman" pitchFamily="18" charset="0"/>
            </a:endParaRPr>
          </a:p>
          <a:p>
            <a:pPr marL="0" indent="0">
              <a:buNone/>
            </a:pPr>
            <a:endParaRPr lang="en-IN" b="1" dirty="0" smtClean="0">
              <a:solidFill>
                <a:schemeClr val="tx1"/>
              </a:solidFill>
              <a:latin typeface="Times New Roman" pitchFamily="18" charset="0"/>
              <a:cs typeface="Times New Roman" pitchFamily="18" charset="0"/>
            </a:endParaRPr>
          </a:p>
          <a:p>
            <a:pPr>
              <a:buFont typeface="Wingdings" pitchFamily="2" charset="2"/>
              <a:buChar char="Ø"/>
            </a:pPr>
            <a:endParaRPr lang="en-IN" sz="1200" b="1" dirty="0" smtClean="0">
              <a:solidFill>
                <a:schemeClr val="tx1"/>
              </a:solidFill>
              <a:latin typeface="Times New Roman" pitchFamily="18" charset="0"/>
              <a:cs typeface="Times New Roman" pitchFamily="18" charset="0"/>
            </a:endParaRPr>
          </a:p>
          <a:p>
            <a:pPr>
              <a:buFont typeface="Wingdings" pitchFamily="2" charset="2"/>
              <a:buChar char="Ø"/>
            </a:pPr>
            <a:endParaRPr lang="en-IN" sz="1200" b="1" dirty="0" smtClean="0">
              <a:solidFill>
                <a:schemeClr val="tx1"/>
              </a:solidFill>
              <a:latin typeface="Times New Roman" pitchFamily="18" charset="0"/>
              <a:cs typeface="Times New Roman" pitchFamily="18" charset="0"/>
            </a:endParaRPr>
          </a:p>
          <a:p>
            <a:pPr>
              <a:buFont typeface="Wingdings" pitchFamily="2" charset="2"/>
              <a:buChar char="Ø"/>
            </a:pPr>
            <a:endParaRPr lang="en-IN" sz="1200" b="1" dirty="0">
              <a:solidFill>
                <a:schemeClr val="tx1"/>
              </a:solidFill>
            </a:endParaRPr>
          </a:p>
        </p:txBody>
      </p:sp>
    </p:spTree>
    <p:extLst>
      <p:ext uri="{BB962C8B-B14F-4D97-AF65-F5344CB8AC3E}">
        <p14:creationId xmlns:p14="http://schemas.microsoft.com/office/powerpoint/2010/main" val="4075166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0585" y="821466"/>
            <a:ext cx="6934201" cy="461665"/>
          </a:xfrm>
          <a:prstGeom prst="rect">
            <a:avLst/>
          </a:prstGeom>
        </p:spPr>
        <p:txBody>
          <a:bodyPr wrap="square">
            <a:spAutoFit/>
          </a:bodyPr>
          <a:lstStyle/>
          <a:p>
            <a:r>
              <a:rPr lang="en-US" sz="24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FUNCTIONAL  REQUIREMENTS</a:t>
            </a:r>
            <a:r>
              <a:rPr lang="en-US" sz="24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sz="22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p:cNvSpPr txBox="1"/>
          <p:nvPr/>
        </p:nvSpPr>
        <p:spPr>
          <a:xfrm>
            <a:off x="729762" y="1523269"/>
            <a:ext cx="10700238" cy="1477328"/>
          </a:xfrm>
          <a:prstGeom prst="rect">
            <a:avLst/>
          </a:prstGeom>
          <a:noFill/>
        </p:spPr>
        <p:txBody>
          <a:bodyPr wrap="square" rtlCol="0">
            <a:spAutoFit/>
          </a:bodyPr>
          <a:lstStyle/>
          <a:p>
            <a:pPr marL="342900" indent="-342900" algn="just">
              <a:lnSpc>
                <a:spcPct val="150000"/>
              </a:lnSpc>
              <a:buClr>
                <a:srgbClr val="13015F"/>
              </a:buClr>
              <a:buFont typeface="Wingdings" pitchFamily="2" charset="2"/>
              <a:buChar char="Ø"/>
            </a:pPr>
            <a:r>
              <a:rPr lang="en-US" sz="2400" dirty="0">
                <a:latin typeface="Times New Roman" pitchFamily="18" charset="0"/>
                <a:cs typeface="Times New Roman" pitchFamily="18" charset="0"/>
              </a:rPr>
              <a:t>The functions of software systems are defined in functional requirements and the behavior of the system is evaluated when presented with specific </a:t>
            </a:r>
            <a:r>
              <a:rPr lang="en-US" sz="2400" dirty="0" smtClean="0">
                <a:latin typeface="Times New Roman" pitchFamily="18" charset="0"/>
                <a:cs typeface="Times New Roman" pitchFamily="18" charset="0"/>
              </a:rPr>
              <a:t>inputs.</a:t>
            </a:r>
            <a:endParaRPr lang="en-IN" sz="2400" dirty="0">
              <a:latin typeface="Times New Roman" pitchFamily="18" charset="0"/>
              <a:cs typeface="Times New Roman" pitchFamily="18" charset="0"/>
            </a:endParaRPr>
          </a:p>
          <a:p>
            <a:endParaRPr lang="en-IN" dirty="0"/>
          </a:p>
        </p:txBody>
      </p:sp>
      <p:sp>
        <p:nvSpPr>
          <p:cNvPr id="6" name="TextBox 5"/>
          <p:cNvSpPr txBox="1"/>
          <p:nvPr/>
        </p:nvSpPr>
        <p:spPr>
          <a:xfrm>
            <a:off x="1090247" y="1933322"/>
            <a:ext cx="8985738" cy="707886"/>
          </a:xfrm>
          <a:prstGeom prst="rect">
            <a:avLst/>
          </a:prstGeom>
          <a:noFill/>
        </p:spPr>
        <p:txBody>
          <a:bodyPr wrap="square" rtlCol="0">
            <a:spAutoFit/>
          </a:bodyPr>
          <a:lstStyle/>
          <a:p>
            <a:pPr marL="342900" indent="-342900" algn="just">
              <a:buClr>
                <a:srgbClr val="13015F"/>
              </a:buClr>
              <a:buFont typeface="Wingdings" pitchFamily="2" charset="2"/>
              <a:buChar char="Ø"/>
            </a:pPr>
            <a:endParaRPr lang="en-IN" sz="2200" dirty="0">
              <a:latin typeface="Times New Roman" pitchFamily="18" charset="0"/>
              <a:cs typeface="Times New Roman" pitchFamily="18" charset="0"/>
            </a:endParaRPr>
          </a:p>
          <a:p>
            <a:endParaRPr lang="en-IN" dirty="0"/>
          </a:p>
        </p:txBody>
      </p:sp>
      <p:sp>
        <p:nvSpPr>
          <p:cNvPr id="7" name="TextBox 6"/>
          <p:cNvSpPr txBox="1"/>
          <p:nvPr/>
        </p:nvSpPr>
        <p:spPr>
          <a:xfrm>
            <a:off x="1090246" y="2641208"/>
            <a:ext cx="8985738" cy="4124206"/>
          </a:xfrm>
          <a:prstGeom prst="rect">
            <a:avLst/>
          </a:prstGeom>
          <a:noFill/>
        </p:spPr>
        <p:txBody>
          <a:bodyPr wrap="square" rtlCol="0">
            <a:spAutoFit/>
          </a:bodyPr>
          <a:lstStyle/>
          <a:p>
            <a:pPr marL="342900" indent="-342900" algn="just">
              <a:lnSpc>
                <a:spcPct val="200000"/>
              </a:lnSpc>
              <a:buClr>
                <a:srgbClr val="13015F"/>
              </a:buClr>
              <a:buFont typeface="Wingdings" pitchFamily="2" charset="2"/>
              <a:buChar char="Ø"/>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Our </a:t>
            </a:r>
            <a:r>
              <a:rPr lang="en-US" sz="2400" dirty="0">
                <a:latin typeface="Times New Roman" pitchFamily="18" charset="0"/>
                <a:cs typeface="Times New Roman" pitchFamily="18" charset="0"/>
              </a:rPr>
              <a:t>system should be able to read the data and preprocess data</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lgn="just">
              <a:lnSpc>
                <a:spcPct val="200000"/>
              </a:lnSpc>
              <a:buClr>
                <a:srgbClr val="13015F"/>
              </a:buCl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should be able to analyze the fake data</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marL="342900" indent="-342900" algn="just">
              <a:lnSpc>
                <a:spcPct val="200000"/>
              </a:lnSpc>
              <a:buClr>
                <a:srgbClr val="13015F"/>
              </a:buClr>
              <a:buFont typeface="Wingdings" pitchFamily="2" charset="2"/>
              <a:buChar char="Ø"/>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should be able to group data based on hidden patterns</a:t>
            </a:r>
            <a:r>
              <a:rPr lang="en-US" sz="2400"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indent="-342900" algn="just">
              <a:lnSpc>
                <a:spcPct val="200000"/>
              </a:lnSpc>
              <a:buClr>
                <a:srgbClr val="13015F"/>
              </a:buClr>
              <a:buFont typeface="Wingdings" pitchFamily="2" charset="2"/>
              <a:buChar char="Ø"/>
            </a:pPr>
            <a:r>
              <a:rPr lang="en-US" sz="2400" dirty="0" smtClean="0">
                <a:latin typeface="Times New Roman" pitchFamily="18" charset="0"/>
                <a:cs typeface="Times New Roman" pitchFamily="18" charset="0"/>
              </a:rPr>
              <a:t> It should be able to assign a label based on its data groups.</a:t>
            </a:r>
            <a:endParaRPr lang="en-IN" sz="2400" dirty="0" smtClean="0">
              <a:latin typeface="Times New Roman" pitchFamily="18" charset="0"/>
              <a:cs typeface="Times New Roman" pitchFamily="18" charset="0"/>
            </a:endParaRPr>
          </a:p>
          <a:p>
            <a:pPr algn="just">
              <a:lnSpc>
                <a:spcPct val="200000"/>
              </a:lnSpc>
              <a:buClr>
                <a:srgbClr val="13015F"/>
              </a:buClr>
            </a:pPr>
            <a:endParaRPr lang="en-IN" sz="2400" dirty="0">
              <a:latin typeface="Times New Roman" pitchFamily="18" charset="0"/>
              <a:cs typeface="Times New Roman" pitchFamily="18" charset="0"/>
            </a:endParaRPr>
          </a:p>
          <a:p>
            <a:pPr>
              <a:buClr>
                <a:srgbClr val="13015F"/>
              </a:buClr>
            </a:pPr>
            <a:endParaRPr lang="en-IN" sz="2200" dirty="0"/>
          </a:p>
        </p:txBody>
      </p:sp>
      <p:sp>
        <p:nvSpPr>
          <p:cNvPr id="8" name="Round Same Side Corner Rectangle 7"/>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96537" y="179649"/>
            <a:ext cx="81861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18</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3053134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1986" y="519605"/>
            <a:ext cx="6934201" cy="461665"/>
          </a:xfrm>
          <a:prstGeom prst="rect">
            <a:avLst/>
          </a:prstGeom>
        </p:spPr>
        <p:txBody>
          <a:bodyPr wrap="square">
            <a:spAutoFit/>
          </a:bodyPr>
          <a:lstStyle/>
          <a:p>
            <a:r>
              <a:rPr lang="en-US" sz="24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NON FUNCTIONAL  REQUIREMENTS</a:t>
            </a:r>
            <a:r>
              <a:rPr lang="en-US" sz="24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sz="22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extBox 5"/>
          <p:cNvSpPr txBox="1"/>
          <p:nvPr/>
        </p:nvSpPr>
        <p:spPr>
          <a:xfrm>
            <a:off x="861647" y="1358648"/>
            <a:ext cx="10700238" cy="1569660"/>
          </a:xfrm>
          <a:prstGeom prst="rect">
            <a:avLst/>
          </a:prstGeom>
          <a:noFill/>
        </p:spPr>
        <p:txBody>
          <a:bodyPr wrap="square" rtlCol="0">
            <a:spAutoFit/>
          </a:bodyPr>
          <a:lstStyle/>
          <a:p>
            <a:pPr marL="342900" indent="-342900" algn="just">
              <a:lnSpc>
                <a:spcPct val="150000"/>
              </a:lnSpc>
              <a:buClr>
                <a:srgbClr val="13015F"/>
              </a:buClr>
              <a:buFont typeface="Wingdings" pitchFamily="2" charset="2"/>
              <a:buChar char="Ø"/>
            </a:pPr>
            <a:r>
              <a:rPr lang="en-US" sz="2400" dirty="0" smtClean="0">
                <a:latin typeface="Times New Roman" pitchFamily="18" charset="0"/>
                <a:cs typeface="Times New Roman" pitchFamily="18" charset="0"/>
              </a:rPr>
              <a:t> Nonfunctional </a:t>
            </a:r>
            <a:r>
              <a:rPr lang="en-US" sz="2400" dirty="0">
                <a:latin typeface="Times New Roman" pitchFamily="18" charset="0"/>
                <a:cs typeface="Times New Roman" pitchFamily="18" charset="0"/>
              </a:rPr>
              <a:t>requirements illustrate how a system must behave and create constraints of </a:t>
            </a:r>
            <a:r>
              <a:rPr lang="en-US" sz="2400" dirty="0" smtClean="0">
                <a:latin typeface="Times New Roman" pitchFamily="18" charset="0"/>
                <a:cs typeface="Times New Roman" pitchFamily="18" charset="0"/>
              </a:rPr>
              <a:t>its functionality</a:t>
            </a:r>
            <a:r>
              <a:rPr lang="en-US" sz="2400" dirty="0">
                <a:latin typeface="Times New Roman" pitchFamily="18" charset="0"/>
                <a:cs typeface="Times New Roman" pitchFamily="18" charset="0"/>
              </a:rPr>
              <a:t>. S</a:t>
            </a:r>
            <a:r>
              <a:rPr lang="en-US" sz="2400" dirty="0" smtClean="0">
                <a:latin typeface="Times New Roman" pitchFamily="18" charset="0"/>
                <a:cs typeface="Times New Roman" pitchFamily="18" charset="0"/>
              </a:rPr>
              <a:t>ome </a:t>
            </a:r>
            <a:r>
              <a:rPr lang="en-US" sz="2400" dirty="0">
                <a:latin typeface="Times New Roman" pitchFamily="18" charset="0"/>
                <a:cs typeface="Times New Roman" pitchFamily="18" charset="0"/>
              </a:rPr>
              <a:t>Non-Functional Requirements are as follows:</a:t>
            </a:r>
            <a:endParaRPr lang="en-IN" sz="2400" dirty="0">
              <a:latin typeface="Times New Roman" pitchFamily="18" charset="0"/>
              <a:cs typeface="Times New Roman" pitchFamily="18" charset="0"/>
            </a:endParaRPr>
          </a:p>
          <a:p>
            <a:endParaRPr lang="en-IN" sz="2400" dirty="0"/>
          </a:p>
        </p:txBody>
      </p:sp>
      <p:sp>
        <p:nvSpPr>
          <p:cNvPr id="7" name="TextBox 6"/>
          <p:cNvSpPr txBox="1"/>
          <p:nvPr/>
        </p:nvSpPr>
        <p:spPr>
          <a:xfrm>
            <a:off x="958621" y="2704063"/>
            <a:ext cx="10637916" cy="4585871"/>
          </a:xfrm>
          <a:prstGeom prst="rect">
            <a:avLst/>
          </a:prstGeom>
          <a:noFill/>
        </p:spPr>
        <p:txBody>
          <a:bodyPr wrap="square" rtlCol="0">
            <a:spAutoFit/>
          </a:bodyPr>
          <a:lstStyle/>
          <a:p>
            <a:pPr marL="342900" lvl="0" indent="-342900" algn="just">
              <a:lnSpc>
                <a:spcPct val="150000"/>
              </a:lnSpc>
              <a:buClr>
                <a:srgbClr val="13015F"/>
              </a:buClr>
              <a:buFont typeface="Wingdings" pitchFamily="2" charset="2"/>
              <a:buChar char="Ø"/>
            </a:pPr>
            <a:r>
              <a:rPr lang="en-US" sz="2400" dirty="0" smtClean="0">
                <a:latin typeface="Times New Roman" pitchFamily="18" charset="0"/>
                <a:cs typeface="Times New Roman" pitchFamily="18" charset="0"/>
              </a:rPr>
              <a:t>Reliability         :   Our Project is thrust worthy and it’s a real project.</a:t>
            </a:r>
          </a:p>
          <a:p>
            <a:pPr lvl="0" algn="just">
              <a:lnSpc>
                <a:spcPct val="150000"/>
              </a:lnSpc>
              <a:buClr>
                <a:srgbClr val="13015F"/>
              </a:buClr>
            </a:pPr>
            <a:endParaRPr lang="en-IN" sz="2400" dirty="0">
              <a:latin typeface="Times New Roman" pitchFamily="18" charset="0"/>
              <a:cs typeface="Times New Roman" pitchFamily="18" charset="0"/>
            </a:endParaRPr>
          </a:p>
          <a:p>
            <a:pPr marL="342900" lvl="0" indent="-342900" algn="just">
              <a:lnSpc>
                <a:spcPct val="150000"/>
              </a:lnSpc>
              <a:buClr>
                <a:srgbClr val="13015F"/>
              </a:buClr>
              <a:buFont typeface="Wingdings" pitchFamily="2" charset="2"/>
              <a:buChar char="Ø"/>
            </a:pPr>
            <a:r>
              <a:rPr lang="en-US" sz="2400" dirty="0">
                <a:latin typeface="Times New Roman" pitchFamily="18" charset="0"/>
                <a:cs typeface="Times New Roman" pitchFamily="18" charset="0"/>
              </a:rPr>
              <a:t>Maintainability </a:t>
            </a:r>
            <a:r>
              <a:rPr lang="en-US" sz="2400" dirty="0" smtClean="0">
                <a:latin typeface="Times New Roman" pitchFamily="18" charset="0"/>
                <a:cs typeface="Times New Roman" pitchFamily="18" charset="0"/>
              </a:rPr>
              <a:t> :  The </a:t>
            </a:r>
            <a:r>
              <a:rPr lang="en-IN" sz="2400" dirty="0" smtClean="0">
                <a:latin typeface="Times New Roman" pitchFamily="18" charset="0"/>
                <a:cs typeface="Times New Roman" pitchFamily="18" charset="0"/>
              </a:rPr>
              <a:t>maintenance </a:t>
            </a:r>
            <a:r>
              <a:rPr lang="en-US" sz="2400" dirty="0" smtClean="0">
                <a:latin typeface="Times New Roman" pitchFamily="18" charset="0"/>
                <a:cs typeface="Times New Roman" pitchFamily="18" charset="0"/>
              </a:rPr>
              <a:t>of the project is easy.</a:t>
            </a:r>
          </a:p>
          <a:p>
            <a:pPr lvl="0" algn="just">
              <a:lnSpc>
                <a:spcPct val="150000"/>
              </a:lnSpc>
              <a:buClr>
                <a:srgbClr val="13015F"/>
              </a:buClr>
            </a:pPr>
            <a:endParaRPr lang="en-IN" sz="2400" dirty="0">
              <a:latin typeface="Times New Roman" pitchFamily="18" charset="0"/>
              <a:cs typeface="Times New Roman" pitchFamily="18" charset="0"/>
            </a:endParaRPr>
          </a:p>
          <a:p>
            <a:pPr marL="342900" lvl="0" indent="-342900" algn="just">
              <a:buFont typeface="Wingdings" pitchFamily="2" charset="2"/>
              <a:buChar char="Ø"/>
            </a:pPr>
            <a:r>
              <a:rPr lang="en-US" sz="2400" dirty="0" smtClean="0">
                <a:latin typeface="Times New Roman" pitchFamily="18" charset="0"/>
                <a:cs typeface="Times New Roman" pitchFamily="18" charset="0"/>
              </a:rPr>
              <a:t>Scalability        :   Adding</a:t>
            </a:r>
            <a:r>
              <a:rPr lang="en-US" sz="2400" dirty="0">
                <a:latin typeface="Times New Roman" pitchFamily="18" charset="0"/>
                <a:cs typeface="Times New Roman" pitchFamily="18" charset="0"/>
              </a:rPr>
              <a:t>, Removing, Altering and Modifying the data </a:t>
            </a:r>
            <a:r>
              <a:rPr lang="en-US" sz="2400" dirty="0" smtClean="0">
                <a:latin typeface="Times New Roman" pitchFamily="18" charset="0"/>
                <a:cs typeface="Times New Roman" pitchFamily="18" charset="0"/>
              </a:rPr>
              <a:t>can be   done.</a:t>
            </a:r>
            <a:endParaRPr lang="en-IN" sz="2400" dirty="0">
              <a:latin typeface="Times New Roman" pitchFamily="18" charset="0"/>
              <a:cs typeface="Times New Roman" pitchFamily="18" charset="0"/>
            </a:endParaRPr>
          </a:p>
          <a:p>
            <a:pPr lvl="0" algn="just">
              <a:lnSpc>
                <a:spcPct val="150000"/>
              </a:lnSpc>
              <a:buClr>
                <a:srgbClr val="13015F"/>
              </a:buClr>
            </a:pPr>
            <a:endParaRPr lang="en-IN" sz="2400" dirty="0">
              <a:latin typeface="Times New Roman" pitchFamily="18" charset="0"/>
              <a:cs typeface="Times New Roman" pitchFamily="18" charset="0"/>
            </a:endParaRPr>
          </a:p>
          <a:p>
            <a:pPr algn="just">
              <a:buClr>
                <a:srgbClr val="13015F"/>
              </a:buClr>
            </a:pPr>
            <a:endParaRPr lang="en-IN" sz="2400" dirty="0">
              <a:latin typeface="Times New Roman" pitchFamily="18" charset="0"/>
              <a:cs typeface="Times New Roman" pitchFamily="18" charset="0"/>
            </a:endParaRPr>
          </a:p>
          <a:p>
            <a:pPr marL="342900" indent="-342900" algn="just">
              <a:buClr>
                <a:srgbClr val="13015F"/>
              </a:buClr>
              <a:buFont typeface="Wingdings" pitchFamily="2" charset="2"/>
              <a:buChar char="Ø"/>
            </a:pPr>
            <a:endParaRPr lang="en-IN" sz="2200" dirty="0">
              <a:latin typeface="Times New Roman" pitchFamily="18" charset="0"/>
              <a:cs typeface="Times New Roman" pitchFamily="18" charset="0"/>
            </a:endParaRPr>
          </a:p>
          <a:p>
            <a:pPr>
              <a:buClr>
                <a:srgbClr val="13015F"/>
              </a:buClr>
            </a:pPr>
            <a:endParaRPr lang="en-IN" dirty="0"/>
          </a:p>
        </p:txBody>
      </p:sp>
      <p:sp>
        <p:nvSpPr>
          <p:cNvPr id="8" name="Round Same Side Corner Rectangle 7"/>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96537" y="154794"/>
            <a:ext cx="88136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19</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6599984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CA98D7-5D61-3909-FB3D-B34C0BC74CE8}"/>
              </a:ext>
            </a:extLst>
          </p:cNvPr>
          <p:cNvSpPr>
            <a:spLocks noGrp="1"/>
          </p:cNvSpPr>
          <p:nvPr>
            <p:ph idx="1"/>
          </p:nvPr>
        </p:nvSpPr>
        <p:spPr>
          <a:xfrm>
            <a:off x="1354015" y="298938"/>
            <a:ext cx="9425354" cy="6224954"/>
          </a:xfrm>
        </p:spPr>
        <p:txBody>
          <a:bodyPr>
            <a:normAutofit/>
          </a:bodyPr>
          <a:lstStyle/>
          <a:p>
            <a:pPr marL="0" indent="0" algn="ctr">
              <a:buNone/>
            </a:pPr>
            <a:r>
              <a:rPr lang="en-US"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DESIGN:</a:t>
            </a:r>
            <a:endParaRPr lang="en-IN" sz="3600"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The </a:t>
            </a:r>
            <a:r>
              <a:rPr lang="en-US" dirty="0">
                <a:solidFill>
                  <a:schemeClr val="tx1"/>
                </a:solidFill>
                <a:latin typeface="Times New Roman" pitchFamily="18" charset="0"/>
                <a:cs typeface="Times New Roman" pitchFamily="18" charset="0"/>
              </a:rPr>
              <a:t>proposed system contains a </a:t>
            </a:r>
            <a:r>
              <a:rPr lang="en-US" dirty="0" smtClean="0">
                <a:solidFill>
                  <a:schemeClr val="tx1"/>
                </a:solidFill>
                <a:latin typeface="Times New Roman" pitchFamily="18" charset="0"/>
                <a:cs typeface="Times New Roman" pitchFamily="18" charset="0"/>
              </a:rPr>
              <a:t>WordCloud </a:t>
            </a:r>
            <a:r>
              <a:rPr lang="en-US" dirty="0">
                <a:solidFill>
                  <a:schemeClr val="tx1"/>
                </a:solidFill>
                <a:latin typeface="Times New Roman" pitchFamily="18" charset="0"/>
                <a:cs typeface="Times New Roman" pitchFamily="18" charset="0"/>
              </a:rPr>
              <a:t>model for </a:t>
            </a:r>
            <a:r>
              <a:rPr lang="en-US" dirty="0" smtClean="0">
                <a:solidFill>
                  <a:schemeClr val="tx1"/>
                </a:solidFill>
                <a:latin typeface="Times New Roman" pitchFamily="18" charset="0"/>
                <a:cs typeface="Times New Roman" pitchFamily="18" charset="0"/>
              </a:rPr>
              <a:t>generating word clouds from </a:t>
            </a:r>
            <a:r>
              <a:rPr lang="en-US" dirty="0">
                <a:solidFill>
                  <a:schemeClr val="tx1"/>
                </a:solidFill>
                <a:latin typeface="Times New Roman" pitchFamily="18" charset="0"/>
                <a:cs typeface="Times New Roman" pitchFamily="18" charset="0"/>
              </a:rPr>
              <a:t>t</a:t>
            </a:r>
            <a:r>
              <a:rPr lang="en-US" dirty="0" smtClean="0">
                <a:solidFill>
                  <a:schemeClr val="tx1"/>
                </a:solidFill>
                <a:latin typeface="Times New Roman" pitchFamily="18" charset="0"/>
                <a:cs typeface="Times New Roman" pitchFamily="18" charset="0"/>
              </a:rPr>
              <a:t>ext data. </a:t>
            </a:r>
          </a:p>
          <a:p>
            <a:pPr marL="0" indent="0" algn="just">
              <a:lnSpc>
                <a:spcPct val="150000"/>
              </a:lnSpc>
              <a:buNone/>
            </a:pPr>
            <a:endParaRPr lang="en-US" dirty="0" smtClean="0">
              <a:solidFill>
                <a:schemeClr val="tx1"/>
              </a:solidFill>
              <a:latin typeface="Times New Roman" pitchFamily="18" charset="0"/>
              <a:cs typeface="Times New Roman" pitchFamily="18" charset="0"/>
            </a:endParaRPr>
          </a:p>
          <a:p>
            <a:pPr marL="0" indent="0" algn="just">
              <a:lnSpc>
                <a:spcPct val="150000"/>
              </a:lnSpc>
              <a:buNone/>
            </a:pPr>
            <a:endParaRPr lang="en-US" dirty="0">
              <a:solidFill>
                <a:schemeClr val="tx1"/>
              </a:solidFill>
              <a:latin typeface="Times New Roman" pitchFamily="18" charset="0"/>
              <a:cs typeface="Times New Roman" pitchFamily="18" charset="0"/>
            </a:endParaRPr>
          </a:p>
          <a:p>
            <a:pPr marL="0" indent="0" algn="just">
              <a:lnSpc>
                <a:spcPct val="150000"/>
              </a:lnSpc>
              <a:buNone/>
            </a:pPr>
            <a:endParaRPr lang="en-US" dirty="0" smtClean="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US" dirty="0">
                <a:solidFill>
                  <a:schemeClr val="tx1"/>
                </a:solidFill>
                <a:latin typeface="Times New Roman" pitchFamily="18" charset="0"/>
                <a:cs typeface="Times New Roman" pitchFamily="18" charset="0"/>
              </a:rPr>
              <a:t>For fake news detection, we have to train the system using dataset. Before entering to the detection of fake news, entire dataset is divide into two datasets. 80% is used for training and 20% is used for testing.</a:t>
            </a:r>
            <a:endParaRPr lang="en-IN"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146" y="2306964"/>
            <a:ext cx="3437792" cy="1957343"/>
          </a:xfrm>
          <a:prstGeom prst="rect">
            <a:avLst/>
          </a:prstGeom>
        </p:spPr>
      </p:pic>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96537" y="199619"/>
            <a:ext cx="845506"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20</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648666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396154C-6212-3258-5336-68896F011187}"/>
              </a:ext>
            </a:extLst>
          </p:cNvPr>
          <p:cNvSpPr>
            <a:spLocks noGrp="1"/>
          </p:cNvSpPr>
          <p:nvPr>
            <p:ph idx="1"/>
          </p:nvPr>
        </p:nvSpPr>
        <p:spPr>
          <a:xfrm>
            <a:off x="77002" y="10159"/>
            <a:ext cx="12114998" cy="7036067"/>
          </a:xfrm>
        </p:spPr>
        <p:txBody>
          <a:bodyPr>
            <a:normAutofit/>
          </a:bodyPr>
          <a:lstStyle/>
          <a:p>
            <a:pPr marL="0" indent="0">
              <a:buNone/>
            </a:pPr>
            <a:endParaRPr lang="en-US" sz="2800" dirty="0">
              <a:solidFill>
                <a:schemeClr val="bg1"/>
              </a:solidFill>
            </a:endParaRPr>
          </a:p>
          <a:p>
            <a:pPr marL="0" indent="0">
              <a:buNone/>
            </a:pPr>
            <a:endParaRPr lang="en-US" sz="2800" b="1" dirty="0" smtClean="0">
              <a:latin typeface="Times New Roman" pitchFamily="18" charset="0"/>
              <a:cs typeface="Times New Roman" pitchFamily="18" charset="0"/>
            </a:endParaRPr>
          </a:p>
        </p:txBody>
      </p:sp>
      <p:pic>
        <p:nvPicPr>
          <p:cNvPr id="5" name="image3.jpeg"/>
          <p:cNvPicPr/>
          <p:nvPr/>
        </p:nvPicPr>
        <p:blipFill>
          <a:blip r:embed="rId2" cstate="print"/>
          <a:stretch>
            <a:fillRect/>
          </a:stretch>
        </p:blipFill>
        <p:spPr>
          <a:xfrm>
            <a:off x="2417884" y="1028700"/>
            <a:ext cx="7156938" cy="4633546"/>
          </a:xfrm>
          <a:prstGeom prst="rect">
            <a:avLst/>
          </a:prstGeom>
        </p:spPr>
      </p:pic>
      <p:sp>
        <p:nvSpPr>
          <p:cNvPr id="2" name="Rectangle 1"/>
          <p:cNvSpPr/>
          <p:nvPr/>
        </p:nvSpPr>
        <p:spPr>
          <a:xfrm>
            <a:off x="2948353" y="188859"/>
            <a:ext cx="6096000" cy="1107996"/>
          </a:xfrm>
          <a:prstGeom prst="rect">
            <a:avLst/>
          </a:prstGeom>
        </p:spPr>
        <p:txBody>
          <a:bodyPr>
            <a:spAutoFit/>
          </a:bodyPr>
          <a:lstStyle/>
          <a:p>
            <a:pPr lvl="1" algn="ctr"/>
            <a:r>
              <a:rPr lang="en-US" sz="30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SYSTEM  </a:t>
            </a:r>
            <a:r>
              <a:rPr lang="en-US"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ARCHITECTURE</a:t>
            </a: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3600" b="1" dirty="0">
                <a:solidFill>
                  <a:schemeClr val="bg1"/>
                </a:solidFill>
              </a:rPr>
              <a:t> </a:t>
            </a:r>
            <a:endParaRPr lang="en-IN" sz="3600" dirty="0">
              <a:solidFill>
                <a:schemeClr val="bg1"/>
              </a:solidFill>
            </a:endParaRPr>
          </a:p>
        </p:txBody>
      </p:sp>
      <p:sp>
        <p:nvSpPr>
          <p:cNvPr id="6" name="Rectangle 5"/>
          <p:cNvSpPr/>
          <p:nvPr/>
        </p:nvSpPr>
        <p:spPr>
          <a:xfrm>
            <a:off x="2074977" y="5754234"/>
            <a:ext cx="9196754" cy="677108"/>
          </a:xfrm>
          <a:prstGeom prst="rect">
            <a:avLst/>
          </a:prstGeom>
        </p:spPr>
        <p:txBody>
          <a:bodyPr wrap="square">
            <a:spAutoFit/>
          </a:bodyPr>
          <a:lstStyle/>
          <a:p>
            <a:r>
              <a:rPr lang="en-US" sz="2000" b="1" dirty="0" smtClean="0">
                <a:latin typeface="Times New Roman" pitchFamily="18" charset="0"/>
                <a:cs typeface="Times New Roman" pitchFamily="18" charset="0"/>
              </a:rPr>
              <a:t>Figure 8.1</a:t>
            </a:r>
            <a:r>
              <a:rPr lang="en-US" sz="2000" dirty="0" smtClean="0">
                <a:latin typeface="Times New Roman" pitchFamily="18" charset="0"/>
                <a:cs typeface="Times New Roman" pitchFamily="18" charset="0"/>
              </a:rPr>
              <a:t>: Architecture for </a:t>
            </a:r>
            <a:r>
              <a:rPr lang="en-US" sz="2000" dirty="0">
                <a:latin typeface="Times New Roman" pitchFamily="18" charset="0"/>
                <a:cs typeface="Times New Roman" pitchFamily="18" charset="0"/>
              </a:rPr>
              <a:t>training algorithms and classification of news articles.</a:t>
            </a:r>
            <a:endParaRPr lang="en-IN" sz="2000" dirty="0">
              <a:latin typeface="Times New Roman" pitchFamily="18" charset="0"/>
              <a:cs typeface="Times New Roman" pitchFamily="18" charset="0"/>
            </a:endParaRPr>
          </a:p>
          <a:p>
            <a:r>
              <a:rPr lang="en-US" dirty="0"/>
              <a:t> </a:t>
            </a:r>
            <a:endParaRPr lang="en-IN" dirty="0"/>
          </a:p>
        </p:txBody>
      </p:sp>
      <p:sp>
        <p:nvSpPr>
          <p:cNvPr id="7" name="Round Same Side Corner Rectangle 6"/>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596537" y="188859"/>
            <a:ext cx="80655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21</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45273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4A5E888-BA8B-4B09-3235-999F64F0B08E}"/>
              </a:ext>
            </a:extLst>
          </p:cNvPr>
          <p:cNvSpPr>
            <a:spLocks noGrp="1"/>
          </p:cNvSpPr>
          <p:nvPr>
            <p:ph idx="1"/>
          </p:nvPr>
        </p:nvSpPr>
        <p:spPr>
          <a:xfrm>
            <a:off x="844061" y="334108"/>
            <a:ext cx="10776439" cy="6119445"/>
          </a:xfrm>
        </p:spPr>
        <p:txBody>
          <a:bodyPr>
            <a:normAutofit fontScale="85000" lnSpcReduction="10000"/>
          </a:bodyPr>
          <a:lstStyle/>
          <a:p>
            <a:pPr marL="0" indent="0" algn="ctr">
              <a:buNone/>
            </a:pPr>
            <a:r>
              <a:rPr lang="en-US" sz="39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ALGORITHM  </a:t>
            </a:r>
            <a:r>
              <a:rPr lang="en-US" sz="39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FOR THE PROPOSED SYSTEM</a:t>
            </a:r>
            <a:r>
              <a:rPr lang="en-US" sz="39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lgn="ctr">
              <a:buNone/>
            </a:pPr>
            <a:endParaRPr lang="en-IN" dirty="0" smtClean="0">
              <a:solidFill>
                <a:schemeClr val="bg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1: Start</a:t>
            </a:r>
            <a:endParaRPr lang="en-IN" sz="2600" dirty="0">
              <a:solidFill>
                <a:schemeClr val="tx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2: Input is collected from various sources and prepare a dataset.</a:t>
            </a:r>
            <a:endParaRPr lang="en-IN" sz="2600" dirty="0">
              <a:solidFill>
                <a:schemeClr val="tx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3</a:t>
            </a:r>
            <a:r>
              <a:rPr lang="en-US" sz="2600">
                <a:solidFill>
                  <a:schemeClr val="tx1"/>
                </a:solidFill>
                <a:latin typeface="Times New Roman" pitchFamily="18" charset="0"/>
                <a:cs typeface="Times New Roman" pitchFamily="18" charset="0"/>
              </a:rPr>
              <a:t>: </a:t>
            </a:r>
            <a:r>
              <a:rPr lang="en-US" sz="2600" smtClean="0">
                <a:solidFill>
                  <a:schemeClr val="tx1"/>
                </a:solidFill>
                <a:latin typeface="Times New Roman" pitchFamily="18" charset="0"/>
                <a:cs typeface="Times New Roman" pitchFamily="18" charset="0"/>
              </a:rPr>
              <a:t>Pre-processing </a:t>
            </a:r>
            <a:r>
              <a:rPr lang="en-US" sz="2600" dirty="0">
                <a:solidFill>
                  <a:schemeClr val="tx1"/>
                </a:solidFill>
                <a:latin typeface="Times New Roman" pitchFamily="18" charset="0"/>
                <a:cs typeface="Times New Roman" pitchFamily="18" charset="0"/>
              </a:rPr>
              <a:t>of data is done and dataset is divided into 2 parts training and testing data.</a:t>
            </a:r>
            <a:endParaRPr lang="en-IN" sz="2600" dirty="0">
              <a:solidFill>
                <a:schemeClr val="tx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4: Count vectorization technique is used to convert the train data into numericals.</a:t>
            </a:r>
            <a:endParaRPr lang="en-IN" sz="2600" dirty="0">
              <a:solidFill>
                <a:schemeClr val="tx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5: </a:t>
            </a:r>
            <a:r>
              <a:rPr lang="en-US" sz="2600" dirty="0" smtClean="0">
                <a:solidFill>
                  <a:schemeClr val="tx1"/>
                </a:solidFill>
                <a:latin typeface="Times New Roman" pitchFamily="18" charset="0"/>
                <a:cs typeface="Times New Roman" pitchFamily="18" charset="0"/>
              </a:rPr>
              <a:t>Logistic Regression algorithm </a:t>
            </a:r>
            <a:r>
              <a:rPr lang="en-US" sz="2600" dirty="0">
                <a:solidFill>
                  <a:schemeClr val="tx1"/>
                </a:solidFill>
                <a:latin typeface="Times New Roman" pitchFamily="18" charset="0"/>
                <a:cs typeface="Times New Roman" pitchFamily="18" charset="0"/>
              </a:rPr>
              <a:t>is used to build the predictive model using the train data.</a:t>
            </a:r>
            <a:endParaRPr lang="en-IN" sz="2600" dirty="0">
              <a:solidFill>
                <a:schemeClr val="tx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6: Confusion matrix is obtained.</a:t>
            </a:r>
            <a:endParaRPr lang="en-IN" sz="2600" dirty="0">
              <a:solidFill>
                <a:schemeClr val="tx1"/>
              </a:solidFill>
              <a:latin typeface="Times New Roman" pitchFamily="18" charset="0"/>
              <a:cs typeface="Times New Roman" pitchFamily="18" charset="0"/>
            </a:endParaRPr>
          </a:p>
          <a:p>
            <a:pPr algn="just">
              <a:lnSpc>
                <a:spcPct val="160000"/>
              </a:lnSpc>
            </a:pPr>
            <a:r>
              <a:rPr lang="en-US" sz="2600" dirty="0">
                <a:solidFill>
                  <a:schemeClr val="tx1"/>
                </a:solidFill>
                <a:latin typeface="Times New Roman" pitchFamily="18" charset="0"/>
                <a:cs typeface="Times New Roman" pitchFamily="18" charset="0"/>
              </a:rPr>
              <a:t>Step 7: Accuracy, Precision, Recall, F1 score is calculated.</a:t>
            </a:r>
            <a:endParaRPr lang="en-IN" sz="2600" dirty="0">
              <a:solidFill>
                <a:schemeClr val="tx1"/>
              </a:solidFill>
              <a:latin typeface="Times New Roman" pitchFamily="18" charset="0"/>
              <a:cs typeface="Times New Roman" pitchFamily="18" charset="0"/>
            </a:endParaRPr>
          </a:p>
          <a:p>
            <a:pPr marL="0" indent="0">
              <a:buNone/>
            </a:pPr>
            <a:endParaRPr lang="en-IN" sz="2600" dirty="0">
              <a:solidFill>
                <a:schemeClr val="bg1"/>
              </a:solidFill>
              <a:latin typeface="Times New Roman" pitchFamily="18" charset="0"/>
              <a:cs typeface="Times New Roman" pitchFamily="18" charset="0"/>
            </a:endParaRPr>
          </a:p>
        </p:txBody>
      </p:sp>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154794"/>
            <a:ext cx="755858"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22</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2644381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p:cNvPicPr/>
          <p:nvPr/>
        </p:nvPicPr>
        <p:blipFill>
          <a:blip r:embed="rId2" cstate="print"/>
          <a:stretch>
            <a:fillRect/>
          </a:stretch>
        </p:blipFill>
        <p:spPr>
          <a:xfrm>
            <a:off x="2127738" y="1336431"/>
            <a:ext cx="8080131" cy="4054084"/>
          </a:xfrm>
          <a:prstGeom prst="rect">
            <a:avLst/>
          </a:prstGeom>
        </p:spPr>
      </p:pic>
      <p:sp>
        <p:nvSpPr>
          <p:cNvPr id="4" name="Rectangle 3"/>
          <p:cNvSpPr/>
          <p:nvPr/>
        </p:nvSpPr>
        <p:spPr>
          <a:xfrm>
            <a:off x="4356192" y="479140"/>
            <a:ext cx="3180679" cy="553998"/>
          </a:xfrm>
          <a:prstGeom prst="rect">
            <a:avLst/>
          </a:prstGeom>
        </p:spPr>
        <p:txBody>
          <a:bodyPr wrap="none">
            <a:spAutoFit/>
          </a:bodyPr>
          <a:lstStyle/>
          <a:p>
            <a:pPr lvl="1" algn="ctr"/>
            <a:r>
              <a:rPr lang="en-US" sz="30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WORK FLOW</a:t>
            </a: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4234695" y="5583089"/>
            <a:ext cx="3556615" cy="369332"/>
          </a:xfrm>
          <a:prstGeom prst="rect">
            <a:avLst/>
          </a:prstGeom>
        </p:spPr>
        <p:txBody>
          <a:bodyPr wrap="none">
            <a:spAutoFit/>
          </a:bodyPr>
          <a:lstStyle/>
          <a:p>
            <a:r>
              <a:rPr lang="en-US" b="1" dirty="0"/>
              <a:t>Figure 8</a:t>
            </a:r>
            <a:r>
              <a:rPr lang="en-US" b="1" dirty="0" smtClean="0"/>
              <a:t>.2:</a:t>
            </a:r>
            <a:r>
              <a:rPr lang="en-US" dirty="0" smtClean="0"/>
              <a:t> Work flow of system. </a:t>
            </a:r>
            <a:endParaRPr lang="en-IN" dirty="0"/>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183903"/>
            <a:ext cx="88136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23</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6643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4939" y="431126"/>
            <a:ext cx="5697415" cy="1661993"/>
          </a:xfrm>
          <a:prstGeom prst="rect">
            <a:avLst/>
          </a:prstGeom>
        </p:spPr>
        <p:txBody>
          <a:bodyPr wrap="square">
            <a:spAutoFit/>
          </a:bodyPr>
          <a:lstStyle/>
          <a:p>
            <a:pPr lvl="1" algn="ctr"/>
            <a:r>
              <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IMPLIMENTATION</a:t>
            </a:r>
          </a:p>
          <a:p>
            <a:pPr lvl="1" algn="ct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3600" b="1" dirty="0">
                <a:solidFill>
                  <a:schemeClr val="bg1"/>
                </a:solidFill>
              </a:rPr>
              <a:t> </a:t>
            </a:r>
            <a:endParaRPr lang="en-IN" sz="3600" dirty="0">
              <a:solidFill>
                <a:schemeClr val="bg1"/>
              </a:solidFill>
            </a:endParaRPr>
          </a:p>
        </p:txBody>
      </p:sp>
      <p:sp>
        <p:nvSpPr>
          <p:cNvPr id="12" name="TextBox 11"/>
          <p:cNvSpPr txBox="1"/>
          <p:nvPr/>
        </p:nvSpPr>
        <p:spPr>
          <a:xfrm>
            <a:off x="1090247" y="1481932"/>
            <a:ext cx="9733084" cy="5186035"/>
          </a:xfrm>
          <a:prstGeom prst="rect">
            <a:avLst/>
          </a:prstGeom>
          <a:noFill/>
        </p:spPr>
        <p:txBody>
          <a:bodyPr wrap="square" rtlCol="0">
            <a:spAutoFit/>
          </a:bodyPr>
          <a:lstStyle/>
          <a:p>
            <a:pPr marL="342900" lvl="0" indent="-342900">
              <a:buFont typeface="Wingdings" pitchFamily="2" charset="2"/>
              <a:buChar char="Ø"/>
            </a:pPr>
            <a:r>
              <a:rPr lang="en-US" sz="2400" dirty="0">
                <a:latin typeface="Times New Roman" pitchFamily="18" charset="0"/>
                <a:cs typeface="Times New Roman" pitchFamily="18" charset="0"/>
              </a:rPr>
              <a:t>Programming Language: Python </a:t>
            </a:r>
            <a:r>
              <a:rPr lang="en-US" sz="2400" dirty="0" smtClean="0">
                <a:latin typeface="Times New Roman" pitchFamily="18" charset="0"/>
                <a:cs typeface="Times New Roman" pitchFamily="18" charset="0"/>
              </a:rPr>
              <a:t>3.8</a:t>
            </a:r>
          </a:p>
          <a:p>
            <a:pPr lvl="0"/>
            <a:endParaRPr lang="en-IN" sz="2400" dirty="0">
              <a:latin typeface="Times New Roman" pitchFamily="18" charset="0"/>
              <a:cs typeface="Times New Roman" pitchFamily="18" charset="0"/>
            </a:endParaRPr>
          </a:p>
          <a:p>
            <a:pPr marL="342900" lvl="0" indent="-342900">
              <a:buFont typeface="Wingdings" pitchFamily="2" charset="2"/>
              <a:buChar char="Ø"/>
            </a:pPr>
            <a:r>
              <a:rPr lang="en-US" sz="2400" dirty="0">
                <a:latin typeface="Times New Roman" pitchFamily="18" charset="0"/>
                <a:cs typeface="Times New Roman" pitchFamily="18" charset="0"/>
              </a:rPr>
              <a:t>Machine Learning Framework: </a:t>
            </a:r>
            <a:r>
              <a:rPr lang="en-US" sz="2400" dirty="0" smtClean="0">
                <a:latin typeface="Times New Roman" pitchFamily="18" charset="0"/>
                <a:cs typeface="Times New Roman" pitchFamily="18" charset="0"/>
              </a:rPr>
              <a:t>PyCharm.</a:t>
            </a:r>
          </a:p>
          <a:p>
            <a:pPr lvl="0"/>
            <a:endParaRPr lang="en-US" sz="2400" dirty="0" smtClean="0">
              <a:latin typeface="Times New Roman" pitchFamily="18" charset="0"/>
              <a:cs typeface="Times New Roman" pitchFamily="18" charset="0"/>
            </a:endParaRPr>
          </a:p>
          <a:p>
            <a:pPr marL="342900" lvl="0" indent="-342900">
              <a:buFont typeface="Wingdings" pitchFamily="2" charset="2"/>
              <a:buChar char="Ø"/>
            </a:pPr>
            <a:r>
              <a:rPr lang="en-US" sz="2400" dirty="0" smtClean="0">
                <a:latin typeface="Times New Roman" pitchFamily="18" charset="0"/>
                <a:cs typeface="Times New Roman" pitchFamily="18" charset="0"/>
              </a:rPr>
              <a:t>As </a:t>
            </a:r>
            <a:r>
              <a:rPr lang="en-US" sz="2400" dirty="0">
                <a:latin typeface="Times New Roman" pitchFamily="18" charset="0"/>
                <a:cs typeface="Times New Roman" pitchFamily="18" charset="0"/>
              </a:rPr>
              <a:t>a programmer, </a:t>
            </a:r>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can perform the following using </a:t>
            </a:r>
            <a:r>
              <a:rPr lang="en-IN" sz="2400" dirty="0" smtClean="0">
                <a:latin typeface="Times New Roman" pitchFamily="18" charset="0"/>
                <a:cs typeface="Times New Roman" pitchFamily="18" charset="0"/>
              </a:rPr>
              <a:t>PyCharm.</a:t>
            </a:r>
          </a:p>
          <a:p>
            <a:pPr lvl="0"/>
            <a:endParaRPr lang="en-IN" sz="2400" dirty="0">
              <a:latin typeface="Times New Roman" pitchFamily="18" charset="0"/>
              <a:cs typeface="Times New Roman" pitchFamily="18" charset="0"/>
            </a:endParaRPr>
          </a:p>
          <a:p>
            <a:pPr marL="342900" lvl="0" indent="-342900">
              <a:buFont typeface="Wingdings" pitchFamily="2" charset="2"/>
              <a:buChar char="Ø"/>
            </a:pPr>
            <a:r>
              <a:rPr lang="en-US" sz="2400" dirty="0">
                <a:latin typeface="Times New Roman" pitchFamily="18" charset="0"/>
                <a:cs typeface="Times New Roman" pitchFamily="18" charset="0"/>
              </a:rPr>
              <a:t>Write and execute code in Python</a:t>
            </a:r>
            <a:r>
              <a:rPr lang="en-US" sz="2400" dirty="0" smtClean="0">
                <a:latin typeface="Times New Roman" pitchFamily="18" charset="0"/>
                <a:cs typeface="Times New Roman" pitchFamily="18" charset="0"/>
              </a:rPr>
              <a:t>.</a:t>
            </a:r>
          </a:p>
          <a:p>
            <a:pPr lvl="0"/>
            <a:endParaRPr lang="en-IN" sz="2400" dirty="0">
              <a:latin typeface="Times New Roman" pitchFamily="18" charset="0"/>
              <a:cs typeface="Times New Roman" pitchFamily="18" charset="0"/>
            </a:endParaRPr>
          </a:p>
          <a:p>
            <a:pPr marL="342900" lvl="0" indent="-342900">
              <a:buFont typeface="Wingdings" pitchFamily="2" charset="2"/>
              <a:buChar char="Ø"/>
            </a:pPr>
            <a:r>
              <a:rPr lang="en-US" sz="2400" dirty="0" smtClean="0">
                <a:latin typeface="Times New Roman" pitchFamily="18" charset="0"/>
                <a:cs typeface="Times New Roman" pitchFamily="18" charset="0"/>
              </a:rPr>
              <a:t>Import </a:t>
            </a:r>
            <a:r>
              <a:rPr lang="en-US" sz="2400" dirty="0">
                <a:latin typeface="Times New Roman" pitchFamily="18" charset="0"/>
                <a:cs typeface="Times New Roman" pitchFamily="18" charset="0"/>
              </a:rPr>
              <a:t>external datasets e.g., from Kaggle.</a:t>
            </a:r>
            <a:endParaRPr lang="en-IN" sz="2400" dirty="0">
              <a:latin typeface="Times New Roman" pitchFamily="18" charset="0"/>
              <a:cs typeface="Times New Roman" pitchFamily="18" charset="0"/>
            </a:endParaRPr>
          </a:p>
          <a:p>
            <a:pPr lvl="0" algn="just">
              <a:lnSpc>
                <a:spcPct val="250000"/>
              </a:lnSpc>
              <a:buClr>
                <a:srgbClr val="13015F"/>
              </a:buClr>
            </a:pPr>
            <a:endParaRPr lang="en-IN" sz="2200" dirty="0">
              <a:latin typeface="Times New Roman" pitchFamily="18" charset="0"/>
              <a:cs typeface="Times New Roman" pitchFamily="18" charset="0"/>
            </a:endParaRPr>
          </a:p>
          <a:p>
            <a:pPr algn="just">
              <a:buClr>
                <a:srgbClr val="13015F"/>
              </a:buClr>
            </a:pPr>
            <a:endParaRPr lang="en-IN" sz="2000" dirty="0">
              <a:latin typeface="Times New Roman" pitchFamily="18" charset="0"/>
              <a:cs typeface="Times New Roman" pitchFamily="18" charset="0"/>
            </a:endParaRPr>
          </a:p>
          <a:p>
            <a:pPr marL="342900" indent="-342900" algn="just">
              <a:buClr>
                <a:srgbClr val="13015F"/>
              </a:buClr>
              <a:buFont typeface="Wingdings" pitchFamily="2" charset="2"/>
              <a:buChar char="Ø"/>
            </a:pPr>
            <a:endParaRPr lang="en-IN" sz="2200" dirty="0">
              <a:latin typeface="Times New Roman" pitchFamily="18" charset="0"/>
              <a:cs typeface="Times New Roman" pitchFamily="18" charset="0"/>
            </a:endParaRPr>
          </a:p>
          <a:p>
            <a:pPr>
              <a:buClr>
                <a:srgbClr val="13015F"/>
              </a:buClr>
            </a:pPr>
            <a:endParaRPr lang="en-IN" dirty="0"/>
          </a:p>
        </p:txBody>
      </p:sp>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96537" y="164601"/>
            <a:ext cx="74689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24</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931143171"/>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5270" y="1131509"/>
            <a:ext cx="10823330" cy="4970591"/>
          </a:xfrm>
          <a:prstGeom prst="rect">
            <a:avLst/>
          </a:prstGeom>
        </p:spPr>
        <p:txBody>
          <a:bodyPr wrap="square">
            <a:spAutoFit/>
          </a:bodyPr>
          <a:lstStyle/>
          <a:p>
            <a:pPr algn="just">
              <a:lnSpc>
                <a:spcPct val="150000"/>
              </a:lnSpc>
            </a:pPr>
            <a:endParaRPr lang="en-US" sz="2200" b="1" dirty="0" smtClean="0">
              <a:solidFill>
                <a:srgbClr val="002060"/>
              </a:solidFill>
              <a:latin typeface="Times New Roman" pitchFamily="18" charset="0"/>
              <a:cs typeface="Times New Roman" pitchFamily="18" charset="0"/>
            </a:endParaRPr>
          </a:p>
          <a:p>
            <a:pPr algn="just">
              <a:lnSpc>
                <a:spcPct val="150000"/>
              </a:lnSpc>
            </a:pPr>
            <a:r>
              <a:rPr lang="en-US" sz="2400" b="1" dirty="0" smtClean="0">
                <a:solidFill>
                  <a:srgbClr val="002060"/>
                </a:solidFill>
                <a:latin typeface="Times New Roman" pitchFamily="18" charset="0"/>
                <a:cs typeface="Times New Roman" pitchFamily="18" charset="0"/>
              </a:rPr>
              <a:t>Matplotlib</a:t>
            </a:r>
            <a:r>
              <a:rPr lang="en-US" sz="2400" b="1" dirty="0">
                <a:solidFill>
                  <a:srgbClr val="002060"/>
                </a:solidFill>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This library is responsible for plotting numerical data. And that’s why it is used in data analysis. </a:t>
            </a:r>
            <a:endParaRPr lang="en-US" sz="2400" dirty="0" smtClean="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b="1" dirty="0">
                <a:solidFill>
                  <a:srgbClr val="002060"/>
                </a:solidFill>
                <a:latin typeface="Times New Roman" pitchFamily="18" charset="0"/>
                <a:cs typeface="Times New Roman" pitchFamily="18" charset="0"/>
              </a:rPr>
              <a:t>Numpy:</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 name “Numpy” stands for “Numerical Python”. </a:t>
            </a:r>
            <a:endParaRPr lang="en-US" sz="2400" dirty="0" smtClean="0">
              <a:latin typeface="Times New Roman" pitchFamily="18" charset="0"/>
              <a:cs typeface="Times New Roman" pitchFamily="18" charset="0"/>
            </a:endParaRPr>
          </a:p>
          <a:p>
            <a:pPr algn="just">
              <a:lnSpc>
                <a:spcPct val="150000"/>
              </a:lnSpc>
            </a:pPr>
            <a:endParaRPr lang="en-US" sz="2400" b="1" dirty="0" smtClean="0">
              <a:latin typeface="Times New Roman" pitchFamily="18" charset="0"/>
              <a:cs typeface="Times New Roman" pitchFamily="18" charset="0"/>
            </a:endParaRPr>
          </a:p>
          <a:p>
            <a:pPr algn="just">
              <a:lnSpc>
                <a:spcPct val="150000"/>
              </a:lnSpc>
            </a:pPr>
            <a:r>
              <a:rPr lang="en-US" sz="2400" b="1" dirty="0" smtClean="0">
                <a:solidFill>
                  <a:srgbClr val="002060"/>
                </a:solidFill>
                <a:latin typeface="Times New Roman" pitchFamily="18" charset="0"/>
                <a:cs typeface="Times New Roman" pitchFamily="18" charset="0"/>
              </a:rPr>
              <a:t>NLTK</a:t>
            </a:r>
            <a:r>
              <a:rPr lang="en-US" sz="2400" dirty="0" smtClean="0">
                <a:solidFill>
                  <a:srgbClr val="00206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Stands </a:t>
            </a:r>
            <a:r>
              <a:rPr lang="en-US" sz="2400" dirty="0">
                <a:latin typeface="Times New Roman" pitchFamily="18" charset="0"/>
                <a:cs typeface="Times New Roman" pitchFamily="18" charset="0"/>
              </a:rPr>
              <a:t>for Natural Language Toolkit. </a:t>
            </a: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22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2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6"/>
          <p:cNvSpPr/>
          <p:nvPr/>
        </p:nvSpPr>
        <p:spPr>
          <a:xfrm>
            <a:off x="2927838" y="255583"/>
            <a:ext cx="5591909" cy="2215991"/>
          </a:xfrm>
          <a:prstGeom prst="rect">
            <a:avLst/>
          </a:prstGeom>
        </p:spPr>
        <p:txBody>
          <a:bodyPr wrap="square">
            <a:spAutoFit/>
          </a:bodyPr>
          <a:lstStyle/>
          <a:p>
            <a:pPr lvl="1" algn="ctr"/>
            <a:r>
              <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BUILT-IN FUNCTIONS</a:t>
            </a:r>
          </a:p>
          <a:p>
            <a:pPr lvl="1" algn="ctr"/>
            <a:endPar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lgn="ct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3600" b="1" dirty="0">
                <a:solidFill>
                  <a:schemeClr val="bg1"/>
                </a:solidFill>
              </a:rPr>
              <a:t> </a:t>
            </a:r>
            <a:endParaRPr lang="en-IN" sz="3600" dirty="0">
              <a:solidFill>
                <a:schemeClr val="bg1"/>
              </a:solidFill>
            </a:endParaRPr>
          </a:p>
        </p:txBody>
      </p:sp>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96537" y="189481"/>
            <a:ext cx="791717"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25</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6741103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3547" y="2223145"/>
            <a:ext cx="10105292" cy="1133965"/>
          </a:xfrm>
          <a:prstGeom prst="rect">
            <a:avLst/>
          </a:prstGeom>
        </p:spPr>
        <p:txBody>
          <a:bodyPr wrap="square">
            <a:spAutoFit/>
          </a:bodyPr>
          <a:lstStyle/>
          <a:p>
            <a:pPr lvl="0" algn="just">
              <a:lnSpc>
                <a:spcPct val="150000"/>
              </a:lnSpc>
            </a:pPr>
            <a:r>
              <a:rPr lang="en-US" sz="2400" b="1" dirty="0">
                <a:solidFill>
                  <a:srgbClr val="002060"/>
                </a:solidFill>
                <a:latin typeface="Times New Roman" pitchFamily="18" charset="0"/>
                <a:cs typeface="Times New Roman" pitchFamily="18" charset="0"/>
              </a:rPr>
              <a:t>read_csv (): </a:t>
            </a:r>
            <a:r>
              <a:rPr lang="en-US" sz="2400" dirty="0">
                <a:latin typeface="Times New Roman" pitchFamily="18" charset="0"/>
                <a:cs typeface="Times New Roman" pitchFamily="18" charset="0"/>
              </a:rPr>
              <a:t>read_csv is an important pandas function to read csv files and do operations on it.</a:t>
            </a:r>
            <a:endParaRPr lang="en-IN" sz="2400" dirty="0">
              <a:latin typeface="Times New Roman" pitchFamily="18" charset="0"/>
              <a:cs typeface="Times New Roman" pitchFamily="18" charset="0"/>
            </a:endParaRPr>
          </a:p>
        </p:txBody>
      </p:sp>
      <p:sp>
        <p:nvSpPr>
          <p:cNvPr id="5" name="Rectangle 4"/>
          <p:cNvSpPr/>
          <p:nvPr/>
        </p:nvSpPr>
        <p:spPr>
          <a:xfrm>
            <a:off x="788378" y="3463787"/>
            <a:ext cx="10175630" cy="2241960"/>
          </a:xfrm>
          <a:prstGeom prst="rect">
            <a:avLst/>
          </a:prstGeom>
        </p:spPr>
        <p:txBody>
          <a:bodyPr wrap="square">
            <a:spAutoFit/>
          </a:bodyPr>
          <a:lstStyle/>
          <a:p>
            <a:pPr algn="just">
              <a:lnSpc>
                <a:spcPct val="150000"/>
              </a:lnSpc>
            </a:pPr>
            <a:r>
              <a:rPr lang="en-US" sz="2400" b="1" dirty="0">
                <a:solidFill>
                  <a:srgbClr val="002060"/>
                </a:solidFill>
                <a:latin typeface="Times New Roman" pitchFamily="18" charset="0"/>
                <a:cs typeface="Times New Roman" pitchFamily="18" charset="0"/>
              </a:rPr>
              <a:t>Scikit-learn: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Scikit-learn includes a wide range of </a:t>
            </a:r>
            <a:r>
              <a:rPr lang="en-US" sz="2400" dirty="0" smtClean="0">
                <a:latin typeface="Times New Roman" pitchFamily="18" charset="0"/>
                <a:cs typeface="Times New Roman" pitchFamily="18" charset="0"/>
              </a:rPr>
              <a:t>algorithms.</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b="1" dirty="0">
                <a:solidFill>
                  <a:srgbClr val="002060"/>
                </a:solidFill>
                <a:latin typeface="Times New Roman" pitchFamily="18" charset="0"/>
                <a:cs typeface="Times New Roman" pitchFamily="18" charset="0"/>
              </a:rPr>
              <a:t>Pickle:</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The pickle module allows you to save Python objects to a file and load them later. </a:t>
            </a:r>
            <a:endParaRPr lang="en-IN" sz="2400" dirty="0">
              <a:latin typeface="Times New Roman" pitchFamily="18" charset="0"/>
              <a:cs typeface="Times New Roman" pitchFamily="18" charset="0"/>
            </a:endParaRPr>
          </a:p>
        </p:txBody>
      </p:sp>
      <p:sp>
        <p:nvSpPr>
          <p:cNvPr id="6" name="Rectangle 5"/>
          <p:cNvSpPr/>
          <p:nvPr/>
        </p:nvSpPr>
        <p:spPr>
          <a:xfrm>
            <a:off x="858716" y="885314"/>
            <a:ext cx="10105292" cy="1133965"/>
          </a:xfrm>
          <a:prstGeom prst="rect">
            <a:avLst/>
          </a:prstGeom>
        </p:spPr>
        <p:txBody>
          <a:bodyPr wrap="square">
            <a:spAutoFit/>
          </a:bodyPr>
          <a:lstStyle/>
          <a:p>
            <a:pPr algn="just" fontAlgn="base">
              <a:lnSpc>
                <a:spcPct val="150000"/>
              </a:lnSpc>
            </a:pPr>
            <a:r>
              <a:rPr lang="en-US" sz="2400" b="1" dirty="0">
                <a:solidFill>
                  <a:srgbClr val="002060"/>
                </a:solidFill>
                <a:latin typeface="Times New Roman" pitchFamily="18" charset="0"/>
                <a:cs typeface="Times New Roman" pitchFamily="18" charset="0"/>
              </a:rPr>
              <a:t>Pandas: </a:t>
            </a:r>
            <a:r>
              <a:rPr lang="en-US" sz="2400" dirty="0">
                <a:latin typeface="Times New Roman" pitchFamily="18" charset="0"/>
                <a:cs typeface="Times New Roman" pitchFamily="18" charset="0"/>
              </a:rPr>
              <a:t>Pandas is mainly used for data analysis and associated manipulation of tabular data in Data frames.</a:t>
            </a:r>
          </a:p>
        </p:txBody>
      </p:sp>
      <p:sp>
        <p:nvSpPr>
          <p:cNvPr id="7" name="Round Same Side Corner Rectangle 6"/>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596537" y="164601"/>
            <a:ext cx="800682"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26</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3137125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7361" y="759533"/>
            <a:ext cx="10999176" cy="5370701"/>
          </a:xfrm>
          <a:prstGeom prst="rect">
            <a:avLst/>
          </a:prstGeom>
        </p:spPr>
        <p:txBody>
          <a:bodyPr wrap="square">
            <a:spAutoFit/>
          </a:bodyPr>
          <a:lstStyle/>
          <a:p>
            <a:pPr algn="just">
              <a:lnSpc>
                <a:spcPct val="150000"/>
              </a:lnSpc>
            </a:pPr>
            <a:endParaRPr lang="en-US" sz="2400" b="1" dirty="0" smtClean="0">
              <a:solidFill>
                <a:srgbClr val="002060"/>
              </a:solidFill>
              <a:latin typeface="Times New Roman" pitchFamily="18" charset="0"/>
              <a:cs typeface="Times New Roman" pitchFamily="18" charset="0"/>
            </a:endParaRPr>
          </a:p>
          <a:p>
            <a:pPr algn="just">
              <a:lnSpc>
                <a:spcPct val="150000"/>
              </a:lnSpc>
            </a:pPr>
            <a:r>
              <a:rPr lang="en-US" sz="2400" b="1" dirty="0" smtClean="0">
                <a:solidFill>
                  <a:srgbClr val="002060"/>
                </a:solidFill>
                <a:latin typeface="Times New Roman" pitchFamily="18" charset="0"/>
                <a:cs typeface="Times New Roman" pitchFamily="18" charset="0"/>
              </a:rPr>
              <a:t>Seaborn: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Seaborn is a Python data visualization library based on matplotlib that provides a high-level interface for creating informative and attractive statistical </a:t>
            </a:r>
            <a:r>
              <a:rPr lang="en-US" sz="2400" dirty="0" smtClean="0">
                <a:latin typeface="Times New Roman" pitchFamily="18" charset="0"/>
                <a:cs typeface="Times New Roman" pitchFamily="18" charset="0"/>
              </a:rPr>
              <a:t>graphics.</a:t>
            </a:r>
          </a:p>
          <a:p>
            <a:pPr algn="just">
              <a:lnSpc>
                <a:spcPct val="150000"/>
              </a:lnSpc>
            </a:pPr>
            <a:endParaRPr lang="en-US" sz="2400" b="1" dirty="0">
              <a:latin typeface="Times New Roman" pitchFamily="18" charset="0"/>
              <a:cs typeface="Times New Roman" pitchFamily="18" charset="0"/>
            </a:endParaRPr>
          </a:p>
          <a:p>
            <a:pPr algn="just">
              <a:lnSpc>
                <a:spcPct val="150000"/>
              </a:lnSpc>
            </a:pPr>
            <a:r>
              <a:rPr lang="en-US" sz="2400" b="1" dirty="0" smtClean="0">
                <a:solidFill>
                  <a:srgbClr val="002060"/>
                </a:solidFill>
                <a:latin typeface="Times New Roman" pitchFamily="18" charset="0"/>
                <a:cs typeface="Times New Roman" pitchFamily="18" charset="0"/>
              </a:rPr>
              <a:t>Tqdm:</a:t>
            </a:r>
            <a:r>
              <a:rPr lang="en-US" sz="2400" b="1"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Tqdm is a Python library that provides a progress bar for iterators. </a:t>
            </a:r>
            <a:endParaRPr lang="en-US" sz="2400" dirty="0" smtClean="0">
              <a:latin typeface="Times New Roman" pitchFamily="18" charset="0"/>
              <a:cs typeface="Times New Roman" pitchFamily="18" charset="0"/>
            </a:endParaRPr>
          </a:p>
          <a:p>
            <a:pPr algn="just">
              <a:lnSpc>
                <a:spcPct val="150000"/>
              </a:lnSpc>
            </a:pPr>
            <a:endParaRPr lang="en-US" sz="2400" b="1" dirty="0" smtClean="0">
              <a:latin typeface="Times New Roman" pitchFamily="18" charset="0"/>
              <a:cs typeface="Times New Roman" pitchFamily="18" charset="0"/>
            </a:endParaRPr>
          </a:p>
          <a:p>
            <a:pPr algn="just">
              <a:lnSpc>
                <a:spcPct val="150000"/>
              </a:lnSpc>
            </a:pPr>
            <a:r>
              <a:rPr lang="en-US" sz="2400" b="1" dirty="0" smtClean="0">
                <a:solidFill>
                  <a:srgbClr val="002060"/>
                </a:solidFill>
                <a:latin typeface="Times New Roman" pitchFamily="18" charset="0"/>
                <a:cs typeface="Times New Roman" pitchFamily="18" charset="0"/>
              </a:rPr>
              <a:t>WordCloud: </a:t>
            </a:r>
            <a:r>
              <a:rPr lang="en-US" sz="2400" dirty="0" smtClean="0">
                <a:latin typeface="Times New Roman" pitchFamily="18" charset="0"/>
                <a:cs typeface="Times New Roman" pitchFamily="18" charset="0"/>
              </a:rPr>
              <a:t>WordCloud </a:t>
            </a:r>
            <a:r>
              <a:rPr lang="en-US" sz="2400" dirty="0">
                <a:latin typeface="Times New Roman" pitchFamily="18" charset="0"/>
                <a:cs typeface="Times New Roman" pitchFamily="18" charset="0"/>
              </a:rPr>
              <a:t>is a Python library for generating word clouds from text data.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endParaRPr lang="en-US" sz="22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US" sz="2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ound Same Side Corner Rectangle 2"/>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1596537" y="175117"/>
            <a:ext cx="72000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27</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7717808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78929B-ED41-9D5D-9351-B544DF75D4E9}"/>
              </a:ext>
            </a:extLst>
          </p:cNvPr>
          <p:cNvSpPr>
            <a:spLocks noGrp="1"/>
          </p:cNvSpPr>
          <p:nvPr>
            <p:ph idx="1"/>
          </p:nvPr>
        </p:nvSpPr>
        <p:spPr>
          <a:xfrm>
            <a:off x="1073028" y="-6178227"/>
            <a:ext cx="12085983" cy="6579182"/>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 xmlns:a16="http://schemas.microsoft.com/office/drawing/2014/main" id="{D5B1A4DD-30BC-FFB7-75BC-0D31A9BC552E}"/>
              </a:ext>
            </a:extLst>
          </p:cNvPr>
          <p:cNvSpPr txBox="1"/>
          <p:nvPr/>
        </p:nvSpPr>
        <p:spPr>
          <a:xfrm>
            <a:off x="1661746" y="811240"/>
            <a:ext cx="7171812" cy="677108"/>
          </a:xfrm>
          <a:prstGeom prst="rect">
            <a:avLst/>
          </a:prstGeom>
          <a:noFill/>
        </p:spPr>
        <p:txBody>
          <a:bodyPr wrap="square">
            <a:spAutoFit/>
          </a:bodyPr>
          <a:lstStyle/>
          <a:p>
            <a:pPr algn="ctr"/>
            <a:r>
              <a:rPr lang="en-IN" sz="38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AIM :</a:t>
            </a:r>
            <a:endParaRPr lang="en-IN" sz="38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2072640" y="1963271"/>
            <a:ext cx="8197132" cy="830997"/>
          </a:xfrm>
          <a:prstGeom prst="rect">
            <a:avLst/>
          </a:prstGeom>
          <a:noFill/>
        </p:spPr>
        <p:txBody>
          <a:bodyPr wrap="square" rtlCol="0">
            <a:spAutoFit/>
          </a:bodyPr>
          <a:lstStyle/>
          <a:p>
            <a:pPr algn="just"/>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p>
        </p:txBody>
      </p:sp>
      <p:sp>
        <p:nvSpPr>
          <p:cNvPr id="6" name="Content Placeholder 2">
            <a:extLst>
              <a:ext uri="{FF2B5EF4-FFF2-40B4-BE49-F238E27FC236}">
                <a16:creationId xmlns="" xmlns:a16="http://schemas.microsoft.com/office/drawing/2014/main" id="{0C9AC2BF-B591-56F1-419D-DC308990AE2E}"/>
              </a:ext>
            </a:extLst>
          </p:cNvPr>
          <p:cNvSpPr txBox="1">
            <a:spLocks/>
          </p:cNvSpPr>
          <p:nvPr/>
        </p:nvSpPr>
        <p:spPr>
          <a:xfrm>
            <a:off x="1661746" y="1865532"/>
            <a:ext cx="9047285" cy="52730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50000"/>
              </a:lnSpc>
              <a:buNone/>
            </a:pPr>
            <a:r>
              <a:rPr lang="en-US" sz="2600" dirty="0">
                <a:latin typeface="Times New Roman" pitchFamily="18" charset="0"/>
                <a:cs typeface="Times New Roman" pitchFamily="18" charset="0"/>
              </a:rPr>
              <a:t>Aim of the project is to develop a FAKE NEWS DETECTION system using natural language processing and its accuracy will be tested using machine learning algorithms.</a:t>
            </a:r>
            <a:endParaRPr lang="en-IN" sz="2600" dirty="0">
              <a:latin typeface="Times New Roman" pitchFamily="18" charset="0"/>
              <a:cs typeface="Times New Roman" pitchFamily="18" charset="0"/>
            </a:endParaRPr>
          </a:p>
          <a:p>
            <a:pPr marL="0" indent="0" algn="just">
              <a:lnSpc>
                <a:spcPct val="150000"/>
              </a:lnSpc>
              <a:buNone/>
            </a:pPr>
            <a:r>
              <a:rPr lang="en-US" sz="2600" dirty="0" smtClean="0">
                <a:latin typeface="Times New Roman" pitchFamily="18" charset="0"/>
                <a:cs typeface="Times New Roman" pitchFamily="18" charset="0"/>
              </a:rPr>
              <a:t>  </a:t>
            </a:r>
          </a:p>
        </p:txBody>
      </p:sp>
      <p:sp>
        <p:nvSpPr>
          <p:cNvPr id="7" name="Round Same Side Corner Rectangle 6"/>
          <p:cNvSpPr/>
          <p:nvPr/>
        </p:nvSpPr>
        <p:spPr>
          <a:xfrm>
            <a:off x="11576708" y="0"/>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690425" y="193938"/>
            <a:ext cx="368028" cy="630942"/>
          </a:xfrm>
          <a:prstGeom prst="rect">
            <a:avLst/>
          </a:prstGeom>
          <a:noFill/>
        </p:spPr>
        <p:txBody>
          <a:bodyPr wrap="square" rtlCol="0">
            <a:spAutoFit/>
          </a:bodyPr>
          <a:lstStyle/>
          <a:p>
            <a:r>
              <a:rPr lang="en-IN" sz="35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1</a:t>
            </a:r>
            <a:endParaRPr lang="en-IN" sz="35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73270899"/>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B4A5E888-BA8B-4B09-3235-999F64F0B08E}"/>
              </a:ext>
            </a:extLst>
          </p:cNvPr>
          <p:cNvSpPr txBox="1">
            <a:spLocks/>
          </p:cNvSpPr>
          <p:nvPr/>
        </p:nvSpPr>
        <p:spPr>
          <a:xfrm>
            <a:off x="660400" y="152400"/>
            <a:ext cx="11100777" cy="768154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60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z="6000"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MACHINE </a:t>
            </a:r>
            <a:r>
              <a:rPr lang="en-US" sz="60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LEARNING</a:t>
            </a:r>
            <a:endParaRPr lang="en-US" sz="6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lnSpc>
                <a:spcPct val="170000"/>
              </a:lnSpc>
              <a:buNone/>
            </a:pPr>
            <a:r>
              <a:rPr lang="en-US" sz="4600" dirty="0">
                <a:latin typeface="Times New Roman" pitchFamily="18" charset="0"/>
                <a:cs typeface="Times New Roman" pitchFamily="18" charset="0"/>
              </a:rPr>
              <a:t>Machine Learning (ML) is a sub-category of artificial intelligence that refers to the process by which </a:t>
            </a:r>
            <a:r>
              <a:rPr lang="en-US" sz="4600" dirty="0" smtClean="0">
                <a:latin typeface="Times New Roman" pitchFamily="18" charset="0"/>
                <a:cs typeface="Times New Roman" pitchFamily="18" charset="0"/>
              </a:rPr>
              <a:t>computers develop </a:t>
            </a:r>
            <a:r>
              <a:rPr lang="en-US" sz="4600" dirty="0">
                <a:latin typeface="Times New Roman" pitchFamily="18" charset="0"/>
                <a:cs typeface="Times New Roman" pitchFamily="18" charset="0"/>
              </a:rPr>
              <a:t>pattern </a:t>
            </a:r>
            <a:r>
              <a:rPr lang="en-US" sz="4600" dirty="0" smtClean="0">
                <a:latin typeface="Times New Roman" pitchFamily="18" charset="0"/>
                <a:cs typeface="Times New Roman" pitchFamily="18" charset="0"/>
              </a:rPr>
              <a:t>recognition.</a:t>
            </a:r>
            <a:endParaRPr lang="en-IN" sz="4600" dirty="0">
              <a:latin typeface="Times New Roman" pitchFamily="18" charset="0"/>
              <a:cs typeface="Times New Roman" pitchFamily="18" charset="0"/>
            </a:endParaRPr>
          </a:p>
          <a:p>
            <a:pPr marL="0" indent="0" algn="ctr">
              <a:buNone/>
            </a:pPr>
            <a:endParaRPr lang="en-US" sz="39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en-US" sz="60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PREPROCESSING:</a:t>
            </a:r>
            <a:endParaRPr lang="en-US" sz="6000" b="1" dirty="0" smtClean="0">
              <a:latin typeface="Times New Roman" pitchFamily="18" charset="0"/>
              <a:cs typeface="Times New Roman" pitchFamily="18" charset="0"/>
            </a:endParaRPr>
          </a:p>
          <a:p>
            <a:pPr algn="just">
              <a:lnSpc>
                <a:spcPct val="170000"/>
              </a:lnSpc>
            </a:pPr>
            <a:r>
              <a:rPr lang="en-US" sz="4600" dirty="0">
                <a:latin typeface="Times New Roman" pitchFamily="18" charset="0"/>
                <a:cs typeface="Times New Roman" pitchFamily="18" charset="0"/>
              </a:rPr>
              <a:t> </a:t>
            </a:r>
            <a:r>
              <a:rPr lang="en-US" sz="4600" dirty="0" smtClean="0">
                <a:latin typeface="Times New Roman" pitchFamily="18" charset="0"/>
                <a:cs typeface="Times New Roman" pitchFamily="18" charset="0"/>
              </a:rPr>
              <a:t>   Data Preprocessing is that step in which the data gets  transformed, or Encoded, to bring it </a:t>
            </a:r>
            <a:r>
              <a:rPr lang="en-US" sz="4600" dirty="0">
                <a:latin typeface="Times New Roman" pitchFamily="18" charset="0"/>
                <a:cs typeface="Times New Roman" pitchFamily="18" charset="0"/>
              </a:rPr>
              <a:t>to such a state that now the machine can easily parse</a:t>
            </a:r>
            <a:r>
              <a:rPr lang="en-US" sz="4600" dirty="0" smtClean="0">
                <a:latin typeface="Times New Roman" pitchFamily="18" charset="0"/>
                <a:cs typeface="Times New Roman" pitchFamily="18" charset="0"/>
              </a:rPr>
              <a:t>.</a:t>
            </a:r>
          </a:p>
          <a:p>
            <a:pPr marL="0" indent="0" algn="just">
              <a:lnSpc>
                <a:spcPct val="170000"/>
              </a:lnSpc>
              <a:buNone/>
            </a:pPr>
            <a:endParaRPr lang="en-US" sz="2800" b="1" u="sng" dirty="0">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marL="0" indent="0" algn="ctr">
              <a:buFont typeface="Arial" panose="020B0604020202020204" pitchFamily="34" charset="0"/>
              <a:buNone/>
            </a:pPr>
            <a:endParaRPr lang="en-IN" dirty="0" smtClean="0">
              <a:latin typeface="Times New Roman" pitchFamily="18" charset="0"/>
              <a:cs typeface="Times New Roman" pitchFamily="18" charset="0"/>
            </a:endParaRPr>
          </a:p>
          <a:p>
            <a:pPr marL="0" indent="0">
              <a:buFont typeface="Arial" panose="020B0604020202020204" pitchFamily="34" charset="0"/>
              <a:buNone/>
            </a:pPr>
            <a:r>
              <a:rPr lang="en-IN" sz="2600" dirty="0" smtClean="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
        <p:nvSpPr>
          <p:cNvPr id="3" name="Round Same Side Corner Rectangle 2"/>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152400"/>
            <a:ext cx="72896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28</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2252901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472" y="69334"/>
            <a:ext cx="12059408" cy="16696879"/>
          </a:xfrm>
          <a:prstGeom prst="rect">
            <a:avLst/>
          </a:prstGeom>
        </p:spPr>
        <p:txBody>
          <a:bodyPr wrap="square">
            <a:spAutoFit/>
          </a:bodyPr>
          <a:lstStyle/>
          <a:p>
            <a:pPr lvl="1"/>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 </a:t>
            </a:r>
          </a:p>
          <a:p>
            <a:pPr lvl="1"/>
            <a:endPar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lvl="1"/>
            <a:r>
              <a:rPr lang="en-US" sz="25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STEPS </a:t>
            </a:r>
            <a:r>
              <a:rPr lang="en-US" sz="25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IN TEXT PRE-PROCESSING</a:t>
            </a:r>
            <a:r>
              <a:rPr lang="en-US" sz="25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a:p>
            <a:pPr lvl="1"/>
            <a:endPar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marL="800100" lvl="1" indent="-342900" algn="just">
              <a:lnSpc>
                <a:spcPct val="150000"/>
              </a:lnSpc>
              <a:buFont typeface="Arial" pitchFamily="34" charset="0"/>
              <a:buChar char="•"/>
            </a:pPr>
            <a:r>
              <a:rPr lang="en-US" sz="24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STEMMING:</a:t>
            </a:r>
          </a:p>
          <a:p>
            <a:pPr lvl="1" algn="just">
              <a:lnSpc>
                <a:spcPct val="150000"/>
              </a:lnSpc>
            </a:pPr>
            <a:r>
              <a:rPr lang="en-US" sz="2200" dirty="0">
                <a:latin typeface="Times New Roman" pitchFamily="18" charset="0"/>
                <a:cs typeface="Times New Roman" pitchFamily="18" charset="0"/>
              </a:rPr>
              <a:t> The main purpose of stemming is to reduce different grammatical forms / word forms of a word like its noun, adjective, verb, adverb etc. to its root form. </a:t>
            </a:r>
            <a:endParaRPr lang="en-US" sz="2200" dirty="0" smtClean="0">
              <a:latin typeface="Times New Roman" pitchFamily="18" charset="0"/>
              <a:cs typeface="Times New Roman" pitchFamily="18" charset="0"/>
            </a:endParaRPr>
          </a:p>
          <a:p>
            <a:pPr lvl="1" algn="just">
              <a:lnSpc>
                <a:spcPct val="150000"/>
              </a:lnSpc>
            </a:pPr>
            <a:endParaRPr lang="en-US" sz="2200" dirty="0" smtClean="0">
              <a:latin typeface="Times New Roman" pitchFamily="18" charset="0"/>
              <a:cs typeface="Times New Roman" pitchFamily="18" charset="0"/>
            </a:endParaRPr>
          </a:p>
          <a:p>
            <a:pPr marL="800100" lvl="1" indent="-342900" algn="just">
              <a:lnSpc>
                <a:spcPct val="150000"/>
              </a:lnSpc>
              <a:buFont typeface="Arial" pitchFamily="34" charset="0"/>
              <a:buChar char="•"/>
            </a:pP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STOP WORD REMOVAL:</a:t>
            </a:r>
          </a:p>
          <a:p>
            <a:pPr lvl="1" algn="just">
              <a:lnSpc>
                <a:spcPct val="150000"/>
              </a:lnSpc>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Stop Word is a commonly used word in any natural language such as “</a:t>
            </a:r>
            <a:r>
              <a:rPr lang="en-US" sz="2200" b="1" dirty="0">
                <a:latin typeface="Times New Roman" pitchFamily="18" charset="0"/>
                <a:cs typeface="Times New Roman" pitchFamily="18" charset="0"/>
              </a:rPr>
              <a:t>a, an , the, for</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is</a:t>
            </a:r>
            <a:r>
              <a:rPr lang="en-US" sz="2200" b="1" dirty="0">
                <a:latin typeface="Times New Roman" pitchFamily="18" charset="0"/>
                <a:cs typeface="Times New Roman" pitchFamily="18" charset="0"/>
              </a:rPr>
              <a:t>, was, which, are, were, from, do, with, and, so, very, that, this, no, yourselves </a:t>
            </a:r>
            <a:r>
              <a:rPr lang="en-US" sz="2200" dirty="0">
                <a:latin typeface="Times New Roman" pitchFamily="18" charset="0"/>
                <a:cs typeface="Times New Roman" pitchFamily="18" charset="0"/>
              </a:rPr>
              <a:t>etc</a:t>
            </a:r>
            <a:r>
              <a:rPr lang="en-US"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lvl="1" algn="just">
              <a:lnSpc>
                <a:spcPct val="150000"/>
              </a:lnSpc>
            </a:pPr>
            <a:r>
              <a:rPr lang="en-IN" sz="22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lgn="just"/>
            <a:endParaRPr lang="en-US" sz="2200" dirty="0">
              <a:latin typeface="Times New Roman" pitchFamily="18" charset="0"/>
              <a:cs typeface="Times New Roman" pitchFamily="18" charset="0"/>
            </a:endParaRPr>
          </a:p>
          <a:p>
            <a:pPr lvl="1" algn="just"/>
            <a:endParaRPr lang="en-US" sz="2400" dirty="0" smtClean="0">
              <a:solidFill>
                <a:schemeClr val="bg1"/>
              </a:solidFill>
              <a:latin typeface="Times New Roman" pitchFamily="18" charset="0"/>
              <a:cs typeface="Times New Roman" pitchFamily="18" charset="0"/>
            </a:endParaRPr>
          </a:p>
          <a:p>
            <a:pPr lvl="1" algn="just"/>
            <a:endParaRPr lang="en-US" sz="2400" dirty="0">
              <a:solidFill>
                <a:schemeClr val="bg1"/>
              </a:solidFill>
              <a:latin typeface="Times New Roman" pitchFamily="18" charset="0"/>
              <a:cs typeface="Times New Roman" pitchFamily="18" charset="0"/>
            </a:endParaRPr>
          </a:p>
          <a:p>
            <a:pPr lvl="1" algn="just"/>
            <a:endParaRPr lang="en-US" sz="2400" dirty="0" smtClean="0">
              <a:solidFill>
                <a:schemeClr val="bg1"/>
              </a:solidFill>
              <a:latin typeface="Times New Roman" pitchFamily="18" charset="0"/>
              <a:cs typeface="Times New Roman" pitchFamily="18" charset="0"/>
            </a:endParaRPr>
          </a:p>
          <a:p>
            <a:pPr lvl="1" algn="just"/>
            <a:endParaRPr lang="en-US" sz="2400" dirty="0">
              <a:solidFill>
                <a:schemeClr val="bg1"/>
              </a:solidFill>
              <a:latin typeface="Times New Roman" pitchFamily="18" charset="0"/>
              <a:cs typeface="Times New Roman" pitchFamily="18" charset="0"/>
            </a:endParaRPr>
          </a:p>
          <a:p>
            <a:pPr lvl="1" algn="just"/>
            <a:endParaRPr lang="en-US" sz="2400" dirty="0" smtClean="0">
              <a:solidFill>
                <a:schemeClr val="bg1"/>
              </a:solidFill>
              <a:latin typeface="Times New Roman" pitchFamily="18" charset="0"/>
              <a:cs typeface="Times New Roman" pitchFamily="18" charset="0"/>
            </a:endParaRPr>
          </a:p>
          <a:p>
            <a:pPr lvl="1" algn="just"/>
            <a:endParaRPr lang="en-US" sz="2400" dirty="0">
              <a:solidFill>
                <a:schemeClr val="bg1"/>
              </a:solidFill>
              <a:latin typeface="Times New Roman" pitchFamily="18" charset="0"/>
              <a:cs typeface="Times New Roman" pitchFamily="18" charset="0"/>
            </a:endParaRPr>
          </a:p>
          <a:p>
            <a:pPr lvl="1" algn="just"/>
            <a:endParaRPr lang="en-US" sz="2400" dirty="0" smtClean="0">
              <a:solidFill>
                <a:schemeClr val="bg1"/>
              </a:solidFill>
              <a:latin typeface="Times New Roman" pitchFamily="18" charset="0"/>
              <a:cs typeface="Times New Roman" pitchFamily="18" charset="0"/>
            </a:endParaRPr>
          </a:p>
          <a:p>
            <a:pPr lvl="1" algn="just"/>
            <a:endParaRPr lang="en-US" sz="2400" dirty="0">
              <a:solidFill>
                <a:schemeClr val="bg1"/>
              </a:solidFill>
              <a:latin typeface="Times New Roman" pitchFamily="18" charset="0"/>
              <a:cs typeface="Times New Roman" pitchFamily="18" charset="0"/>
            </a:endParaRPr>
          </a:p>
          <a:p>
            <a:pPr lvl="1" algn="just"/>
            <a:r>
              <a:rPr lang="en-US" sz="2400" dirty="0" smtClean="0">
                <a:solidFill>
                  <a:schemeClr val="bg1"/>
                </a:solidFill>
                <a:latin typeface="Times New Roman" pitchFamily="18" charset="0"/>
                <a:cs typeface="Times New Roman" pitchFamily="18" charset="0"/>
              </a:rPr>
              <a:t> </a:t>
            </a:r>
            <a:endParaRPr lang="en-IN" sz="2400" b="1" dirty="0">
              <a:solidFill>
                <a:schemeClr val="bg1"/>
              </a:solidFill>
              <a:latin typeface="Times New Roman" pitchFamily="18" charset="0"/>
              <a:cs typeface="Times New Roman" pitchFamily="18" charset="0"/>
            </a:endParaRPr>
          </a:p>
          <a:p>
            <a:pPr lvl="1" algn="just"/>
            <a:endParaRPr lang="en-IN" sz="2400" b="1" dirty="0" smtClean="0">
              <a:solidFill>
                <a:schemeClr val="bg1"/>
              </a:solidFill>
              <a:latin typeface="Times New Roman" pitchFamily="18" charset="0"/>
              <a:cs typeface="Times New Roman" pitchFamily="18" charset="0"/>
            </a:endParaRPr>
          </a:p>
          <a:p>
            <a:pPr marL="800100" lvl="1" indent="-342900" algn="just">
              <a:buFont typeface="Arial" pitchFamily="34" charset="0"/>
              <a:buChar char="•"/>
            </a:pPr>
            <a:endParaRPr lang="en-US" sz="2400" dirty="0" smtClean="0">
              <a:solidFill>
                <a:schemeClr val="bg1"/>
              </a:solidFill>
              <a:latin typeface="Times New Roman" pitchFamily="18" charset="0"/>
              <a:cs typeface="Times New Roman" pitchFamily="18" charset="0"/>
            </a:endParaRPr>
          </a:p>
          <a:p>
            <a:pPr lvl="1" algn="just"/>
            <a:r>
              <a:rPr lang="en-US" sz="2400" dirty="0" smtClean="0">
                <a:solidFill>
                  <a:schemeClr val="bg1"/>
                </a:solidFill>
                <a:latin typeface="Times New Roman" pitchFamily="18" charset="0"/>
                <a:cs typeface="Times New Roman" pitchFamily="18" charset="0"/>
              </a:rPr>
              <a:t>    </a:t>
            </a:r>
          </a:p>
          <a:p>
            <a:pPr lvl="1" algn="just"/>
            <a:endParaRPr lang="en-US" sz="2400" dirty="0">
              <a:solidFill>
                <a:schemeClr val="bg1"/>
              </a:solidFill>
              <a:latin typeface="Times New Roman" pitchFamily="18" charset="0"/>
              <a:cs typeface="Times New Roman" pitchFamily="18" charset="0"/>
            </a:endParaRPr>
          </a:p>
          <a:p>
            <a:pPr lvl="1" algn="just"/>
            <a:endParaRPr lang="en-US" sz="2400" dirty="0" smtClean="0">
              <a:solidFill>
                <a:schemeClr val="bg1"/>
              </a:solidFill>
              <a:latin typeface="Times New Roman" pitchFamily="18" charset="0"/>
              <a:cs typeface="Times New Roman" pitchFamily="18" charset="0"/>
            </a:endParaRPr>
          </a:p>
          <a:p>
            <a:pPr lvl="1" algn="just"/>
            <a:endParaRPr lang="en-US" sz="2400" dirty="0" smtClean="0">
              <a:solidFill>
                <a:schemeClr val="bg1"/>
              </a:solidFill>
              <a:latin typeface="Times New Roman" pitchFamily="18" charset="0"/>
              <a:cs typeface="Times New Roman" pitchFamily="18" charset="0"/>
            </a:endParaRPr>
          </a:p>
          <a:p>
            <a:pPr lvl="1" algn="just"/>
            <a:endParaRPr lang="en-US" sz="2400" b="1" dirty="0">
              <a:solidFill>
                <a:schemeClr val="bg1"/>
              </a:solidFill>
              <a:latin typeface="Times New Roman" pitchFamily="18" charset="0"/>
              <a:cs typeface="Times New Roman" pitchFamily="18" charset="0"/>
            </a:endParaRPr>
          </a:p>
          <a:p>
            <a:pPr lvl="1" algn="just"/>
            <a:endParaRPr lang="en-US" sz="2400" b="1" dirty="0" smtClean="0">
              <a:solidFill>
                <a:schemeClr val="bg1"/>
              </a:solidFill>
              <a:latin typeface="Times New Roman" pitchFamily="18" charset="0"/>
              <a:cs typeface="Times New Roman" pitchFamily="18" charset="0"/>
            </a:endParaRPr>
          </a:p>
          <a:p>
            <a:pPr lvl="1" algn="just"/>
            <a:endParaRPr lang="en-US" sz="2400" b="1" dirty="0">
              <a:solidFill>
                <a:schemeClr val="bg1"/>
              </a:solidFill>
              <a:latin typeface="Times New Roman" pitchFamily="18" charset="0"/>
              <a:cs typeface="Times New Roman" pitchFamily="18" charset="0"/>
            </a:endParaRPr>
          </a:p>
          <a:p>
            <a:pPr marL="800100" lvl="1" indent="-342900" algn="just">
              <a:buFont typeface="Arial" pitchFamily="34" charset="0"/>
              <a:buChar char="•"/>
            </a:pPr>
            <a:endParaRPr lang="en-US" sz="2400" dirty="0">
              <a:solidFill>
                <a:schemeClr val="bg1"/>
              </a:solidFill>
              <a:latin typeface="Times New Roman" pitchFamily="18" charset="0"/>
              <a:cs typeface="Times New Roman" pitchFamily="18" charset="0"/>
            </a:endParaRPr>
          </a:p>
          <a:p>
            <a:pPr lvl="1" algn="just"/>
            <a:r>
              <a:rPr lang="en-US" sz="2400" dirty="0">
                <a:solidFill>
                  <a:schemeClr val="bg1"/>
                </a:solidFill>
                <a:latin typeface="Times New Roman" pitchFamily="18" charset="0"/>
                <a:cs typeface="Times New Roman" pitchFamily="18" charset="0"/>
              </a:rPr>
              <a:t> </a:t>
            </a:r>
            <a:endParaRPr lang="en-US" sz="2400" b="1" dirty="0" smtClean="0">
              <a:solidFill>
                <a:schemeClr val="bg1"/>
              </a:solidFill>
              <a:latin typeface="Times New Roman" pitchFamily="18" charset="0"/>
              <a:cs typeface="Times New Roman" pitchFamily="18" charset="0"/>
            </a:endParaRPr>
          </a:p>
          <a:p>
            <a:pPr marL="800100" lvl="1" indent="-342900" algn="just">
              <a:buFont typeface="Arial" pitchFamily="34" charset="0"/>
              <a:buChar char="•"/>
            </a:pPr>
            <a:endParaRPr lang="en-US" sz="2400" b="1" dirty="0">
              <a:solidFill>
                <a:srgbClr val="13015F"/>
              </a:solidFill>
              <a:latin typeface="Times New Roman" pitchFamily="18" charset="0"/>
              <a:cs typeface="Times New Roman" pitchFamily="18" charset="0"/>
            </a:endParaRPr>
          </a:p>
          <a:p>
            <a:pPr marL="800100" lvl="1" indent="-342900" algn="just">
              <a:buFont typeface="Arial" pitchFamily="34" charset="0"/>
              <a:buChar char="•"/>
            </a:pPr>
            <a:endParaRPr lang="en-US" sz="2400" b="1" dirty="0" smtClean="0">
              <a:solidFill>
                <a:srgbClr val="13015F"/>
              </a:solidFill>
              <a:latin typeface="Times New Roman" pitchFamily="18" charset="0"/>
              <a:cs typeface="Times New Roman" pitchFamily="18" charset="0"/>
            </a:endParaRPr>
          </a:p>
          <a:p>
            <a:pPr lvl="1" algn="just"/>
            <a:r>
              <a:rPr lang="en-US" sz="2400" dirty="0" smtClean="0">
                <a:solidFill>
                  <a:schemeClr val="bg1"/>
                </a:solidFill>
                <a:latin typeface="Times New Roman" pitchFamily="18" charset="0"/>
                <a:cs typeface="Times New Roman" pitchFamily="18" charset="0"/>
              </a:rPr>
              <a:t> </a:t>
            </a:r>
            <a:endParaRPr lang="en-US" sz="2400" dirty="0">
              <a:solidFill>
                <a:schemeClr val="bg1"/>
              </a:solidFill>
              <a:latin typeface="Times New Roman" pitchFamily="18" charset="0"/>
              <a:cs typeface="Times New Roman" pitchFamily="18" charset="0"/>
            </a:endParaRPr>
          </a:p>
          <a:p>
            <a:pPr lvl="1" algn="just"/>
            <a:endParaRPr lang="en-IN" sz="2400" b="1" dirty="0">
              <a:solidFill>
                <a:schemeClr val="bg1"/>
              </a:solidFill>
              <a:latin typeface="Times New Roman" pitchFamily="18" charset="0"/>
              <a:cs typeface="Times New Roman" pitchFamily="18" charset="0"/>
            </a:endParaRPr>
          </a:p>
          <a:p>
            <a:pPr lvl="1" algn="just"/>
            <a:endPar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lvl="1"/>
            <a:endParaRPr lang="en-US" sz="29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lvl="1"/>
            <a:endParaRPr lang="en-IN" sz="29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ound Same Side Corner Rectangle 2"/>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235476"/>
            <a:ext cx="85447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29</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52165123"/>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2851" y="2178129"/>
            <a:ext cx="9905999" cy="6554480"/>
          </a:xfrm>
        </p:spPr>
        <p:txBody>
          <a:bodyPr>
            <a:normAutofit/>
          </a:bodyPr>
          <a:lstStyle/>
          <a:p>
            <a:r>
              <a:rPr lang="en-US"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COUNT VECTORIZER :</a:t>
            </a:r>
          </a:p>
          <a:p>
            <a:pPr marL="0" indent="0" algn="just">
              <a:lnSpc>
                <a:spcPct val="150000"/>
              </a:lnSpc>
              <a:buNone/>
            </a:pPr>
            <a:r>
              <a:rPr lang="en-US" dirty="0" smtClean="0">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Count </a:t>
            </a:r>
            <a:r>
              <a:rPr lang="en-US" sz="2000" dirty="0">
                <a:solidFill>
                  <a:schemeClr val="tx1"/>
                </a:solidFill>
                <a:latin typeface="Times New Roman" pitchFamily="18" charset="0"/>
                <a:cs typeface="Times New Roman" pitchFamily="18" charset="0"/>
              </a:rPr>
              <a:t>Vectorizer tokenizes (tokenization means breaking down a sentence or paragraph or any text into words) the text along with performing very basic preprocessing like removing the punctuation marks, converting all the words to lowercase, etc</a:t>
            </a:r>
            <a:r>
              <a:rPr lang="en-US" sz="2000" dirty="0" smtClean="0">
                <a:solidFill>
                  <a:schemeClr val="tx1"/>
                </a:solidFill>
                <a:latin typeface="Times New Roman" pitchFamily="18" charset="0"/>
                <a:cs typeface="Times New Roman" pitchFamily="18" charset="0"/>
              </a:rPr>
              <a:t>.</a:t>
            </a:r>
          </a:p>
          <a:p>
            <a:pPr marL="0" indent="0" algn="just">
              <a:lnSpc>
                <a:spcPct val="150000"/>
              </a:lnSpc>
              <a:buNone/>
            </a:pPr>
            <a:r>
              <a:rPr lang="en-US" sz="2000" dirty="0" smtClean="0">
                <a:solidFill>
                  <a:schemeClr val="tx1"/>
                </a:solidFill>
                <a:latin typeface="Times New Roman" pitchFamily="18" charset="0"/>
                <a:cs typeface="Times New Roman" pitchFamily="18" charset="0"/>
              </a:rPr>
              <a:t>Example:</a:t>
            </a:r>
          </a:p>
          <a:p>
            <a:pPr>
              <a:lnSpc>
                <a:spcPct val="150000"/>
              </a:lnSpc>
            </a:pPr>
            <a:r>
              <a:rPr lang="en-US" sz="2000" dirty="0">
                <a:solidFill>
                  <a:schemeClr val="tx1"/>
                </a:solidFill>
                <a:latin typeface="Times New Roman" pitchFamily="18" charset="0"/>
                <a:cs typeface="Times New Roman" pitchFamily="18" charset="0"/>
              </a:rPr>
              <a:t>sam sam is super happy</a:t>
            </a:r>
            <a:endParaRPr lang="en-IN" sz="2000" dirty="0">
              <a:solidFill>
                <a:schemeClr val="tx1"/>
              </a:solidFill>
              <a:latin typeface="Times New Roman" pitchFamily="18" charset="0"/>
              <a:cs typeface="Times New Roman" pitchFamily="18" charset="0"/>
            </a:endParaRPr>
          </a:p>
          <a:p>
            <a:pPr>
              <a:lnSpc>
                <a:spcPct val="150000"/>
              </a:lnSpc>
            </a:pPr>
            <a:r>
              <a:rPr lang="en-US" sz="2000" dirty="0" smtClean="0">
                <a:solidFill>
                  <a:schemeClr val="tx1"/>
                </a:solidFill>
                <a:latin typeface="Times New Roman" pitchFamily="18" charset="0"/>
                <a:cs typeface="Times New Roman" pitchFamily="18" charset="0"/>
              </a:rPr>
              <a:t>sam </a:t>
            </a:r>
            <a:r>
              <a:rPr lang="en-US" sz="2000" dirty="0">
                <a:solidFill>
                  <a:schemeClr val="tx1"/>
                </a:solidFill>
                <a:latin typeface="Times New Roman" pitchFamily="18" charset="0"/>
                <a:cs typeface="Times New Roman" pitchFamily="18" charset="0"/>
              </a:rPr>
              <a:t>sam is very sad </a:t>
            </a:r>
            <a:endParaRPr lang="en-US" sz="2000" dirty="0" smtClean="0">
              <a:solidFill>
                <a:schemeClr val="tx1"/>
              </a:solidFill>
              <a:latin typeface="Times New Roman" pitchFamily="18" charset="0"/>
              <a:cs typeface="Times New Roman" pitchFamily="18" charset="0"/>
            </a:endParaRPr>
          </a:p>
          <a:p>
            <a:pPr>
              <a:lnSpc>
                <a:spcPct val="150000"/>
              </a:lnSpc>
            </a:pPr>
            <a:r>
              <a:rPr lang="en-US" sz="2000" dirty="0" smtClean="0">
                <a:solidFill>
                  <a:schemeClr val="tx1"/>
                </a:solidFill>
                <a:latin typeface="Times New Roman" pitchFamily="18" charset="0"/>
                <a:cs typeface="Times New Roman" pitchFamily="18" charset="0"/>
              </a:rPr>
              <a:t>sam </a:t>
            </a:r>
            <a:r>
              <a:rPr lang="en-US" sz="2000" dirty="0">
                <a:solidFill>
                  <a:schemeClr val="tx1"/>
                </a:solidFill>
                <a:latin typeface="Times New Roman" pitchFamily="18" charset="0"/>
                <a:cs typeface="Times New Roman" pitchFamily="18" charset="0"/>
              </a:rPr>
              <a:t>sam is scary angry </a:t>
            </a:r>
            <a:endParaRPr lang="en-US" sz="2000" dirty="0" smtClean="0">
              <a:solidFill>
                <a:schemeClr val="tx1"/>
              </a:solidFill>
              <a:latin typeface="Times New Roman" pitchFamily="18" charset="0"/>
              <a:cs typeface="Times New Roman" pitchFamily="18" charset="0"/>
            </a:endParaRPr>
          </a:p>
          <a:p>
            <a:pPr marL="0" indent="0" algn="just">
              <a:lnSpc>
                <a:spcPct val="150000"/>
              </a:lnSpc>
              <a:buNone/>
            </a:pP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image6.png" descr="countvectorizer"/>
          <p:cNvPicPr/>
          <p:nvPr/>
        </p:nvPicPr>
        <p:blipFill>
          <a:blip r:embed="rId2" cstate="print"/>
          <a:stretch>
            <a:fillRect/>
          </a:stretch>
        </p:blipFill>
        <p:spPr>
          <a:xfrm>
            <a:off x="6024449" y="4482353"/>
            <a:ext cx="4123597" cy="1752600"/>
          </a:xfrm>
          <a:prstGeom prst="rect">
            <a:avLst/>
          </a:prstGeom>
        </p:spPr>
      </p:pic>
      <p:sp>
        <p:nvSpPr>
          <p:cNvPr id="2" name="Rectangle 1"/>
          <p:cNvSpPr/>
          <p:nvPr/>
        </p:nvSpPr>
        <p:spPr>
          <a:xfrm>
            <a:off x="401515" y="677932"/>
            <a:ext cx="10193215" cy="1107996"/>
          </a:xfrm>
          <a:prstGeom prst="rect">
            <a:avLst/>
          </a:prstGeom>
        </p:spPr>
        <p:txBody>
          <a:bodyPr wrap="square">
            <a:spAutoFit/>
          </a:bodyPr>
          <a:lstStyle/>
          <a:p>
            <a:pPr marL="914400" lvl="1" indent="-457200" algn="just">
              <a:buFont typeface="Arial" pitchFamily="34" charset="0"/>
              <a:buChar char="•"/>
            </a:pPr>
            <a:r>
              <a:rPr lang="en-US" sz="24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TEXT NORMALIZATION:</a:t>
            </a:r>
            <a:endParaRPr lang="en-US" sz="2400" b="1" dirty="0">
              <a:solidFill>
                <a:srgbClr val="13015F"/>
              </a:solidFill>
              <a:latin typeface="Times New Roman" pitchFamily="18" charset="0"/>
              <a:cs typeface="Times New Roman" pitchFamily="18" charset="0"/>
            </a:endParaRPr>
          </a:p>
          <a:p>
            <a:pPr lvl="1" algn="just">
              <a:lnSpc>
                <a:spcPct val="150000"/>
              </a:lnSpc>
            </a:pPr>
            <a:r>
              <a:rPr lang="en-US" sz="2800" b="1" dirty="0">
                <a:solidFill>
                  <a:srgbClr val="13015F"/>
                </a:solidFill>
                <a:latin typeface="Times New Roman" pitchFamily="18" charset="0"/>
                <a:cs typeface="Times New Roman" pitchFamily="18" charset="0"/>
              </a:rPr>
              <a:t>      </a:t>
            </a:r>
            <a:r>
              <a:rPr lang="en-US" sz="2200" dirty="0">
                <a:latin typeface="Times New Roman" pitchFamily="18" charset="0"/>
                <a:cs typeface="Times New Roman" pitchFamily="18" charset="0"/>
              </a:rPr>
              <a:t>Text normalization is a process of transforming text into a single form</a:t>
            </a:r>
            <a:r>
              <a:rPr lang="en-US" sz="2400" dirty="0">
                <a:latin typeface="Times New Roman" pitchFamily="18" charset="0"/>
                <a:cs typeface="Times New Roman" pitchFamily="18" charset="0"/>
              </a:rPr>
              <a:t>.</a:t>
            </a:r>
          </a:p>
        </p:txBody>
      </p:sp>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79329" y="184082"/>
            <a:ext cx="997906"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30</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3599055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774" y="768734"/>
            <a:ext cx="6873035" cy="461665"/>
          </a:xfrm>
          <a:prstGeom prst="rect">
            <a:avLst/>
          </a:prstGeom>
        </p:spPr>
        <p:txBody>
          <a:bodyPr wrap="none">
            <a:spAutoFit/>
          </a:bodyPr>
          <a:lstStyle/>
          <a:p>
            <a:pPr marL="914400" lvl="1" indent="-457200" algn="just">
              <a:buFont typeface="Arial" pitchFamily="34" charset="0"/>
              <a:buChar char="•"/>
            </a:pP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LOGISTIC REGRESSION ALGORITHM:</a:t>
            </a:r>
            <a:endParaRPr lang="en-US" sz="2400" b="1" dirty="0">
              <a:solidFill>
                <a:srgbClr val="13015F"/>
              </a:solidFill>
              <a:latin typeface="Times New Roman" pitchFamily="18" charset="0"/>
              <a:cs typeface="Times New Roman" pitchFamily="18" charset="0"/>
            </a:endParaRPr>
          </a:p>
        </p:txBody>
      </p:sp>
      <p:sp>
        <p:nvSpPr>
          <p:cNvPr id="3" name="Rectangle 2"/>
          <p:cNvSpPr/>
          <p:nvPr/>
        </p:nvSpPr>
        <p:spPr>
          <a:xfrm>
            <a:off x="885091" y="1531929"/>
            <a:ext cx="10307515" cy="1107996"/>
          </a:xfrm>
          <a:prstGeom prst="rect">
            <a:avLst/>
          </a:prstGeom>
        </p:spPr>
        <p:txBody>
          <a:bodyPr wrap="square">
            <a:spAutoFit/>
          </a:bodyPr>
          <a:lstStyle/>
          <a:p>
            <a:pPr algn="just">
              <a:lnSpc>
                <a:spcPct val="150000"/>
              </a:lnSpc>
            </a:pPr>
            <a:r>
              <a:rPr lang="en-US" sz="2200" dirty="0">
                <a:latin typeface="Times New Roman" pitchFamily="18" charset="0"/>
                <a:cs typeface="Times New Roman" pitchFamily="18" charset="0"/>
              </a:rPr>
              <a:t>Logistic regression is a statistical method used to analyze the relationship between a dependent variable and one or more independent variables. </a:t>
            </a:r>
            <a:endParaRPr lang="en-IN" sz="2200" dirty="0">
              <a:latin typeface="Times New Roman" pitchFamily="18" charset="0"/>
              <a:cs typeface="Times New Roman" pitchFamily="18" charset="0"/>
            </a:endParaRPr>
          </a:p>
        </p:txBody>
      </p:sp>
      <p:sp>
        <p:nvSpPr>
          <p:cNvPr id="7" name="Rectangle 6"/>
          <p:cNvSpPr/>
          <p:nvPr/>
        </p:nvSpPr>
        <p:spPr>
          <a:xfrm>
            <a:off x="467774" y="3093300"/>
            <a:ext cx="6561027" cy="461665"/>
          </a:xfrm>
          <a:prstGeom prst="rect">
            <a:avLst/>
          </a:prstGeom>
        </p:spPr>
        <p:txBody>
          <a:bodyPr wrap="none">
            <a:spAutoFit/>
          </a:bodyPr>
          <a:lstStyle/>
          <a:p>
            <a:pPr marL="914400" lvl="1" indent="-457200" algn="just">
              <a:buFont typeface="Arial" pitchFamily="34" charset="0"/>
              <a:buChar char="•"/>
            </a:pP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LOGISTIC REGRESSION EQUATION:</a:t>
            </a:r>
            <a:endParaRPr lang="en-US" sz="2400" b="1" dirty="0">
              <a:solidFill>
                <a:srgbClr val="13015F"/>
              </a:solidFill>
              <a:latin typeface="Times New Roman" pitchFamily="18" charset="0"/>
              <a:cs typeface="Times New Roman" pitchFamily="18" charset="0"/>
            </a:endParaRPr>
          </a:p>
        </p:txBody>
      </p:sp>
      <p:pic>
        <p:nvPicPr>
          <p:cNvPr id="9" name="Picture 8">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3D3AF8EA-1909-7D6F-3490-8381C159D351}"/>
              </a:ext>
            </a:extLst>
          </p:cNvPr>
          <p:cNvPicPr/>
          <p:nvPr/>
        </p:nvPicPr>
        <p:blipFill>
          <a:blip r:embed="rId2">
            <a:extLst>
              <a:ext uri="{28A0092B-C50C-407E-A947-70E740481C1C}">
                <a14:useLocalDpi xmlns:a14="http://schemas.microsoft.com/office/drawing/2010/main" val="0"/>
              </a:ext>
            </a:extLst>
          </a:blip>
          <a:stretch>
            <a:fillRect/>
          </a:stretch>
        </p:blipFill>
        <p:spPr>
          <a:xfrm>
            <a:off x="1336430" y="4099314"/>
            <a:ext cx="8440615" cy="614045"/>
          </a:xfrm>
          <a:prstGeom prst="rect">
            <a:avLst/>
          </a:prstGeom>
        </p:spPr>
      </p:pic>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596537" y="164601"/>
            <a:ext cx="98894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31</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89801001"/>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785" y="715075"/>
            <a:ext cx="6996659" cy="461665"/>
          </a:xfrm>
          <a:prstGeom prst="rect">
            <a:avLst/>
          </a:prstGeom>
        </p:spPr>
        <p:txBody>
          <a:bodyPr wrap="none">
            <a:spAutoFit/>
          </a:bodyPr>
          <a:lstStyle/>
          <a:p>
            <a:pPr marL="914400" lvl="1" indent="-457200" algn="just">
              <a:buFont typeface="Arial" pitchFamily="34" charset="0"/>
              <a:buChar char="•"/>
            </a:pP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LOGISTIC REGRESSION FLOW CHART:</a:t>
            </a:r>
            <a:endParaRPr lang="en-US" sz="2400" b="1" dirty="0">
              <a:solidFill>
                <a:srgbClr val="13015F"/>
              </a:solidFill>
              <a:latin typeface="Times New Roman" pitchFamily="18" charset="0"/>
              <a:cs typeface="Times New Roman" pitchFamily="18" charset="0"/>
            </a:endParaRPr>
          </a:p>
        </p:txBody>
      </p:sp>
      <p:pic>
        <p:nvPicPr>
          <p:cNvPr id="3" name="Picture 2" descr="C:\Users\PADDU\Pictures\Screenshots\flow.jpg"/>
          <p:cNvPicPr/>
          <p:nvPr/>
        </p:nvPicPr>
        <p:blipFill>
          <a:blip r:embed="rId2">
            <a:extLst>
              <a:ext uri="{28A0092B-C50C-407E-A947-70E740481C1C}">
                <a14:useLocalDpi xmlns:a14="http://schemas.microsoft.com/office/drawing/2010/main" val="0"/>
              </a:ext>
            </a:extLst>
          </a:blip>
          <a:srcRect/>
          <a:stretch>
            <a:fillRect/>
          </a:stretch>
        </p:blipFill>
        <p:spPr bwMode="auto">
          <a:xfrm>
            <a:off x="3807069" y="1608063"/>
            <a:ext cx="4739053" cy="3975052"/>
          </a:xfrm>
          <a:prstGeom prst="rect">
            <a:avLst/>
          </a:prstGeom>
          <a:noFill/>
          <a:ln>
            <a:noFill/>
          </a:ln>
        </p:spPr>
      </p:pic>
      <p:sp>
        <p:nvSpPr>
          <p:cNvPr id="4" name="Rectangle 3"/>
          <p:cNvSpPr/>
          <p:nvPr/>
        </p:nvSpPr>
        <p:spPr>
          <a:xfrm>
            <a:off x="3601928" y="5706180"/>
            <a:ext cx="4144083" cy="369332"/>
          </a:xfrm>
          <a:prstGeom prst="rect">
            <a:avLst/>
          </a:prstGeom>
        </p:spPr>
        <p:txBody>
          <a:bodyPr wrap="none">
            <a:spAutoFit/>
          </a:bodyPr>
          <a:lstStyle/>
          <a:p>
            <a:r>
              <a:rPr lang="en-US" b="1" dirty="0"/>
              <a:t>Fig </a:t>
            </a:r>
            <a:r>
              <a:rPr lang="en-US" b="1" dirty="0" smtClean="0"/>
              <a:t>9.1: </a:t>
            </a:r>
            <a:r>
              <a:rPr lang="en-US" b="1" dirty="0"/>
              <a:t>Logistic Regression Flowchart</a:t>
            </a:r>
            <a:endParaRPr lang="en-IN" dirty="0"/>
          </a:p>
        </p:txBody>
      </p:sp>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96537" y="175117"/>
            <a:ext cx="1015835"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32</a:t>
            </a:r>
            <a:endParaRPr lang="en-IN" sz="3500" b="1" dirty="0">
              <a:solidFill>
                <a:schemeClr val="bg1"/>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718" y="439270"/>
            <a:ext cx="10683367" cy="5513122"/>
          </a:xfrm>
        </p:spPr>
        <p:txBody>
          <a:bodyPr>
            <a:normAutofit/>
          </a:bodyPr>
          <a:lstStyle/>
          <a:p>
            <a:pPr marL="0" indent="0" algn="just">
              <a:buNone/>
            </a:pPr>
            <a:endParaRPr lang="en-US" dirty="0" smtClean="0">
              <a:solidFill>
                <a:schemeClr val="tx2">
                  <a:lumMod val="50000"/>
                </a:schemeClr>
              </a:solidFill>
              <a:latin typeface="Times New Roman" pitchFamily="18" charset="0"/>
              <a:cs typeface="Times New Roman" pitchFamily="18" charset="0"/>
            </a:endParaRPr>
          </a:p>
          <a:p>
            <a:r>
              <a:rPr lang="en-US"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EVALUATION MEASURES</a:t>
            </a:r>
            <a:r>
              <a:rPr lang="en-US"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buNone/>
            </a:pPr>
            <a:endParaRPr lang="en-US" b="1" dirty="0">
              <a:solidFill>
                <a:schemeClr val="tx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lnSpc>
                <a:spcPct val="150000"/>
              </a:lnSpc>
              <a:buNone/>
            </a:pPr>
            <a:r>
              <a:rPr lang="en-US" dirty="0">
                <a:solidFill>
                  <a:schemeClr val="tx2">
                    <a:lumMod val="50000"/>
                  </a:schemeClr>
                </a:solidFill>
              </a:rPr>
              <a:t>	</a:t>
            </a:r>
            <a:r>
              <a:rPr lang="en-US" sz="2200" dirty="0">
                <a:solidFill>
                  <a:schemeClr val="tx1"/>
                </a:solidFill>
                <a:latin typeface="Times New Roman" pitchFamily="18" charset="0"/>
                <a:cs typeface="Times New Roman" pitchFamily="18" charset="0"/>
              </a:rPr>
              <a:t>Whenever we build Machine Learning models, </a:t>
            </a:r>
            <a:r>
              <a:rPr lang="en-US" sz="2200" dirty="0" smtClean="0">
                <a:solidFill>
                  <a:schemeClr val="tx1"/>
                </a:solidFill>
                <a:latin typeface="Times New Roman" pitchFamily="18" charset="0"/>
                <a:cs typeface="Times New Roman" pitchFamily="18" charset="0"/>
              </a:rPr>
              <a:t>We </a:t>
            </a:r>
            <a:r>
              <a:rPr lang="en-US" sz="2200" dirty="0">
                <a:solidFill>
                  <a:schemeClr val="tx1"/>
                </a:solidFill>
                <a:latin typeface="Times New Roman" pitchFamily="18" charset="0"/>
                <a:cs typeface="Times New Roman" pitchFamily="18" charset="0"/>
              </a:rPr>
              <a:t>need some form of metric to measure the goodness of the model. Bear in mind that the “</a:t>
            </a:r>
            <a:r>
              <a:rPr lang="en-US" sz="2200" b="1" dirty="0">
                <a:solidFill>
                  <a:schemeClr val="tx1"/>
                </a:solidFill>
                <a:latin typeface="Times New Roman" pitchFamily="18" charset="0"/>
                <a:cs typeface="Times New Roman" pitchFamily="18" charset="0"/>
              </a:rPr>
              <a:t>goodness</a:t>
            </a:r>
            <a:r>
              <a:rPr lang="en-US" sz="2200" dirty="0">
                <a:solidFill>
                  <a:schemeClr val="tx1"/>
                </a:solidFill>
                <a:latin typeface="Times New Roman" pitchFamily="18" charset="0"/>
                <a:cs typeface="Times New Roman" pitchFamily="18" charset="0"/>
              </a:rPr>
              <a:t>” of the model could have multiple </a:t>
            </a:r>
            <a:r>
              <a:rPr lang="en-US" sz="2200" dirty="0" smtClean="0">
                <a:solidFill>
                  <a:schemeClr val="tx1"/>
                </a:solidFill>
                <a:latin typeface="Times New Roman" pitchFamily="18" charset="0"/>
                <a:cs typeface="Times New Roman" pitchFamily="18" charset="0"/>
              </a:rPr>
              <a:t>interpretations.</a:t>
            </a:r>
            <a:endParaRPr lang="en-US" sz="2200" dirty="0">
              <a:solidFill>
                <a:schemeClr val="tx1"/>
              </a:solidFill>
              <a:latin typeface="Times New Roman" pitchFamily="18" charset="0"/>
              <a:cs typeface="Times New Roman" pitchFamily="18" charset="0"/>
            </a:endParaRPr>
          </a:p>
          <a:p>
            <a:pPr marL="0" indent="0" algn="just">
              <a:lnSpc>
                <a:spcPct val="150000"/>
              </a:lnSpc>
              <a:buNone/>
            </a:pPr>
            <a:endParaRPr lang="en-IN" dirty="0">
              <a:solidFill>
                <a:schemeClr val="tx2">
                  <a:lumMod val="50000"/>
                </a:schemeClr>
              </a:solidFill>
              <a:latin typeface="Times New Roman" pitchFamily="18" charset="0"/>
              <a:cs typeface="Times New Roman" pitchFamily="18" charset="0"/>
            </a:endParaRPr>
          </a:p>
          <a:p>
            <a:pPr marL="0" indent="0" algn="just">
              <a:buNone/>
            </a:pPr>
            <a:endParaRPr lang="en-IN" dirty="0">
              <a:solidFill>
                <a:schemeClr val="tx2">
                  <a:lumMod val="50000"/>
                </a:schemeClr>
              </a:solidFill>
              <a:latin typeface="Times New Roman" pitchFamily="18" charset="0"/>
              <a:cs typeface="Times New Roman" pitchFamily="18" charset="0"/>
            </a:endParaRPr>
          </a:p>
        </p:txBody>
      </p:sp>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164601"/>
            <a:ext cx="88136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33</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0578862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4" y="453358"/>
            <a:ext cx="9905999" cy="6270171"/>
          </a:xfrm>
        </p:spPr>
        <p:txBody>
          <a:bodyPr>
            <a:normAutofit/>
          </a:bodyPr>
          <a:lstStyle/>
          <a:p>
            <a:pPr algn="just">
              <a:lnSpc>
                <a:spcPct val="150000"/>
              </a:lnSpc>
            </a:pPr>
            <a:r>
              <a:rPr lang="en-US" sz="22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DEFINING THE METRICS:</a:t>
            </a:r>
          </a:p>
          <a:p>
            <a:pPr algn="just">
              <a:lnSpc>
                <a:spcPct val="150000"/>
              </a:lnSpc>
            </a:pPr>
            <a:r>
              <a:rPr lang="en-US" sz="22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ACCURACY</a:t>
            </a:r>
            <a:r>
              <a:rPr lang="en-US" sz="22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lgn="just">
              <a:lnSpc>
                <a:spcPct val="150000"/>
              </a:lnSpc>
              <a:buNone/>
            </a:pPr>
            <a:r>
              <a:rPr lang="en-US" sz="22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smtClean="0">
                <a:solidFill>
                  <a:schemeClr val="tx1"/>
                </a:solidFill>
                <a:latin typeface="Times New Roman" pitchFamily="18" charset="0"/>
                <a:cs typeface="Times New Roman" pitchFamily="18" charset="0"/>
              </a:rPr>
              <a:t>Whenever the accuracy metric is used, we aim to learn the closeness of a measured value to a known value. </a:t>
            </a:r>
          </a:p>
          <a:p>
            <a:pPr marL="0" indent="0" algn="just">
              <a:lnSpc>
                <a:spcPct val="150000"/>
              </a:lnSpc>
              <a:buNone/>
            </a:pPr>
            <a:endParaRPr lang="en-US" sz="2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r>
              <a:rPr lang="en-US" sz="22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PRECISION</a:t>
            </a:r>
            <a:r>
              <a:rPr lang="en-US" sz="2200" b="1"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a:p>
            <a:pPr marL="0" lvl="3" indent="0" algn="just">
              <a:lnSpc>
                <a:spcPct val="150000"/>
              </a:lnSpc>
              <a:spcBef>
                <a:spcPts val="1000"/>
              </a:spcBef>
              <a:buNone/>
            </a:pPr>
            <a:r>
              <a:rPr lang="en-US" sz="2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The precision metric would inform us of the number of labels that are actually labeled as positive in correspondence to the instances that the classifier labeled as positive.</a:t>
            </a:r>
            <a:endParaRPr lang="en-IN" sz="2200" dirty="0">
              <a:solidFill>
                <a:schemeClr val="tx1"/>
              </a:solidFill>
              <a:latin typeface="Times New Roman" pitchFamily="18" charset="0"/>
              <a:cs typeface="Times New Roman" pitchFamily="18" charset="0"/>
            </a:endParaRPr>
          </a:p>
          <a:p>
            <a:pPr marL="0" indent="0" algn="just">
              <a:lnSpc>
                <a:spcPct val="150000"/>
              </a:lnSpc>
              <a:buNone/>
            </a:pPr>
            <a:endParaRPr lang="en-US" sz="22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endParaRPr lang="en-US" sz="2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215764"/>
            <a:ext cx="85447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34</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5727753"/>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4" y="322729"/>
            <a:ext cx="9905999" cy="6385432"/>
          </a:xfrm>
        </p:spPr>
        <p:txBody>
          <a:bodyPr>
            <a:normAutofit/>
          </a:bodyPr>
          <a:lstStyle/>
          <a:p>
            <a:pPr marL="0" lvl="3" indent="0" algn="just">
              <a:spcBef>
                <a:spcPts val="1000"/>
              </a:spcBef>
              <a:buNone/>
            </a:pP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pPr>
            <a:r>
              <a:rPr lang="en-IN"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RECALL:</a:t>
            </a:r>
          </a:p>
          <a:p>
            <a:pPr marL="0" indent="0" algn="just">
              <a:lnSpc>
                <a:spcPct val="150000"/>
              </a:lnSpc>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Recall </a:t>
            </a:r>
            <a:r>
              <a:rPr lang="en-US" dirty="0">
                <a:solidFill>
                  <a:schemeClr val="tx1"/>
                </a:solidFill>
                <a:latin typeface="Times New Roman" pitchFamily="18" charset="0"/>
                <a:cs typeface="Times New Roman" pitchFamily="18" charset="0"/>
              </a:rPr>
              <a:t>measures how well the model can recall the positive class (i.e. the number of positive labels that the model identified as </a:t>
            </a:r>
            <a:r>
              <a:rPr lang="en-US" dirty="0" smtClean="0">
                <a:solidFill>
                  <a:schemeClr val="tx1"/>
                </a:solidFill>
                <a:latin typeface="Times New Roman" pitchFamily="18" charset="0"/>
                <a:cs typeface="Times New Roman" pitchFamily="18" charset="0"/>
              </a:rPr>
              <a:t>positive).</a:t>
            </a:r>
          </a:p>
          <a:p>
            <a:pPr marL="0" indent="0" algn="just">
              <a:lnSpc>
                <a:spcPct val="150000"/>
              </a:lnSpc>
              <a:buNone/>
            </a:pPr>
            <a:endParaRPr lang="en-US" dirty="0" smtClean="0">
              <a:solidFill>
                <a:schemeClr val="tx1"/>
              </a:solidFill>
              <a:latin typeface="Times New Roman" pitchFamily="18" charset="0"/>
              <a:cs typeface="Times New Roman" pitchFamily="18" charset="0"/>
            </a:endParaRPr>
          </a:p>
          <a:p>
            <a:pPr algn="just">
              <a:lnSpc>
                <a:spcPct val="150000"/>
              </a:lnSpc>
            </a:pPr>
            <a:r>
              <a:rPr lang="en-US"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F1 SCORE:</a:t>
            </a:r>
          </a:p>
          <a:p>
            <a:pPr marL="0" indent="0" algn="just">
              <a:lnSpc>
                <a:spcPct val="150000"/>
              </a:lnSpc>
              <a:buNone/>
            </a:pPr>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The F1 Score is Defined as the harmonic mean of precision and recall. The F1 Score is machine learning metric that can be used in classification models.</a:t>
            </a:r>
          </a:p>
          <a:p>
            <a:pPr marL="0" indent="0" algn="just">
              <a:lnSpc>
                <a:spcPct val="150000"/>
              </a:lnSpc>
              <a:buNone/>
            </a:pPr>
            <a:r>
              <a:rPr lang="en-US"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p>
          <a:p>
            <a:pPr marL="0" indent="0" algn="just">
              <a:buNone/>
            </a:pPr>
            <a:endParaRPr lang="en-IN" dirty="0">
              <a:solidFill>
                <a:schemeClr val="tx1"/>
              </a:solidFill>
              <a:latin typeface="Times New Roman" pitchFamily="18" charset="0"/>
              <a:cs typeface="Times New Roman" pitchFamily="18" charset="0"/>
            </a:endParaRPr>
          </a:p>
          <a:p>
            <a:pPr marL="0" indent="0" algn="just">
              <a:buNone/>
            </a:pPr>
            <a:endPar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164601"/>
            <a:ext cx="83654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35</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53773426"/>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0430" y="180851"/>
            <a:ext cx="5591909" cy="2154436"/>
          </a:xfrm>
          <a:prstGeom prst="rect">
            <a:avLst/>
          </a:prstGeom>
        </p:spPr>
        <p:txBody>
          <a:bodyPr wrap="square">
            <a:spAutoFit/>
          </a:bodyPr>
          <a:lstStyle/>
          <a:p>
            <a:pPr lvl="1" algn="ctr"/>
            <a:r>
              <a:rPr lang="en-IN" sz="32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CODING</a:t>
            </a:r>
          </a:p>
          <a:p>
            <a:pPr lvl="1" algn="ctr"/>
            <a:endPar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lgn="ct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3600" b="1" dirty="0">
                <a:solidFill>
                  <a:schemeClr val="bg1"/>
                </a:solidFill>
              </a:rPr>
              <a:t> </a:t>
            </a:r>
            <a:endParaRPr lang="en-IN" sz="3600" dirty="0">
              <a:solidFill>
                <a:schemeClr val="bg1"/>
              </a:solidFill>
            </a:endParaRPr>
          </a:p>
        </p:txBody>
      </p:sp>
      <p:sp>
        <p:nvSpPr>
          <p:cNvPr id="5" name="Rectangle 4"/>
          <p:cNvSpPr/>
          <p:nvPr/>
        </p:nvSpPr>
        <p:spPr>
          <a:xfrm>
            <a:off x="1894471" y="1430202"/>
            <a:ext cx="3597203" cy="430887"/>
          </a:xfrm>
          <a:prstGeom prst="rect">
            <a:avLst/>
          </a:prstGeom>
        </p:spPr>
        <p:txBody>
          <a:bodyPr wrap="none">
            <a:spAutoFit/>
          </a:bodyPr>
          <a:lstStyle/>
          <a:p>
            <a:pPr marL="342900" lvl="0" indent="-342900">
              <a:buFont typeface="Arial" pitchFamily="34" charset="0"/>
              <a:buChar char="•"/>
            </a:pPr>
            <a:r>
              <a:rPr lang="en-US" sz="2200" b="1" dirty="0">
                <a:latin typeface="Times New Roman" pitchFamily="18" charset="0"/>
                <a:cs typeface="Times New Roman" pitchFamily="18" charset="0"/>
              </a:rPr>
              <a:t>Importing The Libraries:</a:t>
            </a:r>
            <a:endParaRPr lang="en-IN" sz="2200" b="1" dirty="0">
              <a:latin typeface="Times New Roman" pitchFamily="18" charset="0"/>
              <a:cs typeface="Times New Roman" pitchFamily="18" charset="0"/>
            </a:endParaRPr>
          </a:p>
        </p:txBody>
      </p:sp>
      <p:sp>
        <p:nvSpPr>
          <p:cNvPr id="6" name="Rectangle 5"/>
          <p:cNvSpPr/>
          <p:nvPr/>
        </p:nvSpPr>
        <p:spPr>
          <a:xfrm>
            <a:off x="2031023" y="2158170"/>
            <a:ext cx="8396654" cy="304698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2400" dirty="0">
                <a:solidFill>
                  <a:schemeClr val="bg1"/>
                </a:solidFill>
                <a:latin typeface="Times New Roman" pitchFamily="18" charset="0"/>
                <a:cs typeface="Times New Roman" pitchFamily="18" charset="0"/>
              </a:rPr>
              <a:t>import pandas as pd</a:t>
            </a:r>
          </a:p>
          <a:p>
            <a:r>
              <a:rPr lang="en-IN" sz="2400" dirty="0">
                <a:solidFill>
                  <a:schemeClr val="bg1"/>
                </a:solidFill>
                <a:latin typeface="Times New Roman" pitchFamily="18" charset="0"/>
                <a:cs typeface="Times New Roman" pitchFamily="18" charset="0"/>
              </a:rPr>
              <a:t>import seaborn as sns</a:t>
            </a:r>
          </a:p>
          <a:p>
            <a:r>
              <a:rPr lang="en-IN" sz="2400" dirty="0">
                <a:solidFill>
                  <a:schemeClr val="bg1"/>
                </a:solidFill>
                <a:latin typeface="Times New Roman" pitchFamily="18" charset="0"/>
                <a:cs typeface="Times New Roman" pitchFamily="18" charset="0"/>
              </a:rPr>
              <a:t>import matplotlib. pyplot as plt</a:t>
            </a:r>
          </a:p>
          <a:p>
            <a:r>
              <a:rPr lang="en-IN" sz="2400" dirty="0">
                <a:solidFill>
                  <a:schemeClr val="bg1"/>
                </a:solidFill>
                <a:latin typeface="Times New Roman" pitchFamily="18" charset="0"/>
                <a:cs typeface="Times New Roman" pitchFamily="18" charset="0"/>
              </a:rPr>
              <a:t>from tqdm import tqdm</a:t>
            </a:r>
          </a:p>
          <a:p>
            <a:r>
              <a:rPr lang="en-IN" sz="2400" dirty="0">
                <a:solidFill>
                  <a:schemeClr val="bg1"/>
                </a:solidFill>
                <a:latin typeface="Times New Roman" pitchFamily="18" charset="0"/>
                <a:cs typeface="Times New Roman" pitchFamily="18" charset="0"/>
              </a:rPr>
              <a:t>import re</a:t>
            </a:r>
          </a:p>
          <a:p>
            <a:r>
              <a:rPr lang="en-IN" sz="2400" dirty="0">
                <a:solidFill>
                  <a:schemeClr val="bg1"/>
                </a:solidFill>
                <a:latin typeface="Times New Roman" pitchFamily="18" charset="0"/>
                <a:cs typeface="Times New Roman" pitchFamily="18" charset="0"/>
              </a:rPr>
              <a:t>import nltk</a:t>
            </a:r>
          </a:p>
          <a:p>
            <a:r>
              <a:rPr lang="en-IN" sz="2400" dirty="0">
                <a:solidFill>
                  <a:schemeClr val="bg1"/>
                </a:solidFill>
                <a:latin typeface="Times New Roman" pitchFamily="18" charset="0"/>
                <a:cs typeface="Times New Roman" pitchFamily="18" charset="0"/>
              </a:rPr>
              <a:t>from wordcloud import WordCloud</a:t>
            </a:r>
          </a:p>
          <a:p>
            <a:r>
              <a:rPr lang="en-IN" sz="2400" dirty="0">
                <a:solidFill>
                  <a:schemeClr val="bg1"/>
                </a:solidFill>
                <a:latin typeface="Times New Roman" pitchFamily="18" charset="0"/>
                <a:cs typeface="Times New Roman" pitchFamily="18" charset="0"/>
              </a:rPr>
              <a:t>import pickle</a:t>
            </a:r>
          </a:p>
        </p:txBody>
      </p:sp>
      <p:sp>
        <p:nvSpPr>
          <p:cNvPr id="7" name="Round Same Side Corner Rectangle 6"/>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596537" y="180851"/>
            <a:ext cx="827576"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36</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73047600"/>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20" y="633019"/>
            <a:ext cx="3096826" cy="461665"/>
          </a:xfrm>
          <a:prstGeom prst="rect">
            <a:avLst/>
          </a:prstGeom>
        </p:spPr>
        <p:txBody>
          <a:bodyPr wrap="square">
            <a:spAutoFit/>
          </a:bodyPr>
          <a:lstStyle/>
          <a:p>
            <a:pPr marL="285750" lvl="0" indent="-285750">
              <a:buFont typeface="Arial" pitchFamily="34" charset="0"/>
              <a:buChar char="•"/>
            </a:pPr>
            <a:r>
              <a:rPr lang="en-US" sz="2400" b="1" dirty="0">
                <a:latin typeface="Times New Roman" pitchFamily="18" charset="0"/>
                <a:cs typeface="Times New Roman" pitchFamily="18" charset="0"/>
              </a:rPr>
              <a:t>Preprocessing:</a:t>
            </a:r>
            <a:endParaRPr lang="en-IN" sz="2400" b="1" dirty="0">
              <a:latin typeface="Times New Roman" pitchFamily="18" charset="0"/>
              <a:cs typeface="Times New Roman" pitchFamily="18" charset="0"/>
            </a:endParaRPr>
          </a:p>
        </p:txBody>
      </p:sp>
      <p:sp>
        <p:nvSpPr>
          <p:cNvPr id="5" name="Rectangle 4"/>
          <p:cNvSpPr/>
          <p:nvPr/>
        </p:nvSpPr>
        <p:spPr>
          <a:xfrm>
            <a:off x="2221522" y="1375762"/>
            <a:ext cx="7933593" cy="415498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2400" dirty="0">
                <a:solidFill>
                  <a:schemeClr val="bg1"/>
                </a:solidFill>
                <a:latin typeface="Times New Roman" pitchFamily="18" charset="0"/>
                <a:cs typeface="Times New Roman" pitchFamily="18" charset="0"/>
              </a:rPr>
              <a:t>def </a:t>
            </a:r>
            <a:r>
              <a:rPr lang="en-IN" sz="2400" dirty="0" smtClean="0">
                <a:solidFill>
                  <a:schemeClr val="bg1"/>
                </a:solidFill>
                <a:latin typeface="Times New Roman" pitchFamily="18" charset="0"/>
                <a:cs typeface="Times New Roman" pitchFamily="18" charset="0"/>
              </a:rPr>
              <a:t>preprocess_text(</a:t>
            </a:r>
            <a:r>
              <a:rPr lang="en-IN" sz="2400" dirty="0" err="1" smtClean="0">
                <a:solidFill>
                  <a:schemeClr val="bg1"/>
                </a:solidFill>
                <a:latin typeface="Times New Roman" pitchFamily="18" charset="0"/>
                <a:cs typeface="Times New Roman" pitchFamily="18" charset="0"/>
              </a:rPr>
              <a:t>text_data</a:t>
            </a:r>
            <a:r>
              <a:rPr lang="en-IN" sz="2400" dirty="0">
                <a:solidFill>
                  <a:schemeClr val="bg1"/>
                </a:solidFill>
                <a:latin typeface="Times New Roman" pitchFamily="18" charset="0"/>
                <a:cs typeface="Times New Roman" pitchFamily="18" charset="0"/>
              </a:rPr>
              <a:t>):</a:t>
            </a:r>
          </a:p>
          <a:p>
            <a:r>
              <a:rPr lang="en-IN" sz="2400" dirty="0">
                <a:solidFill>
                  <a:schemeClr val="bg1"/>
                </a:solidFill>
                <a:latin typeface="Times New Roman" pitchFamily="18" charset="0"/>
                <a:cs typeface="Times New Roman" pitchFamily="18" charset="0"/>
              </a:rPr>
              <a:t>    preprocessed_text = []</a:t>
            </a:r>
          </a:p>
          <a:p>
            <a:r>
              <a:rPr lang="en-IN" sz="2400" dirty="0">
                <a:solidFill>
                  <a:schemeClr val="bg1"/>
                </a:solidFill>
                <a:latin typeface="Times New Roman" pitchFamily="18" charset="0"/>
                <a:cs typeface="Times New Roman" pitchFamily="18" charset="0"/>
              </a:rPr>
              <a:t>      </a:t>
            </a:r>
          </a:p>
          <a:p>
            <a:r>
              <a:rPr lang="en-IN" sz="2400" dirty="0">
                <a:solidFill>
                  <a:schemeClr val="bg1"/>
                </a:solidFill>
                <a:latin typeface="Times New Roman" pitchFamily="18" charset="0"/>
                <a:cs typeface="Times New Roman" pitchFamily="18" charset="0"/>
              </a:rPr>
              <a:t>    for sentence in </a:t>
            </a:r>
            <a:r>
              <a:rPr lang="en-IN" sz="2400" dirty="0" smtClean="0">
                <a:solidFill>
                  <a:schemeClr val="bg1"/>
                </a:solidFill>
                <a:latin typeface="Times New Roman" pitchFamily="18" charset="0"/>
                <a:cs typeface="Times New Roman" pitchFamily="18" charset="0"/>
              </a:rPr>
              <a:t>tqdm(</a:t>
            </a:r>
            <a:r>
              <a:rPr lang="en-IN" sz="2400" dirty="0" err="1" smtClean="0">
                <a:solidFill>
                  <a:schemeClr val="bg1"/>
                </a:solidFill>
                <a:latin typeface="Times New Roman" pitchFamily="18" charset="0"/>
                <a:cs typeface="Times New Roman" pitchFamily="18" charset="0"/>
              </a:rPr>
              <a:t>text_data</a:t>
            </a:r>
            <a:r>
              <a:rPr lang="en-IN" sz="2400" dirty="0">
                <a:solidFill>
                  <a:schemeClr val="bg1"/>
                </a:solidFill>
                <a:latin typeface="Times New Roman" pitchFamily="18" charset="0"/>
                <a:cs typeface="Times New Roman" pitchFamily="18" charset="0"/>
              </a:rPr>
              <a:t>):</a:t>
            </a:r>
          </a:p>
          <a:p>
            <a:r>
              <a:rPr lang="en-IN" sz="2400" dirty="0">
                <a:solidFill>
                  <a:schemeClr val="bg1"/>
                </a:solidFill>
                <a:latin typeface="Times New Roman" pitchFamily="18" charset="0"/>
                <a:cs typeface="Times New Roman" pitchFamily="18" charset="0"/>
              </a:rPr>
              <a:t>        sentence = re.sub(r'[^\w\s]', '', sentence)</a:t>
            </a:r>
          </a:p>
          <a:p>
            <a:r>
              <a:rPr lang="en-IN" sz="2400" dirty="0">
                <a:solidFill>
                  <a:schemeClr val="bg1"/>
                </a:solidFill>
                <a:latin typeface="Times New Roman" pitchFamily="18" charset="0"/>
                <a:cs typeface="Times New Roman" pitchFamily="18" charset="0"/>
              </a:rPr>
              <a:t>        preprocessed_text.append(' '.join(</a:t>
            </a:r>
            <a:r>
              <a:rPr lang="en-IN" sz="2400" dirty="0" err="1">
                <a:solidFill>
                  <a:schemeClr val="bg1"/>
                </a:solidFill>
                <a:latin typeface="Times New Roman" pitchFamily="18" charset="0"/>
                <a:cs typeface="Times New Roman" pitchFamily="18" charset="0"/>
              </a:rPr>
              <a:t>token.lower</a:t>
            </a:r>
            <a:r>
              <a:rPr lang="en-IN" sz="2400" dirty="0">
                <a:solidFill>
                  <a:schemeClr val="bg1"/>
                </a:solidFill>
                <a:latin typeface="Times New Roman" pitchFamily="18" charset="0"/>
                <a:cs typeface="Times New Roman" pitchFamily="18" charset="0"/>
              </a:rPr>
              <a:t>()</a:t>
            </a:r>
          </a:p>
          <a:p>
            <a:r>
              <a:rPr lang="en-IN" sz="2400" dirty="0">
                <a:solidFill>
                  <a:schemeClr val="bg1"/>
                </a:solidFill>
                <a:latin typeface="Times New Roman" pitchFamily="18" charset="0"/>
                <a:cs typeface="Times New Roman" pitchFamily="18" charset="0"/>
              </a:rPr>
              <a:t>                                  for token in str(sentence).split()</a:t>
            </a:r>
          </a:p>
          <a:p>
            <a:r>
              <a:rPr lang="en-IN" sz="2400" dirty="0">
                <a:solidFill>
                  <a:schemeClr val="bg1"/>
                </a:solidFill>
                <a:latin typeface="Times New Roman" pitchFamily="18" charset="0"/>
                <a:cs typeface="Times New Roman" pitchFamily="18" charset="0"/>
              </a:rPr>
              <a:t>                                  if token not in stopwords.words(</a:t>
            </a:r>
            <a:r>
              <a:rPr lang="en-IN" sz="2400" dirty="0" smtClean="0">
                <a:solidFill>
                  <a:schemeClr val="bg1"/>
                </a:solidFill>
                <a:latin typeface="Times New Roman" pitchFamily="18" charset="0"/>
                <a:cs typeface="Times New Roman" pitchFamily="18" charset="0"/>
              </a:rPr>
              <a:t>'english</a:t>
            </a:r>
            <a:r>
              <a:rPr lang="en-IN" sz="2400" dirty="0">
                <a:solidFill>
                  <a:schemeClr val="bg1"/>
                </a:solidFill>
                <a:latin typeface="Times New Roman" pitchFamily="18" charset="0"/>
                <a:cs typeface="Times New Roman" pitchFamily="18" charset="0"/>
              </a:rPr>
              <a:t>')))</a:t>
            </a:r>
          </a:p>
          <a:p>
            <a:r>
              <a:rPr lang="en-IN" sz="2400" dirty="0">
                <a:solidFill>
                  <a:schemeClr val="bg1"/>
                </a:solidFill>
                <a:latin typeface="Times New Roman" pitchFamily="18" charset="0"/>
                <a:cs typeface="Times New Roman" pitchFamily="18" charset="0"/>
              </a:rPr>
              <a:t>  </a:t>
            </a:r>
          </a:p>
          <a:p>
            <a:r>
              <a:rPr lang="en-IN" sz="2400" dirty="0">
                <a:solidFill>
                  <a:schemeClr val="bg1"/>
                </a:solidFill>
                <a:latin typeface="Times New Roman" pitchFamily="18" charset="0"/>
                <a:cs typeface="Times New Roman" pitchFamily="18" charset="0"/>
              </a:rPr>
              <a:t>    return preprocessed_text</a:t>
            </a:r>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215765"/>
            <a:ext cx="935153"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37</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892182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A0E791-7FDE-4E65-8B14-9A671CD91A04}"/>
              </a:ext>
            </a:extLst>
          </p:cNvPr>
          <p:cNvSpPr>
            <a:spLocks noGrp="1"/>
          </p:cNvSpPr>
          <p:nvPr>
            <p:ph type="title"/>
          </p:nvPr>
        </p:nvSpPr>
        <p:spPr>
          <a:xfrm>
            <a:off x="3683124" y="0"/>
            <a:ext cx="2972654" cy="1106513"/>
          </a:xfrm>
        </p:spPr>
        <p:txBody>
          <a:bodyPr>
            <a:normAutofit/>
          </a:bodyPr>
          <a:lstStyle/>
          <a:p>
            <a:pPr algn="ctr"/>
            <a:r>
              <a:rPr lang="en-IN" sz="38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SCOPE:</a:t>
            </a:r>
            <a:endParaRPr lang="en-IN" sz="38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C9AC2BF-B591-56F1-419D-DC308990AE2E}"/>
              </a:ext>
            </a:extLst>
          </p:cNvPr>
          <p:cNvSpPr>
            <a:spLocks noGrp="1"/>
          </p:cNvSpPr>
          <p:nvPr>
            <p:ph idx="1"/>
          </p:nvPr>
        </p:nvSpPr>
        <p:spPr>
          <a:xfrm>
            <a:off x="1547446" y="1274885"/>
            <a:ext cx="9047285" cy="5273090"/>
          </a:xfrm>
        </p:spPr>
        <p:txBody>
          <a:bodyPr>
            <a:normAutofit/>
          </a:bodyPr>
          <a:lstStyle/>
          <a:p>
            <a:pPr algn="just">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In order to detect fake </a:t>
            </a:r>
            <a:r>
              <a:rPr lang="en-US" dirty="0">
                <a:solidFill>
                  <a:schemeClr val="tx1"/>
                </a:solidFill>
                <a:latin typeface="Times New Roman" pitchFamily="18" charset="0"/>
                <a:cs typeface="Times New Roman" pitchFamily="18" charset="0"/>
              </a:rPr>
              <a:t>news and prevent its viral spread have recently been actively </a:t>
            </a:r>
            <a:r>
              <a:rPr lang="en-US" dirty="0" smtClean="0">
                <a:solidFill>
                  <a:schemeClr val="tx1"/>
                </a:solidFill>
                <a:latin typeface="Times New Roman" pitchFamily="18" charset="0"/>
                <a:cs typeface="Times New Roman" pitchFamily="18" charset="0"/>
              </a:rPr>
              <a:t>discussed</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using </a:t>
            </a:r>
            <a:r>
              <a:rPr lang="en-US" dirty="0">
                <a:solidFill>
                  <a:schemeClr val="tx1"/>
                </a:solidFill>
                <a:latin typeface="Times New Roman" pitchFamily="18" charset="0"/>
                <a:cs typeface="Times New Roman" pitchFamily="18" charset="0"/>
              </a:rPr>
              <a:t>leverage artificial intelligence technologies particularly machine/deep learning techniques and natural language processing (NLP</a:t>
            </a:r>
            <a:r>
              <a:rPr lang="en-US" dirty="0" smtClean="0">
                <a:solidFill>
                  <a:schemeClr val="tx1"/>
                </a:solidFill>
                <a:latin typeface="Times New Roman" pitchFamily="18" charset="0"/>
                <a:cs typeface="Times New Roman" pitchFamily="18" charset="0"/>
              </a:rPr>
              <a:t>).</a:t>
            </a:r>
          </a:p>
          <a:p>
            <a:pPr marL="0" indent="0" algn="just">
              <a:lnSpc>
                <a:spcPct val="150000"/>
              </a:lnSpc>
              <a:buNone/>
            </a:pPr>
            <a:endParaRPr lang="en-US" dirty="0" smtClean="0">
              <a:solidFill>
                <a:schemeClr val="tx1"/>
              </a:solidFill>
              <a:latin typeface="Times New Roman" pitchFamily="18" charset="0"/>
              <a:cs typeface="Times New Roman" pitchFamily="18" charset="0"/>
            </a:endParaRPr>
          </a:p>
          <a:p>
            <a:pPr algn="just">
              <a:lnSpc>
                <a:spcPct val="150000"/>
              </a:lnSpc>
              <a:buFont typeface="Wingdings" pitchFamily="2" charset="2"/>
              <a:buChar char="Ø"/>
            </a:pPr>
            <a:r>
              <a:rPr lang="en-US" dirty="0" smtClean="0">
                <a:solidFill>
                  <a:schemeClr val="tx1"/>
                </a:solidFill>
                <a:latin typeface="Times New Roman" pitchFamily="18" charset="0"/>
                <a:cs typeface="Times New Roman" pitchFamily="18" charset="0"/>
              </a:rPr>
              <a:t>Large technology companies have begun to take steps to address this trend.  </a:t>
            </a:r>
          </a:p>
        </p:txBody>
      </p:sp>
      <p:sp>
        <p:nvSpPr>
          <p:cNvPr id="4" name="Round Same Side Corner Rectangle 3"/>
          <p:cNvSpPr/>
          <p:nvPr/>
        </p:nvSpPr>
        <p:spPr>
          <a:xfrm>
            <a:off x="11576708" y="0"/>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690425" y="193938"/>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2</a:t>
            </a:r>
          </a:p>
        </p:txBody>
      </p:sp>
    </p:spTree>
    <p:extLst>
      <p:ext uri="{BB962C8B-B14F-4D97-AF65-F5344CB8AC3E}">
        <p14:creationId xmlns:p14="http://schemas.microsoft.com/office/powerpoint/2010/main" val="25452939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8119" y="402186"/>
            <a:ext cx="4617895" cy="461665"/>
          </a:xfrm>
          <a:prstGeom prst="rect">
            <a:avLst/>
          </a:prstGeom>
        </p:spPr>
        <p:txBody>
          <a:bodyPr wrap="square">
            <a:spAutoFit/>
          </a:bodyPr>
          <a:lstStyle/>
          <a:p>
            <a:pPr marL="342900" lvl="0" indent="-342900">
              <a:buFont typeface="Arial" pitchFamily="34" charset="0"/>
              <a:buChar char="•"/>
            </a:pPr>
            <a:r>
              <a:rPr lang="en-US" sz="2400" b="1" dirty="0">
                <a:latin typeface="Times New Roman" pitchFamily="18" charset="0"/>
                <a:cs typeface="Times New Roman" pitchFamily="18" charset="0"/>
              </a:rPr>
              <a:t>Training and Testing of data:</a:t>
            </a:r>
            <a:endParaRPr lang="en-IN" sz="2400" b="1" dirty="0">
              <a:latin typeface="Times New Roman" pitchFamily="18" charset="0"/>
              <a:cs typeface="Times New Roman" pitchFamily="18" charset="0"/>
            </a:endParaRPr>
          </a:p>
        </p:txBody>
      </p:sp>
      <p:sp>
        <p:nvSpPr>
          <p:cNvPr id="2" name="Rectangle 1"/>
          <p:cNvSpPr/>
          <p:nvPr/>
        </p:nvSpPr>
        <p:spPr>
          <a:xfrm>
            <a:off x="2196609" y="1070291"/>
            <a:ext cx="7765075" cy="283154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2200" dirty="0">
                <a:solidFill>
                  <a:schemeClr val="bg1"/>
                </a:solidFill>
                <a:latin typeface="Times New Roman" pitchFamily="18" charset="0"/>
                <a:cs typeface="Times New Roman" pitchFamily="18" charset="0"/>
              </a:rPr>
              <a:t>from sklearn.model_selection import train_test_split</a:t>
            </a:r>
          </a:p>
          <a:p>
            <a:r>
              <a:rPr lang="en-IN" sz="2200" dirty="0">
                <a:solidFill>
                  <a:schemeClr val="bg1"/>
                </a:solidFill>
                <a:latin typeface="Times New Roman" pitchFamily="18" charset="0"/>
                <a:cs typeface="Times New Roman" pitchFamily="18" charset="0"/>
              </a:rPr>
              <a:t>from sklearn.metrics import accuracy_score</a:t>
            </a:r>
          </a:p>
          <a:p>
            <a:r>
              <a:rPr lang="en-IN" sz="2200" dirty="0">
                <a:solidFill>
                  <a:schemeClr val="bg1"/>
                </a:solidFill>
                <a:latin typeface="Times New Roman" pitchFamily="18" charset="0"/>
                <a:cs typeface="Times New Roman" pitchFamily="18" charset="0"/>
              </a:rPr>
              <a:t>from sklearn.linear_model import LogisticRegression</a:t>
            </a:r>
          </a:p>
          <a:p>
            <a:r>
              <a:rPr lang="en-IN" sz="2200" dirty="0">
                <a:solidFill>
                  <a:schemeClr val="bg1"/>
                </a:solidFill>
                <a:latin typeface="Times New Roman" pitchFamily="18" charset="0"/>
                <a:cs typeface="Times New Roman" pitchFamily="18" charset="0"/>
              </a:rPr>
              <a:t>  </a:t>
            </a:r>
          </a:p>
          <a:p>
            <a:r>
              <a:rPr lang="en-IN" sz="2200" dirty="0">
                <a:solidFill>
                  <a:schemeClr val="bg1"/>
                </a:solidFill>
                <a:latin typeface="Times New Roman" pitchFamily="18" charset="0"/>
                <a:cs typeface="Times New Roman" pitchFamily="18" charset="0"/>
              </a:rPr>
              <a:t>x_train, x_test, y_train, y_test = train_test_split(data['text'], </a:t>
            </a:r>
          </a:p>
          <a:p>
            <a:r>
              <a:rPr lang="en-IN" sz="2200" dirty="0">
                <a:solidFill>
                  <a:schemeClr val="bg1"/>
                </a:solidFill>
                <a:latin typeface="Times New Roman" pitchFamily="18" charset="0"/>
                <a:cs typeface="Times New Roman" pitchFamily="18" charset="0"/>
              </a:rPr>
              <a:t>                                                    data['class'], </a:t>
            </a:r>
          </a:p>
          <a:p>
            <a:r>
              <a:rPr lang="en-IN" sz="2200" dirty="0">
                <a:solidFill>
                  <a:schemeClr val="bg1"/>
                </a:solidFill>
                <a:latin typeface="Times New Roman" pitchFamily="18" charset="0"/>
                <a:cs typeface="Times New Roman" pitchFamily="18" charset="0"/>
              </a:rPr>
              <a:t>                                                    test_size=0.25)</a:t>
            </a:r>
          </a:p>
          <a:p>
            <a:r>
              <a:rPr lang="en-US" sz="2400" dirty="0">
                <a:solidFill>
                  <a:schemeClr val="tx1"/>
                </a:solidFill>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p:txBody>
      </p:sp>
      <p:sp>
        <p:nvSpPr>
          <p:cNvPr id="6" name="Rectangle 5"/>
          <p:cNvSpPr/>
          <p:nvPr/>
        </p:nvSpPr>
        <p:spPr>
          <a:xfrm>
            <a:off x="1308119" y="4247355"/>
            <a:ext cx="4617895" cy="461665"/>
          </a:xfrm>
          <a:prstGeom prst="rect">
            <a:avLst/>
          </a:prstGeom>
        </p:spPr>
        <p:txBody>
          <a:bodyPr wrap="square">
            <a:spAutoFit/>
          </a:bodyPr>
          <a:lstStyle/>
          <a:p>
            <a:pPr marL="342900" lvl="0" indent="-342900">
              <a:buFont typeface="Arial" pitchFamily="34" charset="0"/>
              <a:buChar char="•"/>
            </a:pPr>
            <a:r>
              <a:rPr lang="en-US" sz="2400" b="1" dirty="0">
                <a:latin typeface="Times New Roman" pitchFamily="18" charset="0"/>
                <a:cs typeface="Times New Roman" pitchFamily="18" charset="0"/>
              </a:rPr>
              <a:t>Applying Count Vectorizer </a:t>
            </a:r>
            <a:r>
              <a:rPr lang="en-US" sz="2400" b="1" dirty="0" smtClean="0">
                <a:latin typeface="Times New Roman" pitchFamily="18" charset="0"/>
                <a:cs typeface="Times New Roman" pitchFamily="18" charset="0"/>
              </a:rPr>
              <a:t>:</a:t>
            </a:r>
            <a:endParaRPr lang="en-IN" sz="2400" b="1" dirty="0">
              <a:latin typeface="Times New Roman" pitchFamily="18" charset="0"/>
              <a:cs typeface="Times New Roman" pitchFamily="18" charset="0"/>
            </a:endParaRPr>
          </a:p>
        </p:txBody>
      </p:sp>
      <p:sp>
        <p:nvSpPr>
          <p:cNvPr id="7" name="Rectangle 6"/>
          <p:cNvSpPr/>
          <p:nvPr/>
        </p:nvSpPr>
        <p:spPr>
          <a:xfrm>
            <a:off x="2196610" y="4837837"/>
            <a:ext cx="7703528" cy="172354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2200" dirty="0" smtClean="0">
                <a:solidFill>
                  <a:schemeClr val="bg1"/>
                </a:solidFill>
                <a:latin typeface="Times New Roman" pitchFamily="18" charset="0"/>
                <a:cs typeface="Times New Roman" pitchFamily="18" charset="0"/>
              </a:rPr>
              <a:t>from sklearn.feature_extraction.text import TfidfVectorizer </a:t>
            </a:r>
          </a:p>
          <a:p>
            <a:r>
              <a:rPr lang="en-IN" sz="2200" dirty="0" smtClean="0">
                <a:solidFill>
                  <a:schemeClr val="bg1"/>
                </a:solidFill>
                <a:latin typeface="Times New Roman" pitchFamily="18" charset="0"/>
                <a:cs typeface="Times New Roman" pitchFamily="18" charset="0"/>
              </a:rPr>
              <a:t>vectorization = TfidfVectorizer()</a:t>
            </a:r>
          </a:p>
          <a:p>
            <a:r>
              <a:rPr lang="en-IN" sz="2200" dirty="0" smtClean="0">
                <a:solidFill>
                  <a:schemeClr val="bg1"/>
                </a:solidFill>
                <a:latin typeface="Times New Roman" pitchFamily="18" charset="0"/>
                <a:cs typeface="Times New Roman" pitchFamily="18" charset="0"/>
              </a:rPr>
              <a:t>x_train = vectorization.fit_transform(x_train)</a:t>
            </a:r>
          </a:p>
          <a:p>
            <a:r>
              <a:rPr lang="en-IN" sz="2200" dirty="0" smtClean="0">
                <a:solidFill>
                  <a:schemeClr val="bg1"/>
                </a:solidFill>
                <a:latin typeface="Times New Roman" pitchFamily="18" charset="0"/>
                <a:cs typeface="Times New Roman" pitchFamily="18" charset="0"/>
              </a:rPr>
              <a:t>x_test = vectorization.transform(x_test)</a:t>
            </a:r>
          </a:p>
          <a:p>
            <a:r>
              <a:rPr lang="en-US" dirty="0">
                <a:solidFill>
                  <a:schemeClr val="bg1"/>
                </a:solidFill>
              </a:rPr>
              <a:t> </a:t>
            </a:r>
            <a:endParaRPr lang="en-IN" dirty="0">
              <a:solidFill>
                <a:schemeClr val="bg1"/>
              </a:solidFill>
            </a:endParaRPr>
          </a:p>
        </p:txBody>
      </p:sp>
      <p:sp>
        <p:nvSpPr>
          <p:cNvPr id="8" name="Round Same Side Corner Rectangle 7"/>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96537" y="235303"/>
            <a:ext cx="639317"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38</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18561012"/>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9421" y="314263"/>
            <a:ext cx="5400412" cy="461665"/>
          </a:xfrm>
          <a:prstGeom prst="rect">
            <a:avLst/>
          </a:prstGeom>
        </p:spPr>
        <p:txBody>
          <a:bodyPr wrap="square">
            <a:spAutoFit/>
          </a:bodyPr>
          <a:lstStyle/>
          <a:p>
            <a:pPr marL="342900" indent="-342900">
              <a:buFont typeface="Arial" pitchFamily="34" charset="0"/>
              <a:buChar char="•"/>
            </a:pPr>
            <a:r>
              <a:rPr lang="en-US" sz="2400" b="1" dirty="0">
                <a:latin typeface="Times New Roman" pitchFamily="18" charset="0"/>
                <a:cs typeface="Times New Roman" pitchFamily="18" charset="0"/>
              </a:rPr>
              <a:t>Predicting </a:t>
            </a:r>
            <a:r>
              <a:rPr lang="en-US" sz="2400" b="1" dirty="0" smtClean="0">
                <a:latin typeface="Times New Roman" pitchFamily="18" charset="0"/>
                <a:cs typeface="Times New Roman" pitchFamily="18" charset="0"/>
              </a:rPr>
              <a:t>Accuracy:</a:t>
            </a:r>
            <a:endParaRPr lang="en-IN" sz="2400" b="1" dirty="0">
              <a:latin typeface="Times New Roman" pitchFamily="18" charset="0"/>
              <a:cs typeface="Times New Roman" pitchFamily="18" charset="0"/>
            </a:endParaRPr>
          </a:p>
        </p:txBody>
      </p:sp>
      <p:sp>
        <p:nvSpPr>
          <p:cNvPr id="6" name="Rectangle 5"/>
          <p:cNvSpPr/>
          <p:nvPr/>
        </p:nvSpPr>
        <p:spPr>
          <a:xfrm>
            <a:off x="1308116" y="3693440"/>
            <a:ext cx="4916835" cy="830997"/>
          </a:xfrm>
          <a:prstGeom prst="rect">
            <a:avLst/>
          </a:prstGeom>
        </p:spPr>
        <p:txBody>
          <a:bodyPr wrap="square">
            <a:spAutoFit/>
          </a:bodyPr>
          <a:lstStyle/>
          <a:p>
            <a:pPr marL="342900" indent="-342900">
              <a:buFont typeface="Arial" pitchFamily="34" charset="0"/>
              <a:buChar char="•"/>
            </a:pPr>
            <a:r>
              <a:rPr lang="en-US" sz="2400" b="1" dirty="0">
                <a:latin typeface="Times New Roman" pitchFamily="18" charset="0"/>
                <a:cs typeface="Times New Roman" pitchFamily="18" charset="0"/>
              </a:rPr>
              <a:t>Obtaining Confusion Matrix:</a:t>
            </a:r>
            <a:endParaRPr lang="en-IN" sz="2400" b="1" dirty="0">
              <a:latin typeface="Times New Roman" pitchFamily="18" charset="0"/>
              <a:cs typeface="Times New Roman" pitchFamily="18" charset="0"/>
            </a:endParaRPr>
          </a:p>
          <a:p>
            <a:pPr lvl="0"/>
            <a:endParaRPr lang="en-IN" sz="2400" b="1" dirty="0">
              <a:latin typeface="Times New Roman" pitchFamily="18" charset="0"/>
              <a:cs typeface="Times New Roman" pitchFamily="18" charset="0"/>
            </a:endParaRPr>
          </a:p>
        </p:txBody>
      </p:sp>
      <p:sp>
        <p:nvSpPr>
          <p:cNvPr id="3" name="Rectangle 2"/>
          <p:cNvSpPr/>
          <p:nvPr/>
        </p:nvSpPr>
        <p:spPr>
          <a:xfrm>
            <a:off x="1985595" y="872642"/>
            <a:ext cx="9129346" cy="270843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1900" dirty="0">
                <a:solidFill>
                  <a:schemeClr val="bg1"/>
                </a:solidFill>
                <a:latin typeface="Times New Roman" pitchFamily="18" charset="0"/>
                <a:cs typeface="Times New Roman" pitchFamily="18" charset="0"/>
              </a:rPr>
              <a:t>from sklearn.linear_model import </a:t>
            </a:r>
            <a:r>
              <a:rPr lang="en-IN" sz="1900" dirty="0" smtClean="0">
                <a:solidFill>
                  <a:schemeClr val="bg1"/>
                </a:solidFill>
                <a:latin typeface="Times New Roman" pitchFamily="18" charset="0"/>
                <a:cs typeface="Times New Roman" pitchFamily="18" charset="0"/>
              </a:rPr>
              <a:t>LogisticRegression</a:t>
            </a:r>
            <a:endParaRPr lang="en-IN" sz="1900" dirty="0">
              <a:solidFill>
                <a:schemeClr val="bg1"/>
              </a:solidFill>
              <a:latin typeface="Times New Roman" pitchFamily="18" charset="0"/>
              <a:cs typeface="Times New Roman" pitchFamily="18" charset="0"/>
            </a:endParaRPr>
          </a:p>
          <a:p>
            <a:r>
              <a:rPr lang="en-IN" sz="1900" dirty="0">
                <a:solidFill>
                  <a:schemeClr val="bg1"/>
                </a:solidFill>
                <a:latin typeface="Times New Roman" pitchFamily="18" charset="0"/>
                <a:cs typeface="Times New Roman" pitchFamily="18" charset="0"/>
              </a:rPr>
              <a:t>model = LogisticRegression()</a:t>
            </a:r>
          </a:p>
          <a:p>
            <a:r>
              <a:rPr lang="en-IN" sz="1900" dirty="0">
                <a:solidFill>
                  <a:schemeClr val="bg1"/>
                </a:solidFill>
                <a:latin typeface="Times New Roman" pitchFamily="18" charset="0"/>
                <a:cs typeface="Times New Roman" pitchFamily="18" charset="0"/>
              </a:rPr>
              <a:t>model.fit(x_train, y_train)</a:t>
            </a:r>
          </a:p>
          <a:p>
            <a:r>
              <a:rPr lang="en-IN" sz="1900" dirty="0">
                <a:solidFill>
                  <a:schemeClr val="bg1"/>
                </a:solidFill>
                <a:latin typeface="Times New Roman" pitchFamily="18" charset="0"/>
                <a:cs typeface="Times New Roman" pitchFamily="18" charset="0"/>
              </a:rPr>
              <a:t>import pickle</a:t>
            </a:r>
          </a:p>
          <a:p>
            <a:r>
              <a:rPr lang="en-IN" sz="1900" dirty="0">
                <a:solidFill>
                  <a:schemeClr val="bg1"/>
                </a:solidFill>
                <a:latin typeface="Times New Roman" pitchFamily="18" charset="0"/>
                <a:cs typeface="Times New Roman" pitchFamily="18" charset="0"/>
              </a:rPr>
              <a:t>with open('</a:t>
            </a:r>
            <a:r>
              <a:rPr lang="en-IN" sz="1900" dirty="0" err="1">
                <a:solidFill>
                  <a:schemeClr val="bg1"/>
                </a:solidFill>
                <a:latin typeface="Times New Roman" pitchFamily="18" charset="0"/>
                <a:cs typeface="Times New Roman" pitchFamily="18" charset="0"/>
              </a:rPr>
              <a:t>fake_news_new.pkl</a:t>
            </a:r>
            <a:r>
              <a:rPr lang="en-IN" sz="1900" dirty="0">
                <a:solidFill>
                  <a:schemeClr val="bg1"/>
                </a:solidFill>
                <a:latin typeface="Times New Roman" pitchFamily="18" charset="0"/>
                <a:cs typeface="Times New Roman" pitchFamily="18" charset="0"/>
              </a:rPr>
              <a:t>', '</a:t>
            </a:r>
            <a:r>
              <a:rPr lang="en-IN" sz="1900" dirty="0" err="1">
                <a:solidFill>
                  <a:schemeClr val="bg1"/>
                </a:solidFill>
                <a:latin typeface="Times New Roman" pitchFamily="18" charset="0"/>
                <a:cs typeface="Times New Roman" pitchFamily="18" charset="0"/>
              </a:rPr>
              <a:t>wb</a:t>
            </a:r>
            <a:r>
              <a:rPr lang="en-IN" sz="1900" dirty="0">
                <a:solidFill>
                  <a:schemeClr val="bg1"/>
                </a:solidFill>
                <a:latin typeface="Times New Roman" pitchFamily="18" charset="0"/>
                <a:cs typeface="Times New Roman" pitchFamily="18" charset="0"/>
              </a:rPr>
              <a:t>') as f:</a:t>
            </a:r>
          </a:p>
          <a:p>
            <a:r>
              <a:rPr lang="en-IN" sz="1900" dirty="0">
                <a:solidFill>
                  <a:schemeClr val="bg1"/>
                </a:solidFill>
                <a:latin typeface="Times New Roman" pitchFamily="18" charset="0"/>
                <a:cs typeface="Times New Roman" pitchFamily="18" charset="0"/>
              </a:rPr>
              <a:t>    pickle.dump(model, f</a:t>
            </a:r>
            <a:r>
              <a:rPr lang="en-IN" sz="1900" dirty="0" smtClean="0">
                <a:solidFill>
                  <a:schemeClr val="bg1"/>
                </a:solidFill>
                <a:latin typeface="Times New Roman" pitchFamily="18" charset="0"/>
                <a:cs typeface="Times New Roman" pitchFamily="18" charset="0"/>
              </a:rPr>
              <a:t>)</a:t>
            </a:r>
            <a:endParaRPr lang="en-IN" sz="1900" dirty="0">
              <a:solidFill>
                <a:schemeClr val="bg1"/>
              </a:solidFill>
              <a:latin typeface="Times New Roman" pitchFamily="18" charset="0"/>
              <a:cs typeface="Times New Roman" pitchFamily="18" charset="0"/>
            </a:endParaRPr>
          </a:p>
          <a:p>
            <a:r>
              <a:rPr lang="en-IN" sz="1900" dirty="0">
                <a:solidFill>
                  <a:schemeClr val="bg1"/>
                </a:solidFill>
                <a:latin typeface="Times New Roman" pitchFamily="18" charset="0"/>
                <a:cs typeface="Times New Roman" pitchFamily="18" charset="0"/>
              </a:rPr>
              <a:t>print(accuracy_score(y_train, model.predict(x_train)))</a:t>
            </a:r>
          </a:p>
          <a:p>
            <a:r>
              <a:rPr lang="en-IN" sz="1900" dirty="0">
                <a:solidFill>
                  <a:schemeClr val="bg1"/>
                </a:solidFill>
                <a:latin typeface="Times New Roman" pitchFamily="18" charset="0"/>
                <a:cs typeface="Times New Roman" pitchFamily="18" charset="0"/>
              </a:rPr>
              <a:t>print(accuracy_score(y_test, model.predict(x_test)))</a:t>
            </a:r>
          </a:p>
          <a:p>
            <a:r>
              <a:rPr lang="en-US" dirty="0">
                <a:solidFill>
                  <a:schemeClr val="bg1"/>
                </a:solidFill>
              </a:rPr>
              <a:t> </a:t>
            </a:r>
            <a:endParaRPr lang="en-IN" dirty="0">
              <a:solidFill>
                <a:schemeClr val="bg1"/>
              </a:solidFill>
            </a:endParaRPr>
          </a:p>
        </p:txBody>
      </p:sp>
      <p:sp>
        <p:nvSpPr>
          <p:cNvPr id="5" name="Rectangle 4"/>
          <p:cNvSpPr/>
          <p:nvPr/>
        </p:nvSpPr>
        <p:spPr>
          <a:xfrm>
            <a:off x="2064725" y="4204703"/>
            <a:ext cx="9050216" cy="243143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sz="1900" dirty="0">
                <a:solidFill>
                  <a:schemeClr val="bg1"/>
                </a:solidFill>
                <a:latin typeface="Times New Roman" pitchFamily="18" charset="0"/>
                <a:cs typeface="Times New Roman" pitchFamily="18" charset="0"/>
              </a:rPr>
              <a:t>from sklearn import metrics</a:t>
            </a:r>
          </a:p>
          <a:p>
            <a:r>
              <a:rPr lang="en-IN" sz="1900" dirty="0">
                <a:solidFill>
                  <a:schemeClr val="bg1"/>
                </a:solidFill>
                <a:latin typeface="Times New Roman" pitchFamily="18" charset="0"/>
                <a:cs typeface="Times New Roman" pitchFamily="18" charset="0"/>
              </a:rPr>
              <a:t>cm = metrics.confusion_matrix(y_test, model.predict(x_test))</a:t>
            </a:r>
          </a:p>
          <a:p>
            <a:r>
              <a:rPr lang="en-IN" sz="1900" dirty="0">
                <a:solidFill>
                  <a:schemeClr val="bg1"/>
                </a:solidFill>
                <a:latin typeface="Times New Roman" pitchFamily="18" charset="0"/>
                <a:cs typeface="Times New Roman" pitchFamily="18" charset="0"/>
              </a:rPr>
              <a:t>  </a:t>
            </a:r>
          </a:p>
          <a:p>
            <a:r>
              <a:rPr lang="en-IN" sz="1900" dirty="0">
                <a:solidFill>
                  <a:schemeClr val="bg1"/>
                </a:solidFill>
                <a:latin typeface="Times New Roman" pitchFamily="18" charset="0"/>
                <a:cs typeface="Times New Roman" pitchFamily="18" charset="0"/>
              </a:rPr>
              <a:t>cm_display = metrics.ConfusionMatrixDisplay(confusion_matrix=cm,</a:t>
            </a:r>
          </a:p>
          <a:p>
            <a:r>
              <a:rPr lang="en-IN" sz="1900" dirty="0">
                <a:solidFill>
                  <a:schemeClr val="bg1"/>
                </a:solidFill>
                <a:latin typeface="Times New Roman" pitchFamily="18" charset="0"/>
                <a:cs typeface="Times New Roman" pitchFamily="18" charset="0"/>
              </a:rPr>
              <a:t>                                            display_labels=[False, True])</a:t>
            </a:r>
          </a:p>
          <a:p>
            <a:r>
              <a:rPr lang="en-IN" sz="1900" dirty="0">
                <a:solidFill>
                  <a:schemeClr val="bg1"/>
                </a:solidFill>
                <a:latin typeface="Times New Roman" pitchFamily="18" charset="0"/>
                <a:cs typeface="Times New Roman" pitchFamily="18" charset="0"/>
              </a:rPr>
              <a:t>  </a:t>
            </a:r>
          </a:p>
          <a:p>
            <a:r>
              <a:rPr lang="en-IN" sz="1900" dirty="0">
                <a:solidFill>
                  <a:schemeClr val="bg1"/>
                </a:solidFill>
                <a:latin typeface="Times New Roman" pitchFamily="18" charset="0"/>
                <a:cs typeface="Times New Roman" pitchFamily="18" charset="0"/>
              </a:rPr>
              <a:t>cm_display.plot()</a:t>
            </a:r>
          </a:p>
          <a:p>
            <a:r>
              <a:rPr lang="en-IN" sz="1900" dirty="0">
                <a:solidFill>
                  <a:schemeClr val="bg1"/>
                </a:solidFill>
                <a:latin typeface="Times New Roman" pitchFamily="18" charset="0"/>
                <a:cs typeface="Times New Roman" pitchFamily="18" charset="0"/>
              </a:rPr>
              <a:t>plt.show()</a:t>
            </a:r>
          </a:p>
        </p:txBody>
      </p:sp>
      <p:sp>
        <p:nvSpPr>
          <p:cNvPr id="7" name="Round Same Side Corner Rectangle 6"/>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601709" y="229624"/>
            <a:ext cx="87240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39</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30717959"/>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22702" y="301032"/>
            <a:ext cx="2236510" cy="646331"/>
          </a:xfrm>
          <a:prstGeom prst="rect">
            <a:avLst/>
          </a:prstGeom>
        </p:spPr>
        <p:txBody>
          <a:bodyPr wrap="none">
            <a:spAutoFit/>
          </a:bodyPr>
          <a:lstStyle/>
          <a:p>
            <a:r>
              <a:rPr lang="en-US" sz="3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TESTING</a:t>
            </a:r>
            <a:endParaRPr lang="en-IN" sz="3600"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239715" y="1164911"/>
            <a:ext cx="10014437" cy="769441"/>
          </a:xfrm>
          <a:prstGeom prst="rect">
            <a:avLst/>
          </a:prstGeom>
        </p:spPr>
        <p:txBody>
          <a:bodyPr wrap="square">
            <a:spAutoFit/>
          </a:bodyPr>
          <a:lstStyle/>
          <a:p>
            <a:pPr marL="342900" indent="-342900" algn="just">
              <a:buFont typeface="Arial" pitchFamily="34" charset="0"/>
              <a:buChar char="•"/>
            </a:pPr>
            <a:r>
              <a:rPr lang="en-US" sz="2200" dirty="0">
                <a:latin typeface="Times New Roman" pitchFamily="18" charset="0"/>
                <a:cs typeface="Times New Roman" pitchFamily="18" charset="0"/>
              </a:rPr>
              <a:t>The reason for testing is to seek out blunders. Testing is that the manner toward endeavoring to seek out every </a:t>
            </a:r>
            <a:r>
              <a:rPr lang="en-US" sz="2200" dirty="0" smtClean="0">
                <a:latin typeface="Times New Roman" pitchFamily="18" charset="0"/>
                <a:cs typeface="Times New Roman" pitchFamily="18" charset="0"/>
              </a:rPr>
              <a:t>disadvantage </a:t>
            </a:r>
            <a:r>
              <a:rPr lang="en-US" sz="2200" dirty="0">
                <a:latin typeface="Times New Roman" pitchFamily="18" charset="0"/>
                <a:cs typeface="Times New Roman" pitchFamily="18" charset="0"/>
              </a:rPr>
              <a:t>in a very work item.</a:t>
            </a:r>
            <a:endParaRPr lang="en-IN" sz="2200" dirty="0">
              <a:latin typeface="Times New Roman" pitchFamily="18" charset="0"/>
              <a:cs typeface="Times New Roman" pitchFamily="18" charset="0"/>
            </a:endParaRPr>
          </a:p>
        </p:txBody>
      </p:sp>
      <p:sp>
        <p:nvSpPr>
          <p:cNvPr id="6" name="Rectangle 5"/>
          <p:cNvSpPr/>
          <p:nvPr/>
        </p:nvSpPr>
        <p:spPr>
          <a:xfrm>
            <a:off x="1169377" y="2189257"/>
            <a:ext cx="3579250" cy="523220"/>
          </a:xfrm>
          <a:prstGeom prst="rect">
            <a:avLst/>
          </a:prstGeom>
        </p:spPr>
        <p:txBody>
          <a:bodyPr wrap="none">
            <a:spAutoFit/>
          </a:bodyPr>
          <a:lstStyle/>
          <a:p>
            <a:pPr lvl="1"/>
            <a:r>
              <a:rPr lang="en-US" sz="2800" b="1" dirty="0" smtClean="0">
                <a:solidFill>
                  <a:srgbClr val="13015F"/>
                </a:solidFill>
                <a:latin typeface="Times New Roman" pitchFamily="18" charset="0"/>
                <a:cs typeface="Times New Roman" pitchFamily="18" charset="0"/>
              </a:rPr>
              <a:t>TYPES OF TESTS</a:t>
            </a:r>
            <a:endParaRPr lang="en-IN" sz="2800" b="1" dirty="0">
              <a:solidFill>
                <a:srgbClr val="13015F"/>
              </a:solidFill>
              <a:latin typeface="Times New Roman" pitchFamily="18" charset="0"/>
              <a:cs typeface="Times New Roman" pitchFamily="18" charset="0"/>
            </a:endParaRPr>
          </a:p>
        </p:txBody>
      </p:sp>
      <p:sp>
        <p:nvSpPr>
          <p:cNvPr id="7" name="Rectangle 6"/>
          <p:cNvSpPr/>
          <p:nvPr/>
        </p:nvSpPr>
        <p:spPr>
          <a:xfrm>
            <a:off x="2258930" y="2848651"/>
            <a:ext cx="5003516" cy="4493538"/>
          </a:xfrm>
          <a:prstGeom prst="rect">
            <a:avLst/>
          </a:prstGeom>
        </p:spPr>
        <p:txBody>
          <a:bodyPr wrap="square">
            <a:spAutoFit/>
          </a:bodyPr>
          <a:lstStyle/>
          <a:p>
            <a:pPr marL="1200150" lvl="2" indent="-285750">
              <a:lnSpc>
                <a:spcPct val="200000"/>
              </a:lnSpc>
              <a:buFont typeface="Arial" pitchFamily="34" charset="0"/>
              <a:buChar char="•"/>
            </a:pPr>
            <a:r>
              <a:rPr lang="en-US" sz="2200" b="1" dirty="0">
                <a:latin typeface="Times New Roman" pitchFamily="18" charset="0"/>
                <a:cs typeface="Times New Roman" pitchFamily="18" charset="0"/>
              </a:rPr>
              <a:t>UNIT </a:t>
            </a:r>
            <a:r>
              <a:rPr lang="en-US" sz="2200" b="1" dirty="0" smtClean="0">
                <a:latin typeface="Times New Roman" pitchFamily="18" charset="0"/>
                <a:cs typeface="Times New Roman" pitchFamily="18" charset="0"/>
              </a:rPr>
              <a:t>TESTING</a:t>
            </a:r>
          </a:p>
          <a:p>
            <a:pPr marL="1200150" lvl="2" indent="-285750">
              <a:lnSpc>
                <a:spcPct val="200000"/>
              </a:lnSpc>
              <a:buFont typeface="Arial" pitchFamily="34" charset="0"/>
              <a:buChar char="•"/>
            </a:pPr>
            <a:r>
              <a:rPr lang="en-US" sz="2200" b="1" dirty="0">
                <a:latin typeface="Times New Roman" pitchFamily="18" charset="0"/>
                <a:cs typeface="Times New Roman" pitchFamily="18" charset="0"/>
              </a:rPr>
              <a:t>INTEGRATION </a:t>
            </a:r>
            <a:r>
              <a:rPr lang="en-US" sz="2200" b="1" dirty="0" smtClean="0">
                <a:latin typeface="Times New Roman" pitchFamily="18" charset="0"/>
                <a:cs typeface="Times New Roman" pitchFamily="18" charset="0"/>
              </a:rPr>
              <a:t>TESTING</a:t>
            </a:r>
          </a:p>
          <a:p>
            <a:pPr marL="1200150" lvl="2" indent="-285750">
              <a:lnSpc>
                <a:spcPct val="200000"/>
              </a:lnSpc>
              <a:buFont typeface="Arial" pitchFamily="34" charset="0"/>
              <a:buChar char="•"/>
            </a:pPr>
            <a:r>
              <a:rPr lang="en-US" sz="2400" b="1" dirty="0"/>
              <a:t>VALIDATION TESTING</a:t>
            </a:r>
            <a:endParaRPr lang="en-IN" sz="2400" b="1" dirty="0"/>
          </a:p>
          <a:p>
            <a:pPr marL="1200150" lvl="2" indent="-285750">
              <a:lnSpc>
                <a:spcPct val="200000"/>
              </a:lnSpc>
              <a:buFont typeface="Arial" pitchFamily="34" charset="0"/>
              <a:buChar char="•"/>
            </a:pPr>
            <a:r>
              <a:rPr lang="en-US" sz="2400" b="1" dirty="0"/>
              <a:t>SYSTEM TESTING</a:t>
            </a:r>
            <a:endParaRPr lang="en-IN" sz="2400" b="1" dirty="0"/>
          </a:p>
          <a:p>
            <a:pPr lvl="2">
              <a:lnSpc>
                <a:spcPct val="200000"/>
              </a:lnSpc>
            </a:pPr>
            <a:endParaRPr lang="en-IN" sz="2200" b="1" dirty="0">
              <a:latin typeface="Times New Roman" pitchFamily="18" charset="0"/>
              <a:cs typeface="Times New Roman" pitchFamily="18" charset="0"/>
            </a:endParaRPr>
          </a:p>
          <a:p>
            <a:pPr>
              <a:lnSpc>
                <a:spcPct val="200000"/>
              </a:lnSpc>
            </a:pPr>
            <a:r>
              <a:rPr lang="en-US" dirty="0"/>
              <a:t> </a:t>
            </a:r>
            <a:endParaRPr lang="en-IN" dirty="0"/>
          </a:p>
          <a:p>
            <a:pPr marL="1200150" lvl="2" indent="-285750">
              <a:buFont typeface="Arial" pitchFamily="34" charset="0"/>
              <a:buChar char="•"/>
            </a:pPr>
            <a:endParaRPr lang="en-IN" sz="2200" b="1" dirty="0">
              <a:latin typeface="Times New Roman" pitchFamily="18" charset="0"/>
              <a:cs typeface="Times New Roman" pitchFamily="18" charset="0"/>
            </a:endParaRPr>
          </a:p>
        </p:txBody>
      </p:sp>
      <p:sp>
        <p:nvSpPr>
          <p:cNvPr id="8" name="Round Same Side Corner Rectangle 7"/>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1596537" y="164601"/>
            <a:ext cx="72896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40</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03276319"/>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1414" y="322729"/>
            <a:ext cx="9905999" cy="6385432"/>
          </a:xfrm>
        </p:spPr>
        <p:txBody>
          <a:bodyPr>
            <a:normAutofit/>
          </a:bodyPr>
          <a:lstStyle/>
          <a:p>
            <a:pPr marL="0" lvl="3" indent="0" algn="just">
              <a:spcBef>
                <a:spcPts val="1000"/>
              </a:spcBef>
              <a:buNone/>
            </a:pP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pPr>
            <a:r>
              <a:rPr lang="en-IN"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UNIT TESTING :</a:t>
            </a:r>
          </a:p>
          <a:p>
            <a:pPr marL="0" indent="0" algn="just">
              <a:lnSpc>
                <a:spcPct val="150000"/>
              </a:lnSpc>
              <a:buNone/>
            </a:pPr>
            <a:r>
              <a:rPr lang="en-US" sz="2200" dirty="0">
                <a:solidFill>
                  <a:schemeClr val="tx1"/>
                </a:solidFill>
                <a:latin typeface="Times New Roman" pitchFamily="18" charset="0"/>
                <a:cs typeface="Times New Roman" pitchFamily="18" charset="0"/>
              </a:rPr>
              <a:t>Unit testing includes the structure of experiments that approve that the inward program principle is functioning, which program inputs turn out substantial yields. All alternative branches and within code stream need to be approved</a:t>
            </a:r>
            <a:r>
              <a:rPr lang="en-US" sz="2200" dirty="0" smtClean="0">
                <a:solidFill>
                  <a:schemeClr val="tx1"/>
                </a:solidFill>
                <a:latin typeface="Times New Roman" pitchFamily="18" charset="0"/>
                <a:cs typeface="Times New Roman" pitchFamily="18" charset="0"/>
              </a:rPr>
              <a:t>.</a:t>
            </a:r>
          </a:p>
          <a:p>
            <a:pPr marL="0" indent="0" algn="just">
              <a:lnSpc>
                <a:spcPct val="150000"/>
              </a:lnSpc>
              <a:buNone/>
            </a:pPr>
            <a:endParaRPr lang="en-IN" sz="22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pPr>
            <a:r>
              <a:rPr lang="en-US"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 INTEGRATION TESTING:</a:t>
            </a:r>
          </a:p>
          <a:p>
            <a:pPr marL="0" indent="0" algn="just">
              <a:lnSpc>
                <a:spcPct val="150000"/>
              </a:lnSpc>
              <a:buNone/>
            </a:pPr>
            <a:r>
              <a:rPr lang="en-US" sz="2200" dirty="0">
                <a:solidFill>
                  <a:schemeClr val="tx1"/>
                </a:solidFill>
                <a:latin typeface="Times New Roman" pitchFamily="18" charset="0"/>
                <a:cs typeface="Times New Roman" pitchFamily="18" charset="0"/>
              </a:rPr>
              <a:t>Joining tests are intended to test incorporated programming segments to decide whether they really keep running as one program. Testing is occasion driven and is progressively worried about the fundamental result of screens or fields.</a:t>
            </a:r>
            <a:endParaRPr lang="en-IN" sz="2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lnSpc>
                <a:spcPct val="150000"/>
              </a:lnSpc>
              <a:buNone/>
            </a:pPr>
            <a:endParaRPr lang="en-IN" sz="2200" dirty="0">
              <a:solidFill>
                <a:schemeClr val="tx1"/>
              </a:solidFill>
              <a:latin typeface="Times New Roman" pitchFamily="18" charset="0"/>
              <a:cs typeface="Times New Roman" pitchFamily="18" charset="0"/>
            </a:endParaRPr>
          </a:p>
          <a:p>
            <a:pPr marL="0" indent="0" algn="just">
              <a:buNone/>
            </a:pPr>
            <a:endPar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ound Same Side Corner Rectangle 2"/>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164601"/>
            <a:ext cx="746894"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41</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79983692"/>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1414" y="322729"/>
            <a:ext cx="9905999" cy="6385432"/>
          </a:xfrm>
        </p:spPr>
        <p:txBody>
          <a:bodyPr>
            <a:normAutofit/>
          </a:bodyPr>
          <a:lstStyle/>
          <a:p>
            <a:pPr marL="0" lvl="3" indent="0" algn="just">
              <a:spcBef>
                <a:spcPts val="1000"/>
              </a:spcBef>
              <a:buNone/>
            </a:pP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342900" lvl="2" indent="-342900">
              <a:lnSpc>
                <a:spcPct val="150000"/>
              </a:lnSpc>
            </a:pP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VALIDATION TESTING</a:t>
            </a:r>
            <a:r>
              <a:rPr lang="en-IN"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lgn="just">
              <a:lnSpc>
                <a:spcPct val="150000"/>
              </a:lnSpc>
              <a:buNone/>
            </a:pPr>
            <a:r>
              <a:rPr lang="en-US" sz="2200" dirty="0" smtClean="0">
                <a:solidFill>
                  <a:schemeClr val="tx1"/>
                </a:solidFill>
                <a:latin typeface="Times New Roman" pitchFamily="18" charset="0"/>
                <a:cs typeface="Times New Roman" pitchFamily="18" charset="0"/>
              </a:rPr>
              <a:t>A </a:t>
            </a:r>
            <a:r>
              <a:rPr lang="en-US" sz="2200" dirty="0">
                <a:solidFill>
                  <a:schemeClr val="tx1"/>
                </a:solidFill>
                <a:latin typeface="Times New Roman" pitchFamily="18" charset="0"/>
                <a:cs typeface="Times New Roman" pitchFamily="18" charset="0"/>
              </a:rPr>
              <a:t>building approval test (EVT) is performed on first building models, to guarantee that the essential unit performs to plan objectives and particulars. </a:t>
            </a:r>
            <a:endParaRPr lang="en-US" sz="2200" dirty="0" smtClean="0">
              <a:solidFill>
                <a:schemeClr val="tx1"/>
              </a:solidFill>
              <a:latin typeface="Times New Roman" pitchFamily="18" charset="0"/>
              <a:cs typeface="Times New Roman" pitchFamily="18" charset="0"/>
            </a:endParaRPr>
          </a:p>
          <a:p>
            <a:pPr marL="0" indent="0" algn="just">
              <a:buNone/>
            </a:pPr>
            <a:r>
              <a:rPr lang="en-US" b="1" dirty="0"/>
              <a:t> </a:t>
            </a:r>
            <a:endParaRPr lang="en-IN"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 name="image11.jpeg"/>
          <p:cNvPicPr/>
          <p:nvPr/>
        </p:nvPicPr>
        <p:blipFill>
          <a:blip r:embed="rId2" cstate="print"/>
          <a:stretch>
            <a:fillRect/>
          </a:stretch>
        </p:blipFill>
        <p:spPr>
          <a:xfrm>
            <a:off x="4132386" y="2681653"/>
            <a:ext cx="3807068" cy="2761005"/>
          </a:xfrm>
          <a:prstGeom prst="rect">
            <a:avLst/>
          </a:prstGeom>
        </p:spPr>
      </p:pic>
      <p:sp>
        <p:nvSpPr>
          <p:cNvPr id="2" name="TextBox 1"/>
          <p:cNvSpPr txBox="1"/>
          <p:nvPr/>
        </p:nvSpPr>
        <p:spPr>
          <a:xfrm>
            <a:off x="4559928" y="5767756"/>
            <a:ext cx="3145413"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 Fig </a:t>
            </a:r>
            <a:r>
              <a:rPr lang="en-US" b="1" dirty="0" smtClean="0">
                <a:latin typeface="Times New Roman" pitchFamily="18" charset="0"/>
                <a:cs typeface="Times New Roman" pitchFamily="18" charset="0"/>
              </a:rPr>
              <a:t>10.1</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Testing </a:t>
            </a:r>
            <a:r>
              <a:rPr lang="en-US" dirty="0" smtClean="0">
                <a:latin typeface="Times New Roman" pitchFamily="18" charset="0"/>
                <a:cs typeface="Times New Roman" pitchFamily="18" charset="0"/>
              </a:rPr>
              <a:t>process</a:t>
            </a:r>
            <a:r>
              <a:rPr lang="en-US" b="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96537" y="184082"/>
            <a:ext cx="72000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42</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0221879"/>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1414" y="322729"/>
            <a:ext cx="9905999" cy="6385432"/>
          </a:xfrm>
        </p:spPr>
        <p:txBody>
          <a:bodyPr>
            <a:normAutofit/>
          </a:bodyPr>
          <a:lstStyle/>
          <a:p>
            <a:pPr marL="0" lvl="3" indent="0" algn="just">
              <a:spcBef>
                <a:spcPts val="1000"/>
              </a:spcBef>
              <a:buNone/>
            </a:pPr>
            <a:endParaRPr lang="en-IN"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342900" lvl="2" indent="-342900">
              <a:lnSpc>
                <a:spcPct val="150000"/>
              </a:lnSpc>
            </a:pP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SYSTEM TESTING</a:t>
            </a:r>
            <a:r>
              <a:rPr lang="en-IN"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5" name="Rectangle 4"/>
          <p:cNvSpPr/>
          <p:nvPr/>
        </p:nvSpPr>
        <p:spPr>
          <a:xfrm>
            <a:off x="1441939" y="1694546"/>
            <a:ext cx="9398977" cy="2631490"/>
          </a:xfrm>
          <a:prstGeom prst="rect">
            <a:avLst/>
          </a:prstGeom>
        </p:spPr>
        <p:txBody>
          <a:bodyPr wrap="square">
            <a:spAutoFit/>
          </a:bodyPr>
          <a:lstStyle/>
          <a:p>
            <a:pPr algn="just">
              <a:lnSpc>
                <a:spcPct val="150000"/>
              </a:lnSpc>
            </a:pPr>
            <a:r>
              <a:rPr lang="en-US" sz="2200" dirty="0" smtClean="0">
                <a:latin typeface="Times New Roman" pitchFamily="18" charset="0"/>
                <a:cs typeface="Times New Roman" pitchFamily="18" charset="0"/>
              </a:rPr>
              <a:t>Framework </a:t>
            </a:r>
            <a:r>
              <a:rPr lang="en-US" sz="2200" dirty="0">
                <a:latin typeface="Times New Roman" pitchFamily="18" charset="0"/>
                <a:cs typeface="Times New Roman" pitchFamily="18" charset="0"/>
              </a:rPr>
              <a:t>testing is performed on the whole framework with regards to a Functional Requirement Specifications as well as a System Requirement Specification. Framework testing tests the structure, yet in addition the conduct and even the trusted desires for the client. It is likewise planned to test up to and past the limits characterized in the product necessities specifications.</a:t>
            </a:r>
            <a:endParaRPr lang="en-IN" sz="2200" dirty="0">
              <a:latin typeface="Times New Roman" pitchFamily="18" charset="0"/>
              <a:cs typeface="Times New Roman" pitchFamily="18" charset="0"/>
            </a:endParaRPr>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154794"/>
            <a:ext cx="1069623"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43</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80958941"/>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1414" y="322729"/>
            <a:ext cx="9905999" cy="6385432"/>
          </a:xfrm>
        </p:spPr>
        <p:txBody>
          <a:bodyPr>
            <a:normAutofit/>
          </a:bodyPr>
          <a:lstStyle/>
          <a:p>
            <a:pPr lvl="1">
              <a:buFont typeface="Arial" pitchFamily="34" charset="0"/>
              <a:buChar char="•"/>
            </a:pPr>
            <a:r>
              <a:rPr lang="en-US" sz="2400" b="1" dirty="0">
                <a:solidFill>
                  <a:srgbClr val="13015F"/>
                </a:solidFill>
                <a:latin typeface="Times New Roman" pitchFamily="18" charset="0"/>
                <a:cs typeface="Times New Roman" pitchFamily="18" charset="0"/>
              </a:rPr>
              <a:t> </a:t>
            </a:r>
            <a:r>
              <a:rPr lang="en-US" sz="2400" b="1"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SCENARIO OF  TEST CASES</a:t>
            </a:r>
          </a:p>
          <a:p>
            <a:pPr marL="457200" lvl="1" indent="0">
              <a:buNone/>
            </a:pPr>
            <a:endParaRPr lang="en-IN" sz="2600" dirty="0">
              <a:latin typeface="Times New Roman" pitchFamily="18" charset="0"/>
              <a:cs typeface="Times New Roman" pitchFamily="18" charset="0"/>
            </a:endParaRPr>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p:cNvGraphicFramePr>
            <a:graphicFrameLocks noGrp="1"/>
          </p:cNvGraphicFramePr>
          <p:nvPr>
            <p:extLst>
              <p:ext uri="{D42A27DB-BD31-4B8C-83A1-F6EECF244321}">
                <p14:modId xmlns:p14="http://schemas.microsoft.com/office/powerpoint/2010/main" val="3899281045"/>
              </p:ext>
            </p:extLst>
          </p:nvPr>
        </p:nvGraphicFramePr>
        <p:xfrm>
          <a:off x="1947055" y="1061953"/>
          <a:ext cx="7750860" cy="2498930"/>
        </p:xfrm>
        <a:graphic>
          <a:graphicData uri="http://schemas.openxmlformats.org/drawingml/2006/table">
            <a:tbl>
              <a:tblPr firstRow="1" firstCol="1" bandRow="1">
                <a:tableStyleId>{5C22544A-7EE6-4342-B048-85BDC9FD1C3A}</a:tableStyleId>
              </a:tblPr>
              <a:tblGrid>
                <a:gridCol w="2444059"/>
                <a:gridCol w="5306801"/>
              </a:tblGrid>
              <a:tr h="416488">
                <a:tc>
                  <a:txBody>
                    <a:bodyPr/>
                    <a:lstStyle/>
                    <a:p>
                      <a:pPr>
                        <a:lnSpc>
                          <a:spcPct val="150000"/>
                        </a:lnSpc>
                        <a:spcAft>
                          <a:spcPts val="0"/>
                        </a:spcAft>
                      </a:pPr>
                      <a:r>
                        <a:rPr lang="en-US" sz="1700" b="1" dirty="0">
                          <a:effectLst/>
                          <a:latin typeface="Times New Roman" pitchFamily="18" charset="0"/>
                          <a:cs typeface="Times New Roman" pitchFamily="18" charset="0"/>
                        </a:rPr>
                        <a:t>Test case ID</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a:effectLst/>
                          <a:latin typeface="Times New Roman" pitchFamily="18" charset="0"/>
                          <a:cs typeface="Times New Roman" pitchFamily="18" charset="0"/>
                        </a:rPr>
                        <a:t>1</a:t>
                      </a:r>
                      <a:endParaRPr lang="en-IN" sz="1700" b="1">
                        <a:effectLst/>
                        <a:latin typeface="Times New Roman" pitchFamily="18" charset="0"/>
                        <a:ea typeface="Calibri"/>
                        <a:cs typeface="Times New Roman" pitchFamily="18" charset="0"/>
                      </a:endParaRPr>
                    </a:p>
                  </a:txBody>
                  <a:tcPr marL="68580" marR="68580" marT="0" marB="0"/>
                </a:tc>
              </a:tr>
              <a:tr h="416488">
                <a:tc>
                  <a:txBody>
                    <a:bodyPr/>
                    <a:lstStyle/>
                    <a:p>
                      <a:pPr>
                        <a:lnSpc>
                          <a:spcPct val="150000"/>
                        </a:lnSpc>
                        <a:spcAft>
                          <a:spcPts val="0"/>
                        </a:spcAft>
                      </a:pPr>
                      <a:r>
                        <a:rPr lang="en-US" sz="1700" b="1" dirty="0">
                          <a:effectLst/>
                          <a:latin typeface="Times New Roman" pitchFamily="18" charset="0"/>
                          <a:cs typeface="Times New Roman" pitchFamily="18" charset="0"/>
                        </a:rPr>
                        <a:t>Test case Name</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a:effectLst/>
                          <a:latin typeface="Times New Roman" pitchFamily="18" charset="0"/>
                          <a:cs typeface="Times New Roman" pitchFamily="18" charset="0"/>
                        </a:rPr>
                        <a:t>Fake News Identification</a:t>
                      </a:r>
                      <a:endParaRPr lang="en-IN" sz="1700" b="1">
                        <a:effectLst/>
                        <a:latin typeface="Times New Roman" pitchFamily="18" charset="0"/>
                        <a:ea typeface="Calibri"/>
                        <a:cs typeface="Times New Roman" pitchFamily="18" charset="0"/>
                      </a:endParaRPr>
                    </a:p>
                  </a:txBody>
                  <a:tcPr marL="68580" marR="68580" marT="0" marB="0"/>
                </a:tc>
              </a:tr>
              <a:tr h="416488">
                <a:tc>
                  <a:txBody>
                    <a:bodyPr/>
                    <a:lstStyle/>
                    <a:p>
                      <a:pPr>
                        <a:lnSpc>
                          <a:spcPct val="150000"/>
                        </a:lnSpc>
                        <a:spcAft>
                          <a:spcPts val="0"/>
                        </a:spcAft>
                      </a:pPr>
                      <a:r>
                        <a:rPr lang="en-US" sz="1700" b="1" dirty="0">
                          <a:effectLst/>
                          <a:latin typeface="Times New Roman" pitchFamily="18" charset="0"/>
                          <a:cs typeface="Times New Roman" pitchFamily="18" charset="0"/>
                        </a:rPr>
                        <a:t>Test case Description</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dirty="0">
                          <a:effectLst/>
                          <a:latin typeface="Times New Roman" pitchFamily="18" charset="0"/>
                          <a:cs typeface="Times New Roman" pitchFamily="18" charset="0"/>
                        </a:rPr>
                        <a:t>User can identify the news is Fake or Real</a:t>
                      </a:r>
                      <a:endParaRPr lang="en-IN" sz="1700" b="1" dirty="0">
                        <a:effectLst/>
                        <a:latin typeface="Times New Roman" pitchFamily="18" charset="0"/>
                        <a:ea typeface="Calibri"/>
                        <a:cs typeface="Times New Roman" pitchFamily="18" charset="0"/>
                      </a:endParaRPr>
                    </a:p>
                  </a:txBody>
                  <a:tcPr marL="68580" marR="68580" marT="0" marB="0"/>
                </a:tc>
              </a:tr>
              <a:tr h="832978">
                <a:tc>
                  <a:txBody>
                    <a:bodyPr/>
                    <a:lstStyle/>
                    <a:p>
                      <a:pPr>
                        <a:lnSpc>
                          <a:spcPct val="150000"/>
                        </a:lnSpc>
                        <a:spcAft>
                          <a:spcPts val="0"/>
                        </a:spcAft>
                      </a:pPr>
                      <a:r>
                        <a:rPr lang="en-US" sz="1700" b="1" dirty="0">
                          <a:effectLst/>
                          <a:latin typeface="Times New Roman" pitchFamily="18" charset="0"/>
                          <a:cs typeface="Times New Roman" pitchFamily="18" charset="0"/>
                        </a:rPr>
                        <a:t>Expected Result</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dirty="0">
                          <a:effectLst/>
                          <a:latin typeface="Times New Roman" pitchFamily="18" charset="0"/>
                          <a:cs typeface="Times New Roman" pitchFamily="18" charset="0"/>
                        </a:rPr>
                        <a:t>When the user clicks on detect button it displays Fake news and its accuracy </a:t>
                      </a:r>
                      <a:endParaRPr lang="en-IN" sz="1700" b="1" dirty="0">
                        <a:effectLst/>
                        <a:latin typeface="Times New Roman" pitchFamily="18" charset="0"/>
                        <a:ea typeface="Calibri"/>
                        <a:cs typeface="Times New Roman" pitchFamily="18" charset="0"/>
                      </a:endParaRPr>
                    </a:p>
                  </a:txBody>
                  <a:tcPr marL="68580" marR="68580" marT="0" marB="0"/>
                </a:tc>
              </a:tr>
              <a:tr h="416488">
                <a:tc>
                  <a:txBody>
                    <a:bodyPr/>
                    <a:lstStyle/>
                    <a:p>
                      <a:pPr>
                        <a:lnSpc>
                          <a:spcPct val="150000"/>
                        </a:lnSpc>
                        <a:spcAft>
                          <a:spcPts val="0"/>
                        </a:spcAft>
                      </a:pPr>
                      <a:r>
                        <a:rPr lang="en-US" sz="1700" b="1">
                          <a:effectLst/>
                          <a:latin typeface="Times New Roman" pitchFamily="18" charset="0"/>
                          <a:cs typeface="Times New Roman" pitchFamily="18" charset="0"/>
                        </a:rPr>
                        <a:t>Actual Result</a:t>
                      </a:r>
                      <a:endParaRPr lang="en-IN" sz="1700" b="1">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dirty="0">
                          <a:effectLst/>
                          <a:latin typeface="Times New Roman" pitchFamily="18" charset="0"/>
                          <a:cs typeface="Times New Roman" pitchFamily="18" charset="0"/>
                        </a:rPr>
                        <a:t>As Expected</a:t>
                      </a:r>
                      <a:endParaRPr lang="en-IN" sz="1700" b="1" dirty="0">
                        <a:effectLst/>
                        <a:latin typeface="Times New Roman" pitchFamily="18" charset="0"/>
                        <a:ea typeface="Calibri"/>
                        <a:cs typeface="Times New Roman"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82927825"/>
              </p:ext>
            </p:extLst>
          </p:nvPr>
        </p:nvGraphicFramePr>
        <p:xfrm>
          <a:off x="2026186" y="3875490"/>
          <a:ext cx="7742067" cy="2748252"/>
        </p:xfrm>
        <a:graphic>
          <a:graphicData uri="http://schemas.openxmlformats.org/drawingml/2006/table">
            <a:tbl>
              <a:tblPr firstRow="1" firstCol="1" bandRow="1">
                <a:tableStyleId>{5C22544A-7EE6-4342-B048-85BDC9FD1C3A}</a:tableStyleId>
              </a:tblPr>
              <a:tblGrid>
                <a:gridCol w="2441286"/>
                <a:gridCol w="5300781"/>
              </a:tblGrid>
              <a:tr h="492753">
                <a:tc>
                  <a:txBody>
                    <a:bodyPr/>
                    <a:lstStyle/>
                    <a:p>
                      <a:pPr>
                        <a:lnSpc>
                          <a:spcPct val="150000"/>
                        </a:lnSpc>
                        <a:spcAft>
                          <a:spcPts val="0"/>
                        </a:spcAft>
                      </a:pPr>
                      <a:r>
                        <a:rPr lang="en-US" sz="1700" b="1" dirty="0">
                          <a:effectLst/>
                          <a:latin typeface="Times New Roman" pitchFamily="18" charset="0"/>
                          <a:cs typeface="Times New Roman" pitchFamily="18" charset="0"/>
                        </a:rPr>
                        <a:t>Test case ID</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a:effectLst/>
                          <a:latin typeface="Times New Roman" pitchFamily="18" charset="0"/>
                          <a:cs typeface="Times New Roman" pitchFamily="18" charset="0"/>
                        </a:rPr>
                        <a:t>2</a:t>
                      </a:r>
                      <a:endParaRPr lang="en-IN" sz="1700" b="1">
                        <a:effectLst/>
                        <a:latin typeface="Times New Roman" pitchFamily="18" charset="0"/>
                        <a:ea typeface="Calibri"/>
                        <a:cs typeface="Times New Roman" pitchFamily="18" charset="0"/>
                      </a:endParaRPr>
                    </a:p>
                  </a:txBody>
                  <a:tcPr marL="68580" marR="68580" marT="0" marB="0"/>
                </a:tc>
              </a:tr>
              <a:tr h="492753">
                <a:tc>
                  <a:txBody>
                    <a:bodyPr/>
                    <a:lstStyle/>
                    <a:p>
                      <a:pPr>
                        <a:lnSpc>
                          <a:spcPct val="150000"/>
                        </a:lnSpc>
                        <a:spcAft>
                          <a:spcPts val="0"/>
                        </a:spcAft>
                      </a:pPr>
                      <a:r>
                        <a:rPr lang="en-US" sz="1700" b="1" dirty="0">
                          <a:effectLst/>
                          <a:latin typeface="Times New Roman" pitchFamily="18" charset="0"/>
                          <a:cs typeface="Times New Roman" pitchFamily="18" charset="0"/>
                        </a:rPr>
                        <a:t>Test case Name</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dirty="0">
                          <a:effectLst/>
                          <a:latin typeface="Times New Roman" pitchFamily="18" charset="0"/>
                          <a:cs typeface="Times New Roman" pitchFamily="18" charset="0"/>
                        </a:rPr>
                        <a:t>Real News Identification</a:t>
                      </a:r>
                      <a:endParaRPr lang="en-IN" sz="1700" b="1" dirty="0">
                        <a:effectLst/>
                        <a:latin typeface="Times New Roman" pitchFamily="18" charset="0"/>
                        <a:ea typeface="Calibri"/>
                        <a:cs typeface="Times New Roman" pitchFamily="18" charset="0"/>
                      </a:endParaRPr>
                    </a:p>
                  </a:txBody>
                  <a:tcPr marL="68580" marR="68580" marT="0" marB="0"/>
                </a:tc>
              </a:tr>
              <a:tr h="492753">
                <a:tc>
                  <a:txBody>
                    <a:bodyPr/>
                    <a:lstStyle/>
                    <a:p>
                      <a:pPr>
                        <a:lnSpc>
                          <a:spcPct val="150000"/>
                        </a:lnSpc>
                        <a:spcAft>
                          <a:spcPts val="0"/>
                        </a:spcAft>
                      </a:pPr>
                      <a:r>
                        <a:rPr lang="en-US" sz="1700" b="1" dirty="0">
                          <a:effectLst/>
                          <a:latin typeface="Times New Roman" pitchFamily="18" charset="0"/>
                          <a:cs typeface="Times New Roman" pitchFamily="18" charset="0"/>
                        </a:rPr>
                        <a:t>Test case Description</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a:effectLst/>
                          <a:latin typeface="Times New Roman" pitchFamily="18" charset="0"/>
                          <a:cs typeface="Times New Roman" pitchFamily="18" charset="0"/>
                        </a:rPr>
                        <a:t>User can identify the news is Fake or Real</a:t>
                      </a:r>
                      <a:endParaRPr lang="en-IN" sz="1700" b="1">
                        <a:effectLst/>
                        <a:latin typeface="Times New Roman" pitchFamily="18" charset="0"/>
                        <a:ea typeface="Calibri"/>
                        <a:cs typeface="Times New Roman" pitchFamily="18" charset="0"/>
                      </a:endParaRPr>
                    </a:p>
                  </a:txBody>
                  <a:tcPr marL="68580" marR="68580" marT="0" marB="0"/>
                </a:tc>
              </a:tr>
              <a:tr h="492753">
                <a:tc>
                  <a:txBody>
                    <a:bodyPr/>
                    <a:lstStyle/>
                    <a:p>
                      <a:pPr>
                        <a:lnSpc>
                          <a:spcPct val="150000"/>
                        </a:lnSpc>
                        <a:spcAft>
                          <a:spcPts val="0"/>
                        </a:spcAft>
                      </a:pPr>
                      <a:r>
                        <a:rPr lang="en-US" sz="1700" b="1" dirty="0">
                          <a:effectLst/>
                          <a:latin typeface="Times New Roman" pitchFamily="18" charset="0"/>
                          <a:cs typeface="Times New Roman" pitchFamily="18" charset="0"/>
                        </a:rPr>
                        <a:t>Expected Result</a:t>
                      </a:r>
                      <a:endParaRPr lang="en-IN" sz="1700" b="1" dirty="0">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dirty="0">
                          <a:effectLst/>
                          <a:latin typeface="Times New Roman" pitchFamily="18" charset="0"/>
                          <a:cs typeface="Times New Roman" pitchFamily="18" charset="0"/>
                        </a:rPr>
                        <a:t>When the user clicks on detect button it displays Fake news and its accuracy</a:t>
                      </a:r>
                      <a:endParaRPr lang="en-IN" sz="1700" b="1" dirty="0">
                        <a:effectLst/>
                        <a:latin typeface="Times New Roman" pitchFamily="18" charset="0"/>
                        <a:ea typeface="Calibri"/>
                        <a:cs typeface="Times New Roman" pitchFamily="18" charset="0"/>
                      </a:endParaRPr>
                    </a:p>
                  </a:txBody>
                  <a:tcPr marL="68580" marR="68580" marT="0" marB="0"/>
                </a:tc>
              </a:tr>
              <a:tr h="492753">
                <a:tc>
                  <a:txBody>
                    <a:bodyPr/>
                    <a:lstStyle/>
                    <a:p>
                      <a:pPr>
                        <a:lnSpc>
                          <a:spcPct val="150000"/>
                        </a:lnSpc>
                        <a:spcAft>
                          <a:spcPts val="0"/>
                        </a:spcAft>
                      </a:pPr>
                      <a:r>
                        <a:rPr lang="en-US" sz="1700" b="1">
                          <a:effectLst/>
                          <a:latin typeface="Times New Roman" pitchFamily="18" charset="0"/>
                          <a:cs typeface="Times New Roman" pitchFamily="18" charset="0"/>
                        </a:rPr>
                        <a:t>Actual Result</a:t>
                      </a:r>
                      <a:endParaRPr lang="en-IN" sz="1700" b="1">
                        <a:effectLst/>
                        <a:latin typeface="Times New Roman" pitchFamily="18" charset="0"/>
                        <a:ea typeface="Calibri"/>
                        <a:cs typeface="Times New Roman" pitchFamily="18" charset="0"/>
                      </a:endParaRPr>
                    </a:p>
                  </a:txBody>
                  <a:tcPr marL="68580" marR="68580" marT="0" marB="0"/>
                </a:tc>
                <a:tc>
                  <a:txBody>
                    <a:bodyPr/>
                    <a:lstStyle/>
                    <a:p>
                      <a:pPr>
                        <a:lnSpc>
                          <a:spcPct val="150000"/>
                        </a:lnSpc>
                        <a:spcAft>
                          <a:spcPts val="0"/>
                        </a:spcAft>
                      </a:pPr>
                      <a:r>
                        <a:rPr lang="en-US" sz="1700" b="1" dirty="0">
                          <a:effectLst/>
                          <a:latin typeface="Times New Roman" pitchFamily="18" charset="0"/>
                          <a:cs typeface="Times New Roman" pitchFamily="18" charset="0"/>
                        </a:rPr>
                        <a:t>As Expected</a:t>
                      </a:r>
                      <a:endParaRPr lang="en-IN" sz="1700" b="1" dirty="0">
                        <a:effectLst/>
                        <a:latin typeface="Times New Roman" pitchFamily="18" charset="0"/>
                        <a:ea typeface="Calibri"/>
                        <a:cs typeface="Times New Roman" pitchFamily="18" charset="0"/>
                      </a:endParaRPr>
                    </a:p>
                  </a:txBody>
                  <a:tcPr marL="68580" marR="68580" marT="0" marB="0"/>
                </a:tc>
              </a:tr>
            </a:tbl>
          </a:graphicData>
        </a:graphic>
      </p:graphicFrame>
      <p:sp>
        <p:nvSpPr>
          <p:cNvPr id="7" name="TextBox 6"/>
          <p:cNvSpPr txBox="1"/>
          <p:nvPr/>
        </p:nvSpPr>
        <p:spPr>
          <a:xfrm>
            <a:off x="11596537" y="175117"/>
            <a:ext cx="657247"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44</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019908297"/>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395919" y="401395"/>
            <a:ext cx="3018968" cy="646331"/>
          </a:xfrm>
          <a:prstGeom prst="rect">
            <a:avLst/>
          </a:prstGeom>
        </p:spPr>
        <p:txBody>
          <a:bodyPr wrap="none">
            <a:spAutoFit/>
          </a:bodyPr>
          <a:lstStyle/>
          <a:p>
            <a:pPr marL="0" indent="0" algn="ctr">
              <a:buNone/>
            </a:pPr>
            <a:r>
              <a:rPr lang="en-US" sz="36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SNAP SHOTS</a:t>
            </a:r>
            <a:endParaRPr lang="en-IN" sz="3600"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708032" y="1468314"/>
            <a:ext cx="7209692" cy="3815863"/>
          </a:xfrm>
          <a:prstGeom prst="rect">
            <a:avLst/>
          </a:prstGeom>
          <a:noFill/>
          <a:ln>
            <a:noFill/>
          </a:ln>
        </p:spPr>
      </p:pic>
      <p:sp>
        <p:nvSpPr>
          <p:cNvPr id="2" name="Rectangle 1"/>
          <p:cNvSpPr/>
          <p:nvPr/>
        </p:nvSpPr>
        <p:spPr>
          <a:xfrm>
            <a:off x="4910419" y="5398450"/>
            <a:ext cx="2504468" cy="400110"/>
          </a:xfrm>
          <a:prstGeom prst="rect">
            <a:avLst/>
          </a:prstGeom>
        </p:spPr>
        <p:txBody>
          <a:bodyPr wrap="none">
            <a:spAutoFit/>
          </a:bodyPr>
          <a:lstStyle/>
          <a:p>
            <a:r>
              <a:rPr lang="en-US" sz="2000" b="1" dirty="0">
                <a:latin typeface="Times New Roman" pitchFamily="18" charset="0"/>
                <a:cs typeface="Times New Roman" pitchFamily="18" charset="0"/>
              </a:rPr>
              <a:t>Fig </a:t>
            </a:r>
            <a:r>
              <a:rPr lang="en-US" sz="2000" b="1" dirty="0" smtClean="0">
                <a:latin typeface="Times New Roman" pitchFamily="18" charset="0"/>
                <a:cs typeface="Times New Roman" pitchFamily="18" charset="0"/>
              </a:rPr>
              <a:t>11.1</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Giving Input</a:t>
            </a:r>
            <a:endParaRPr lang="en-IN" sz="2000" dirty="0">
              <a:latin typeface="Times New Roman" pitchFamily="18" charset="0"/>
              <a:cs typeface="Times New Roman" pitchFamily="18" charset="0"/>
            </a:endParaRPr>
          </a:p>
        </p:txBody>
      </p:sp>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596537" y="164601"/>
            <a:ext cx="917223"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45</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917969178"/>
      </p:ext>
    </p:extLst>
  </p:cSld>
  <p:clrMapOvr>
    <a:masterClrMapping/>
  </p:clrMapOvr>
  <p:transition spd="slow">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0419" y="5398450"/>
            <a:ext cx="3663439" cy="400110"/>
          </a:xfrm>
          <a:prstGeom prst="rect">
            <a:avLst/>
          </a:prstGeom>
        </p:spPr>
        <p:txBody>
          <a:bodyPr wrap="none">
            <a:spAutoFit/>
          </a:bodyPr>
          <a:lstStyle/>
          <a:p>
            <a:r>
              <a:rPr lang="en-US" sz="2000" b="1" dirty="0">
                <a:latin typeface="Times New Roman" pitchFamily="18" charset="0"/>
                <a:cs typeface="Times New Roman" pitchFamily="18" charset="0"/>
              </a:rPr>
              <a:t>Fig </a:t>
            </a:r>
            <a:r>
              <a:rPr lang="en-US" sz="2000" b="1" dirty="0" smtClean="0">
                <a:latin typeface="Times New Roman" pitchFamily="18" charset="0"/>
                <a:cs typeface="Times New Roman" pitchFamily="18" charset="0"/>
              </a:rPr>
              <a:t>11.2</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Output Detection (Real)</a:t>
            </a:r>
            <a:endParaRPr lang="en-IN" sz="2000" dirty="0">
              <a:latin typeface="Times New Roman" pitchFamily="18" charset="0"/>
              <a:cs typeface="Times New Roman"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2862" y="1224840"/>
            <a:ext cx="7323992" cy="3918659"/>
          </a:xfrm>
          <a:prstGeom prst="rect">
            <a:avLst/>
          </a:prstGeom>
          <a:noFill/>
          <a:ln>
            <a:noFill/>
          </a:ln>
        </p:spPr>
      </p:pic>
      <p:sp>
        <p:nvSpPr>
          <p:cNvPr id="4" name="Round Same Side Corner Rectangle 3"/>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596537" y="154794"/>
            <a:ext cx="1257882"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46</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691809025"/>
      </p:ext>
    </p:extLst>
  </p:cSld>
  <p:clrMapOvr>
    <a:masterClrMapping/>
  </p:clrMapOvr>
  <p:transition spd="slow">
    <p:wheel spokes="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5234" y="5086236"/>
            <a:ext cx="3692293" cy="400110"/>
          </a:xfrm>
          <a:prstGeom prst="rect">
            <a:avLst/>
          </a:prstGeom>
        </p:spPr>
        <p:txBody>
          <a:bodyPr wrap="none">
            <a:spAutoFit/>
          </a:bodyPr>
          <a:lstStyle/>
          <a:p>
            <a:r>
              <a:rPr lang="en-US" sz="2000" b="1" dirty="0">
                <a:latin typeface="Times New Roman" pitchFamily="18" charset="0"/>
                <a:cs typeface="Times New Roman" pitchFamily="18" charset="0"/>
              </a:rPr>
              <a:t>Fig </a:t>
            </a:r>
            <a:r>
              <a:rPr lang="en-US" sz="2000" b="1" dirty="0" smtClean="0">
                <a:latin typeface="Times New Roman" pitchFamily="18" charset="0"/>
                <a:cs typeface="Times New Roman" pitchFamily="18" charset="0"/>
              </a:rPr>
              <a:t>11.3: </a:t>
            </a:r>
            <a:r>
              <a:rPr lang="en-US" sz="2000" dirty="0">
                <a:latin typeface="Times New Roman" pitchFamily="18" charset="0"/>
                <a:cs typeface="Times New Roman" pitchFamily="18" charset="0"/>
              </a:rPr>
              <a:t>Output Detection </a:t>
            </a:r>
            <a:r>
              <a:rPr lang="en-US" sz="2000" dirty="0" smtClean="0">
                <a:latin typeface="Times New Roman" pitchFamily="18" charset="0"/>
                <a:cs typeface="Times New Roman" pitchFamily="18" charset="0"/>
              </a:rPr>
              <a:t>(Fake)</a:t>
            </a:r>
            <a:endParaRPr lang="en-IN" sz="20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0785" y="914400"/>
            <a:ext cx="7535008" cy="3942715"/>
          </a:xfrm>
          <a:prstGeom prst="rect">
            <a:avLst/>
          </a:prstGeom>
          <a:noFill/>
          <a:ln>
            <a:noFill/>
          </a:ln>
        </p:spPr>
      </p:pic>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1596537" y="166153"/>
            <a:ext cx="68414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47</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5464316"/>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802CDE-BF96-8A3C-D2CD-8B3FBF31E56C}"/>
              </a:ext>
            </a:extLst>
          </p:cNvPr>
          <p:cNvSpPr>
            <a:spLocks noGrp="1"/>
          </p:cNvSpPr>
          <p:nvPr>
            <p:ph idx="1"/>
          </p:nvPr>
        </p:nvSpPr>
        <p:spPr>
          <a:xfrm>
            <a:off x="1696915" y="217592"/>
            <a:ext cx="8968154" cy="6207368"/>
          </a:xfrm>
        </p:spPr>
        <p:txBody>
          <a:bodyPr>
            <a:normAutofit/>
          </a:bodyPr>
          <a:lstStyle/>
          <a:p>
            <a:pPr marL="0" indent="0" algn="ctr">
              <a:buNone/>
            </a:pPr>
            <a:r>
              <a:rPr lang="en-US" sz="36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OBJECTIVES:</a:t>
            </a:r>
          </a:p>
          <a:p>
            <a:pPr marL="0" indent="0" algn="ctr">
              <a:buNone/>
            </a:pPr>
            <a:endParaRPr lang="en-US" sz="3600" b="1" dirty="0" smtClean="0">
              <a:solidFill>
                <a:schemeClr val="tx1"/>
              </a:solidFill>
              <a:latin typeface="Times New Roman" pitchFamily="18" charset="0"/>
              <a:cs typeface="Times New Roman" pitchFamily="18" charset="0"/>
            </a:endParaRPr>
          </a:p>
          <a:p>
            <a:pPr lvl="0" algn="just">
              <a:buFont typeface="Wingdings" pitchFamily="2" charset="2"/>
              <a:buChar char="Ø"/>
            </a:pPr>
            <a:r>
              <a:rPr lang="en-US" dirty="0" smtClean="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develop a model that classifies given news article as either fake or true</a:t>
            </a:r>
            <a:r>
              <a:rPr lang="en-US" dirty="0" smtClean="0">
                <a:solidFill>
                  <a:schemeClr val="tx1"/>
                </a:solidFill>
                <a:latin typeface="Times New Roman" pitchFamily="18" charset="0"/>
                <a:cs typeface="Times New Roman" pitchFamily="18" charset="0"/>
              </a:rPr>
              <a:t>.</a:t>
            </a:r>
          </a:p>
          <a:p>
            <a:pPr marL="0" lvl="0" indent="0" algn="just">
              <a:buNone/>
            </a:pPr>
            <a:endParaRPr lang="en-IN" dirty="0">
              <a:solidFill>
                <a:schemeClr val="tx1"/>
              </a:solidFill>
              <a:latin typeface="Times New Roman" pitchFamily="18" charset="0"/>
              <a:cs typeface="Times New Roman" pitchFamily="18" charset="0"/>
            </a:endParaRPr>
          </a:p>
          <a:p>
            <a:pPr lvl="0" algn="just">
              <a:buFont typeface="Wingdings" pitchFamily="2" charset="2"/>
              <a:buChar char="Ø"/>
            </a:pPr>
            <a:r>
              <a:rPr lang="en-US" dirty="0">
                <a:solidFill>
                  <a:schemeClr val="tx1"/>
                </a:solidFill>
                <a:latin typeface="Times New Roman" pitchFamily="18" charset="0"/>
                <a:cs typeface="Times New Roman" pitchFamily="18" charset="0"/>
              </a:rPr>
              <a:t>To develop a method for detecting and classifying the news stories using Natural Language Processing</a:t>
            </a:r>
            <a:r>
              <a:rPr lang="en-US" dirty="0" smtClean="0">
                <a:solidFill>
                  <a:schemeClr val="tx1"/>
                </a:solidFill>
                <a:latin typeface="Times New Roman" pitchFamily="18" charset="0"/>
                <a:cs typeface="Times New Roman" pitchFamily="18" charset="0"/>
              </a:rPr>
              <a:t>.</a:t>
            </a:r>
          </a:p>
          <a:p>
            <a:pPr marL="0" lvl="0" indent="0" algn="just">
              <a:buNone/>
            </a:pPr>
            <a:endParaRPr lang="en-IN" dirty="0">
              <a:solidFill>
                <a:schemeClr val="tx1"/>
              </a:solidFill>
              <a:latin typeface="Times New Roman" pitchFamily="18" charset="0"/>
              <a:cs typeface="Times New Roman" pitchFamily="18" charset="0"/>
            </a:endParaRPr>
          </a:p>
          <a:p>
            <a:pPr lvl="0" algn="just">
              <a:buFont typeface="Wingdings" pitchFamily="2" charset="2"/>
              <a:buChar char="Ø"/>
            </a:pPr>
            <a:r>
              <a:rPr lang="en-US" dirty="0" smtClean="0">
                <a:solidFill>
                  <a:schemeClr val="tx1"/>
                </a:solidFill>
                <a:latin typeface="Times New Roman" pitchFamily="18" charset="0"/>
                <a:cs typeface="Times New Roman" pitchFamily="18" charset="0"/>
              </a:rPr>
              <a:t>To </a:t>
            </a:r>
            <a:r>
              <a:rPr lang="en-US" dirty="0">
                <a:solidFill>
                  <a:schemeClr val="tx1"/>
                </a:solidFill>
                <a:latin typeface="Times New Roman" pitchFamily="18" charset="0"/>
                <a:cs typeface="Times New Roman" pitchFamily="18" charset="0"/>
              </a:rPr>
              <a:t>gather the data, pre-processed the text, and translated the articles into supervised model features.</a:t>
            </a:r>
            <a:endParaRPr lang="en-IN" dirty="0">
              <a:solidFill>
                <a:schemeClr val="tx1"/>
              </a:solidFill>
              <a:latin typeface="Times New Roman" pitchFamily="18" charset="0"/>
              <a:cs typeface="Times New Roman" pitchFamily="18" charset="0"/>
            </a:endParaRPr>
          </a:p>
        </p:txBody>
      </p:sp>
      <p:sp>
        <p:nvSpPr>
          <p:cNvPr id="4" name="Round Same Side Corner Rectangle 3"/>
          <p:cNvSpPr/>
          <p:nvPr/>
        </p:nvSpPr>
        <p:spPr>
          <a:xfrm>
            <a:off x="11576708" y="0"/>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690425" y="193938"/>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3</a:t>
            </a:r>
          </a:p>
        </p:txBody>
      </p:sp>
    </p:spTree>
    <p:extLst>
      <p:ext uri="{BB962C8B-B14F-4D97-AF65-F5344CB8AC3E}">
        <p14:creationId xmlns:p14="http://schemas.microsoft.com/office/powerpoint/2010/main" val="3477210150"/>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2861" y="431429"/>
            <a:ext cx="5591909" cy="2215991"/>
          </a:xfrm>
          <a:prstGeom prst="rect">
            <a:avLst/>
          </a:prstGeom>
        </p:spPr>
        <p:txBody>
          <a:bodyPr wrap="square">
            <a:spAutoFit/>
          </a:bodyPr>
          <a:lstStyle/>
          <a:p>
            <a:pPr lvl="1" algn="ctr"/>
            <a:r>
              <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CONCLUSION</a:t>
            </a:r>
          </a:p>
          <a:p>
            <a:pPr lvl="1" algn="ctr"/>
            <a:endPar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lgn="ct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3600" b="1" dirty="0">
                <a:solidFill>
                  <a:schemeClr val="bg1"/>
                </a:solidFill>
              </a:rPr>
              <a:t> </a:t>
            </a:r>
            <a:endParaRPr lang="en-IN" sz="3600" dirty="0">
              <a:solidFill>
                <a:schemeClr val="bg1"/>
              </a:solidFill>
            </a:endParaRPr>
          </a:p>
        </p:txBody>
      </p:sp>
      <p:sp>
        <p:nvSpPr>
          <p:cNvPr id="5" name="Rectangle 4"/>
          <p:cNvSpPr/>
          <p:nvPr/>
        </p:nvSpPr>
        <p:spPr>
          <a:xfrm>
            <a:off x="1254367" y="1200851"/>
            <a:ext cx="9612925" cy="4524315"/>
          </a:xfrm>
          <a:prstGeom prst="rect">
            <a:avLst/>
          </a:prstGeom>
        </p:spPr>
        <p:txBody>
          <a:bodyPr wrap="square">
            <a:spAutoFit/>
          </a:bodyPr>
          <a:lstStyle/>
          <a:p>
            <a:pPr marL="342900" indent="-342900" algn="just">
              <a:lnSpc>
                <a:spcPct val="150000"/>
              </a:lnSpc>
              <a:buFont typeface="Arial" pitchFamily="34" charset="0"/>
              <a:buChar char="•"/>
            </a:pPr>
            <a:r>
              <a:rPr lang="en-US" sz="2400" dirty="0">
                <a:latin typeface="Times New Roman" pitchFamily="18" charset="0"/>
                <a:cs typeface="Times New Roman" pitchFamily="18" charset="0"/>
              </a:rPr>
              <a:t>Social media has conjointly been accustomed unfold pretend news, that has </a:t>
            </a:r>
            <a:r>
              <a:rPr lang="en-US" sz="2400" dirty="0" smtClean="0">
                <a:latin typeface="Times New Roman" pitchFamily="18" charset="0"/>
                <a:cs typeface="Times New Roman" pitchFamily="18" charset="0"/>
              </a:rPr>
              <a:t>negative </a:t>
            </a:r>
            <a:r>
              <a:rPr lang="en-US" sz="2400" dirty="0">
                <a:latin typeface="Times New Roman" pitchFamily="18" charset="0"/>
                <a:cs typeface="Times New Roman" pitchFamily="18" charset="0"/>
              </a:rPr>
              <a:t>impacts on individual users and broader society. </a:t>
            </a:r>
            <a:endParaRPr lang="en-US" sz="2400" dirty="0" smtClean="0">
              <a:latin typeface="Times New Roman" pitchFamily="18" charset="0"/>
              <a:cs typeface="Times New Roman" pitchFamily="18" charset="0"/>
            </a:endParaRPr>
          </a:p>
          <a:p>
            <a:pPr algn="just">
              <a:lnSpc>
                <a:spcPct val="150000"/>
              </a:lnSpc>
            </a:pPr>
            <a:endParaRPr lang="en-US" sz="24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400" dirty="0">
                <a:latin typeface="Times New Roman" pitchFamily="18" charset="0"/>
                <a:cs typeface="Times New Roman" pitchFamily="18" charset="0"/>
              </a:rPr>
              <a:t>W</a:t>
            </a:r>
            <a:r>
              <a:rPr lang="en-US" sz="2400" dirty="0" smtClean="0">
                <a:latin typeface="Times New Roman" pitchFamily="18" charset="0"/>
                <a:cs typeface="Times New Roman" pitchFamily="18" charset="0"/>
              </a:rPr>
              <a:t>e </a:t>
            </a:r>
            <a:r>
              <a:rPr lang="en-US" sz="2400" dirty="0">
                <a:latin typeface="Times New Roman" pitchFamily="18" charset="0"/>
                <a:cs typeface="Times New Roman" pitchFamily="18" charset="0"/>
              </a:rPr>
              <a:t>have a tendency to introduced the essential ideas and principles of faux news in each ancient media and social </a:t>
            </a:r>
            <a:r>
              <a:rPr lang="en-US" sz="2400" dirty="0" smtClean="0">
                <a:latin typeface="Times New Roman" pitchFamily="18" charset="0"/>
                <a:cs typeface="Times New Roman" pitchFamily="18" charset="0"/>
              </a:rPr>
              <a:t>media.</a:t>
            </a:r>
          </a:p>
          <a:p>
            <a:pPr algn="just">
              <a:lnSpc>
                <a:spcPct val="150000"/>
              </a:lnSpc>
            </a:pPr>
            <a:endParaRPr lang="en-US" sz="24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400" dirty="0">
                <a:latin typeface="Times New Roman" pitchFamily="18" charset="0"/>
                <a:cs typeface="Times New Roman" pitchFamily="18" charset="0"/>
              </a:rPr>
              <a:t>We have tendency to conjointly more mentioned the datasets, analysis </a:t>
            </a:r>
            <a:r>
              <a:rPr lang="en-US" sz="2400" dirty="0" smtClean="0">
                <a:latin typeface="Times New Roman" pitchFamily="18" charset="0"/>
                <a:cs typeface="Times New Roman" pitchFamily="18" charset="0"/>
              </a:rPr>
              <a:t>metrics in </a:t>
            </a:r>
            <a:r>
              <a:rPr lang="en-US" sz="2400" dirty="0">
                <a:latin typeface="Times New Roman" pitchFamily="18" charset="0"/>
                <a:cs typeface="Times New Roman" pitchFamily="18" charset="0"/>
              </a:rPr>
              <a:t>pretend news detection </a:t>
            </a:r>
            <a:r>
              <a:rPr lang="en-US" sz="2400" dirty="0" smtClean="0">
                <a:latin typeface="Times New Roman" pitchFamily="18" charset="0"/>
                <a:cs typeface="Times New Roman" pitchFamily="18" charset="0"/>
              </a:rPr>
              <a:t>analysis.</a:t>
            </a:r>
            <a:endParaRPr lang="en-IN" sz="2200" dirty="0">
              <a:latin typeface="Times New Roman" pitchFamily="18" charset="0"/>
              <a:cs typeface="Times New Roman" pitchFamily="18" charset="0"/>
            </a:endParaRPr>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184082"/>
            <a:ext cx="971011"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48</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655038427"/>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2861" y="769772"/>
            <a:ext cx="5591909" cy="1661993"/>
          </a:xfrm>
          <a:prstGeom prst="rect">
            <a:avLst/>
          </a:prstGeom>
        </p:spPr>
        <p:txBody>
          <a:bodyPr wrap="square">
            <a:spAutoFit/>
          </a:bodyPr>
          <a:lstStyle/>
          <a:p>
            <a:pPr lvl="1" algn="ctr"/>
            <a:r>
              <a:rPr lang="en-IN" sz="3600" b="1" u="sng"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FUTURE SCOPE</a:t>
            </a:r>
          </a:p>
          <a:p>
            <a:pPr lvl="1" algn="ctr"/>
            <a:endParaRPr lang="en-IN" sz="3000" b="1" u="sng"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3600" b="1" dirty="0">
                <a:solidFill>
                  <a:schemeClr val="bg1"/>
                </a:solidFill>
              </a:rPr>
              <a:t> </a:t>
            </a:r>
            <a:endParaRPr lang="en-IN" sz="3600" dirty="0">
              <a:solidFill>
                <a:schemeClr val="bg1"/>
              </a:solidFill>
            </a:endParaRPr>
          </a:p>
        </p:txBody>
      </p:sp>
      <p:sp>
        <p:nvSpPr>
          <p:cNvPr id="5" name="Rectangle 4"/>
          <p:cNvSpPr/>
          <p:nvPr/>
        </p:nvSpPr>
        <p:spPr>
          <a:xfrm>
            <a:off x="1351082" y="1828381"/>
            <a:ext cx="9612925" cy="3200876"/>
          </a:xfrm>
          <a:prstGeom prst="rect">
            <a:avLst/>
          </a:prstGeom>
        </p:spPr>
        <p:txBody>
          <a:bodyPr wrap="square">
            <a:spAutoFit/>
          </a:bodyPr>
          <a:lstStyle/>
          <a:p>
            <a:pPr marL="342900" lvl="0" indent="-342900" algn="just">
              <a:lnSpc>
                <a:spcPct val="150000"/>
              </a:lnSpc>
              <a:buFont typeface="Arial" pitchFamily="34" charset="0"/>
              <a:buChar char="•"/>
            </a:pPr>
            <a:r>
              <a:rPr lang="en-US" sz="2400" dirty="0">
                <a:latin typeface="Times New Roman" pitchFamily="18" charset="0"/>
                <a:cs typeface="Times New Roman" pitchFamily="18" charset="0"/>
              </a:rPr>
              <a:t>We want to use web scraping and get the data from various social media and websites by our self and use them in our system. </a:t>
            </a:r>
            <a:endParaRPr lang="en-IN"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400" dirty="0">
                <a:latin typeface="Times New Roman" pitchFamily="18" charset="0"/>
                <a:cs typeface="Times New Roman" pitchFamily="18" charset="0"/>
              </a:rPr>
              <a:t>We also want to improve the accuracy by query </a:t>
            </a:r>
            <a:r>
              <a:rPr lang="en-US" sz="2400" dirty="0" smtClean="0">
                <a:latin typeface="Times New Roman" pitchFamily="18" charset="0"/>
                <a:cs typeface="Times New Roman" pitchFamily="18" charset="0"/>
              </a:rPr>
              <a:t>optimization.</a:t>
            </a:r>
            <a:endParaRPr lang="en-IN"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marL="342900" indent="-342900" algn="just">
              <a:buFont typeface="Arial" pitchFamily="34" charset="0"/>
              <a:buChar char="•"/>
            </a:pPr>
            <a:endParaRPr lang="en-IN" sz="2200" dirty="0">
              <a:latin typeface="Times New Roman" pitchFamily="18" charset="0"/>
              <a:cs typeface="Times New Roman" pitchFamily="18" charset="0"/>
            </a:endParaRPr>
          </a:p>
        </p:txBody>
      </p:sp>
      <p:sp>
        <p:nvSpPr>
          <p:cNvPr id="6" name="Round Same Side Corner Rectangle 5"/>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164601"/>
            <a:ext cx="702070"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49</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338965224"/>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35469" y="241528"/>
            <a:ext cx="6646985" cy="923330"/>
          </a:xfrm>
          <a:prstGeom prst="rect">
            <a:avLst/>
          </a:prstGeom>
          <a:noFill/>
        </p:spPr>
        <p:txBody>
          <a:bodyPr wrap="square" rtlCol="0">
            <a:spAutoFit/>
          </a:bodyPr>
          <a:lstStyle/>
          <a:p>
            <a:pPr marL="0" lvl="1" algn="ctr"/>
            <a:r>
              <a:rPr lang="en-US" sz="28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REFERENCES:</a:t>
            </a:r>
            <a:endParaRPr lang="en-IN" sz="28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IN" sz="2600" u="sng" dirty="0">
              <a:effectLst>
                <a:outerShdw blurRad="38100" dist="38100" dir="2700000" algn="tl">
                  <a:srgbClr val="000000">
                    <a:alpha val="43137"/>
                  </a:srgbClr>
                </a:outerShdw>
              </a:effectLst>
            </a:endParaRPr>
          </a:p>
        </p:txBody>
      </p:sp>
      <p:sp>
        <p:nvSpPr>
          <p:cNvPr id="6" name="Rectangle 5"/>
          <p:cNvSpPr/>
          <p:nvPr/>
        </p:nvSpPr>
        <p:spPr>
          <a:xfrm>
            <a:off x="1637323" y="973408"/>
            <a:ext cx="8849360" cy="5632311"/>
          </a:xfrm>
          <a:prstGeom prst="rect">
            <a:avLst/>
          </a:prstGeom>
        </p:spPr>
        <p:txBody>
          <a:bodyPr wrap="square">
            <a:spAutoFit/>
          </a:bodyPr>
          <a:lstStyle/>
          <a:p>
            <a:pPr lvl="0"/>
            <a:r>
              <a:rPr lang="en-US" sz="2000" i="1" dirty="0" smtClean="0">
                <a:latin typeface="Times New Roman" pitchFamily="18" charset="0"/>
                <a:cs typeface="Times New Roman" pitchFamily="18" charset="0"/>
              </a:rPr>
              <a:t>[1] Poonam </a:t>
            </a:r>
            <a:r>
              <a:rPr lang="en-US" sz="2000" i="1" dirty="0">
                <a:latin typeface="Times New Roman" pitchFamily="18" charset="0"/>
                <a:cs typeface="Times New Roman" pitchFamily="18" charset="0"/>
              </a:rPr>
              <a:t>Tijrer </a:t>
            </a:r>
            <a:r>
              <a:rPr lang="en-US" sz="2000" dirty="0">
                <a:latin typeface="Times New Roman" pitchFamily="18" charset="0"/>
                <a:cs typeface="Times New Roman" pitchFamily="18" charset="0"/>
              </a:rPr>
              <a:t>Fake news detection using Naïve byes, SVM, Neural Network and LSTM</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i="1" dirty="0" smtClean="0">
                <a:latin typeface="Times New Roman" pitchFamily="18" charset="0"/>
                <a:cs typeface="Times New Roman" pitchFamily="18" charset="0"/>
              </a:rPr>
              <a:t>[2] Kajal </a:t>
            </a:r>
            <a:r>
              <a:rPr lang="en-US" sz="2000" i="1" dirty="0">
                <a:latin typeface="Times New Roman" pitchFamily="18" charset="0"/>
                <a:cs typeface="Times New Roman" pitchFamily="18" charset="0"/>
              </a:rPr>
              <a:t>Kumari</a:t>
            </a:r>
            <a:r>
              <a:rPr lang="en-US" sz="2000" dirty="0">
                <a:latin typeface="Times New Roman" pitchFamily="18" charset="0"/>
                <a:cs typeface="Times New Roman" pitchFamily="18" charset="0"/>
              </a:rPr>
              <a:t> — Published On July 19, 2021 and Last Modified On September 6th, 2022</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[3] </a:t>
            </a:r>
            <a:r>
              <a:rPr lang="en-US" sz="2000" i="1" dirty="0" err="1" smtClean="0">
                <a:latin typeface="Times New Roman" pitchFamily="18" charset="0"/>
                <a:cs typeface="Times New Roman" pitchFamily="18" charset="0"/>
              </a:rPr>
              <a:t>Shloka</a:t>
            </a:r>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Gilda,</a:t>
            </a:r>
            <a:r>
              <a:rPr lang="en-US" sz="2000" dirty="0">
                <a:latin typeface="Times New Roman" pitchFamily="18" charset="0"/>
                <a:cs typeface="Times New Roman" pitchFamily="18" charset="0"/>
              </a:rPr>
              <a:t> ―Evaluating Machine Learning Algorithms for Fake News Detection  2017 IEEE 15th Student Conference on Research and Development (SCOReD).</a:t>
            </a:r>
            <a:endParaRPr lang="en-IN" sz="2000" dirty="0">
              <a:latin typeface="Times New Roman" pitchFamily="18" charset="0"/>
              <a:cs typeface="Times New Roman" pitchFamily="18" charset="0"/>
            </a:endParaRPr>
          </a:p>
          <a:p>
            <a:pPr lvl="0"/>
            <a:endParaRPr lang="en-IN"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0"/>
            <a:r>
              <a:rPr lang="en-US" sz="2000" i="1" dirty="0" smtClean="0">
                <a:latin typeface="Times New Roman" pitchFamily="18" charset="0"/>
                <a:cs typeface="Times New Roman" pitchFamily="18" charset="0"/>
              </a:rPr>
              <a:t>[4] Zhang</a:t>
            </a:r>
            <a:r>
              <a:rPr lang="en-US" sz="2000" i="1" dirty="0">
                <a:latin typeface="Times New Roman" pitchFamily="18" charset="0"/>
                <a:cs typeface="Times New Roman" pitchFamily="18" charset="0"/>
              </a:rPr>
              <a:t>, C.,</a:t>
            </a:r>
            <a:r>
              <a:rPr lang="en-US" sz="2000" dirty="0">
                <a:latin typeface="Times New Roman" pitchFamily="18" charset="0"/>
                <a:cs typeface="Times New Roman" pitchFamily="18" charset="0"/>
              </a:rPr>
              <a:t> et al., Detecting fake news for reducing misinformation risks using analytics approaches. European Journal of Operational Research, 2019</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[5] </a:t>
            </a:r>
            <a:r>
              <a:rPr lang="en-US" sz="2000" i="1" dirty="0" err="1" smtClean="0">
                <a:latin typeface="Times New Roman" pitchFamily="18" charset="0"/>
                <a:cs typeface="Times New Roman" pitchFamily="18" charset="0"/>
              </a:rPr>
              <a:t>Bondielli</a:t>
            </a:r>
            <a:r>
              <a:rPr lang="en-US" sz="2000" i="1" dirty="0">
                <a:latin typeface="Times New Roman" pitchFamily="18" charset="0"/>
                <a:cs typeface="Times New Roman" pitchFamily="18" charset="0"/>
              </a:rPr>
              <a:t>, A. and F. Marcelloni,</a:t>
            </a:r>
            <a:r>
              <a:rPr lang="en-US" sz="2000" dirty="0">
                <a:latin typeface="Times New Roman" pitchFamily="18" charset="0"/>
                <a:cs typeface="Times New Roman" pitchFamily="18" charset="0"/>
              </a:rPr>
              <a:t> A survey on fake news and rumour detection techniques. Information Sciences, 2019.</a:t>
            </a:r>
            <a:endParaRPr lang="en-IN" sz="2000" dirty="0">
              <a:latin typeface="Times New Roman" pitchFamily="18" charset="0"/>
              <a:cs typeface="Times New Roman" pitchFamily="18" charset="0"/>
            </a:endParaRPr>
          </a:p>
          <a:p>
            <a:pPr lvl="0"/>
            <a:endParaRPr lang="en-IN" sz="2000" dirty="0"/>
          </a:p>
          <a:p>
            <a:pPr lvl="0"/>
            <a:endParaRPr lang="en-IN" sz="2000" dirty="0"/>
          </a:p>
        </p:txBody>
      </p:sp>
      <p:sp>
        <p:nvSpPr>
          <p:cNvPr id="5" name="Round Same Side Corner Rectangle 4"/>
          <p:cNvSpPr/>
          <p:nvPr/>
        </p:nvSpPr>
        <p:spPr>
          <a:xfrm>
            <a:off x="11596537" y="-20664"/>
            <a:ext cx="595463" cy="100147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596537" y="164601"/>
            <a:ext cx="1042729"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50</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82559267"/>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3EDEE9-0D43-3FFC-E66B-FE1BF1C06CB9}"/>
              </a:ext>
            </a:extLst>
          </p:cNvPr>
          <p:cNvSpPr>
            <a:spLocks noGrp="1"/>
          </p:cNvSpPr>
          <p:nvPr>
            <p:ph type="title"/>
          </p:nvPr>
        </p:nvSpPr>
        <p:spPr>
          <a:xfrm>
            <a:off x="928083" y="1649506"/>
            <a:ext cx="10353761" cy="1911033"/>
          </a:xfrm>
        </p:spPr>
        <p:txBody>
          <a:bodyPr>
            <a:normAutofit/>
          </a:bodyPr>
          <a:lstStyle/>
          <a:p>
            <a:pPr algn="ctr"/>
            <a:r>
              <a:rPr lang="en-IN" sz="6600" b="1" dirty="0" smtClean="0">
                <a:solidFill>
                  <a:srgbClr val="13015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600" b="1" dirty="0">
              <a:solidFill>
                <a:srgbClr val="13015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3385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9577" y="123209"/>
            <a:ext cx="6699738" cy="769441"/>
          </a:xfrm>
          <a:prstGeom prst="rect">
            <a:avLst/>
          </a:prstGeom>
          <a:noFill/>
        </p:spPr>
        <p:txBody>
          <a:bodyPr wrap="square" rtlCol="0">
            <a:spAutoFit/>
          </a:bodyPr>
          <a:lstStyle/>
          <a:p>
            <a:pPr algn="ctr"/>
            <a:r>
              <a:rPr lang="en-US" sz="26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LITERATURE SURVEY</a:t>
            </a:r>
            <a:endParaRPr lang="en-IN" sz="2600"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IN" dirty="0"/>
          </a:p>
        </p:txBody>
      </p:sp>
      <p:sp>
        <p:nvSpPr>
          <p:cNvPr id="4" name="TextBox 3"/>
          <p:cNvSpPr txBox="1"/>
          <p:nvPr/>
        </p:nvSpPr>
        <p:spPr>
          <a:xfrm>
            <a:off x="965687" y="822312"/>
            <a:ext cx="6198577" cy="461665"/>
          </a:xfrm>
          <a:prstGeom prst="rect">
            <a:avLst/>
          </a:prstGeom>
          <a:noFill/>
        </p:spPr>
        <p:txBody>
          <a:bodyPr wrap="square" rtlCol="0">
            <a:spAutoFit/>
          </a:bodyPr>
          <a:lstStyle/>
          <a:p>
            <a:r>
              <a:rPr lang="en-US" sz="2300" b="1"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LITERATURE SURVEY </a:t>
            </a:r>
            <a:r>
              <a:rPr lang="en-US" sz="2300" b="1" u="sng" dirty="0" smtClean="0">
                <a:solidFill>
                  <a:srgbClr val="13015F"/>
                </a:solidFill>
                <a:effectLst>
                  <a:outerShdw blurRad="38100" dist="38100" dir="2700000" algn="tl">
                    <a:srgbClr val="000000">
                      <a:alpha val="43137"/>
                    </a:srgbClr>
                  </a:outerShdw>
                </a:effectLst>
                <a:latin typeface="Times New Roman" pitchFamily="18" charset="0"/>
                <a:cs typeface="Times New Roman" pitchFamily="18" charset="0"/>
              </a:rPr>
              <a:t>PAPERS:</a:t>
            </a:r>
            <a:endParaRPr lang="en-IN" sz="2300" u="sng" dirty="0">
              <a:solidFill>
                <a:srgbClr val="13015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Box 4"/>
          <p:cNvSpPr txBox="1"/>
          <p:nvPr/>
        </p:nvSpPr>
        <p:spPr>
          <a:xfrm>
            <a:off x="965687" y="1384684"/>
            <a:ext cx="10568355" cy="430887"/>
          </a:xfrm>
          <a:prstGeom prst="rect">
            <a:avLst/>
          </a:prstGeom>
          <a:noFill/>
        </p:spPr>
        <p:txBody>
          <a:bodyPr wrap="square" rtlCol="0">
            <a:spAutoFit/>
          </a:bodyPr>
          <a:lstStyle/>
          <a:p>
            <a:pPr algn="just"/>
            <a:r>
              <a:rPr lang="en-US" sz="2200" b="1" dirty="0" smtClean="0">
                <a:latin typeface="Times New Roman" pitchFamily="18" charset="0"/>
                <a:cs typeface="Times New Roman" pitchFamily="18" charset="0"/>
              </a:rPr>
              <a:t>1.    Title: Fake News detection using Naive Bayes, SVM, Neural Network and LSTM :</a:t>
            </a:r>
            <a:endParaRPr lang="en-IN" sz="2200" dirty="0">
              <a:latin typeface="Times New Roman" pitchFamily="18" charset="0"/>
              <a:cs typeface="Times New Roman" pitchFamily="18" charset="0"/>
            </a:endParaRPr>
          </a:p>
        </p:txBody>
      </p:sp>
      <p:sp>
        <p:nvSpPr>
          <p:cNvPr id="6" name="TextBox 5"/>
          <p:cNvSpPr txBox="1"/>
          <p:nvPr/>
        </p:nvSpPr>
        <p:spPr>
          <a:xfrm>
            <a:off x="1434611" y="1809252"/>
            <a:ext cx="4079631" cy="430887"/>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Author Name:</a:t>
            </a:r>
            <a:r>
              <a:rPr lang="en-US" sz="2200" dirty="0">
                <a:latin typeface="Times New Roman" pitchFamily="18" charset="0"/>
                <a:cs typeface="Times New Roman" pitchFamily="18" charset="0"/>
              </a:rPr>
              <a:t> Poonam Tijare </a:t>
            </a:r>
            <a:endParaRPr lang="en-IN" sz="2200" dirty="0">
              <a:latin typeface="Times New Roman" pitchFamily="18" charset="0"/>
              <a:cs typeface="Times New Roman" pitchFamily="18" charset="0"/>
            </a:endParaRPr>
          </a:p>
        </p:txBody>
      </p:sp>
      <p:sp>
        <p:nvSpPr>
          <p:cNvPr id="7" name="TextBox 6"/>
          <p:cNvSpPr txBox="1"/>
          <p:nvPr/>
        </p:nvSpPr>
        <p:spPr>
          <a:xfrm>
            <a:off x="1434612" y="2240139"/>
            <a:ext cx="3367454" cy="707886"/>
          </a:xfrm>
          <a:prstGeom prst="rect">
            <a:avLst/>
          </a:prstGeom>
          <a:noFill/>
        </p:spPr>
        <p:txBody>
          <a:bodyPr wrap="square" rtlCol="0">
            <a:spAutoFit/>
          </a:bodyPr>
          <a:lstStyle/>
          <a:p>
            <a:pPr algn="just"/>
            <a:r>
              <a:rPr lang="en-US" sz="2200" b="1" dirty="0">
                <a:latin typeface="Times New Roman" pitchFamily="18" charset="0"/>
                <a:cs typeface="Times New Roman" pitchFamily="18" charset="0"/>
              </a:rPr>
              <a:t>Year: </a:t>
            </a:r>
            <a:r>
              <a:rPr lang="en-US" sz="2200" dirty="0" smtClean="0">
                <a:latin typeface="Times New Roman" pitchFamily="18" charset="0"/>
                <a:cs typeface="Times New Roman" pitchFamily="18" charset="0"/>
              </a:rPr>
              <a:t>2020.</a:t>
            </a:r>
            <a:endParaRPr lang="en-IN" sz="2200" dirty="0">
              <a:latin typeface="Times New Roman" pitchFamily="18" charset="0"/>
              <a:cs typeface="Times New Roman" pitchFamily="18" charset="0"/>
            </a:endParaRPr>
          </a:p>
          <a:p>
            <a:endParaRPr lang="en-IN" dirty="0"/>
          </a:p>
        </p:txBody>
      </p:sp>
      <p:sp>
        <p:nvSpPr>
          <p:cNvPr id="8" name="TextBox 7"/>
          <p:cNvSpPr txBox="1"/>
          <p:nvPr/>
        </p:nvSpPr>
        <p:spPr>
          <a:xfrm>
            <a:off x="1450732" y="2387119"/>
            <a:ext cx="3367454" cy="707886"/>
          </a:xfrm>
          <a:prstGeom prst="rect">
            <a:avLst/>
          </a:prstGeom>
          <a:noFill/>
        </p:spPr>
        <p:txBody>
          <a:bodyPr wrap="square" rtlCol="0">
            <a:spAutoFit/>
          </a:bodyPr>
          <a:lstStyle/>
          <a:p>
            <a:endParaRPr lang="en-IN" sz="2200" dirty="0">
              <a:latin typeface="Times New Roman" pitchFamily="18" charset="0"/>
              <a:cs typeface="Times New Roman" pitchFamily="18" charset="0"/>
            </a:endParaRPr>
          </a:p>
          <a:p>
            <a:endParaRPr lang="en-IN" dirty="0"/>
          </a:p>
        </p:txBody>
      </p:sp>
      <p:sp>
        <p:nvSpPr>
          <p:cNvPr id="9" name="TextBox 8"/>
          <p:cNvSpPr txBox="1"/>
          <p:nvPr/>
        </p:nvSpPr>
        <p:spPr>
          <a:xfrm>
            <a:off x="1450732" y="2948025"/>
            <a:ext cx="9598268" cy="4093428"/>
          </a:xfrm>
          <a:prstGeom prst="rect">
            <a:avLst/>
          </a:prstGeom>
          <a:noFill/>
        </p:spPr>
        <p:txBody>
          <a:bodyPr wrap="square" rtlCol="0">
            <a:spAutoFit/>
          </a:bodyPr>
          <a:lstStyle/>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surge in fake news was noticed during the 2016 presidential elections that happened </a:t>
            </a:r>
            <a:endParaRPr lang="en-US" sz="2000" dirty="0" smtClean="0">
              <a:latin typeface="Times New Roman" pitchFamily="18" charset="0"/>
              <a:cs typeface="Times New Roman" pitchFamily="18" charset="0"/>
            </a:endParaRPr>
          </a:p>
          <a:p>
            <a:pPr algn="just">
              <a:buClr>
                <a:srgbClr val="13015F"/>
              </a:buCl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the US that determined the fate of these </a:t>
            </a:r>
            <a:r>
              <a:rPr lang="en-US" sz="2000" dirty="0" smtClean="0">
                <a:latin typeface="Times New Roman" pitchFamily="18" charset="0"/>
                <a:cs typeface="Times New Roman" pitchFamily="18" charset="0"/>
              </a:rPr>
              <a:t>elections.</a:t>
            </a:r>
          </a:p>
          <a:p>
            <a:pPr algn="just">
              <a:buClr>
                <a:srgbClr val="13015F"/>
              </a:buClr>
            </a:pPr>
            <a:endParaRPr lang="en-US"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This paper explores the application of Natural Language Processing and Machine Learning </a:t>
            </a:r>
            <a:r>
              <a:rPr lang="en-US" sz="2000" dirty="0" smtClean="0">
                <a:latin typeface="Times New Roman" pitchFamily="18" charset="0"/>
                <a:cs typeface="Times New Roman" pitchFamily="18" charset="0"/>
              </a:rPr>
              <a:t>techniques.</a:t>
            </a:r>
          </a:p>
          <a:p>
            <a:pPr algn="just">
              <a:buClr>
                <a:srgbClr val="13015F"/>
              </a:buClr>
            </a:pPr>
            <a:endParaRPr lang="en-IN"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Naive Bayes, Support Vector Machine (SVM), neural network and long short-term memory (LSTM) to find the best fit for the model.</a:t>
            </a:r>
            <a:endParaRPr lang="en-IN" sz="2000" dirty="0">
              <a:latin typeface="Times New Roman" pitchFamily="18" charset="0"/>
              <a:cs typeface="Times New Roman" pitchFamily="18" charset="0"/>
            </a:endParaRPr>
          </a:p>
          <a:p>
            <a:pPr algn="just">
              <a:buClr>
                <a:srgbClr val="13015F"/>
              </a:buClr>
            </a:pPr>
            <a:endParaRPr lang="en-IN" sz="2000" dirty="0">
              <a:latin typeface="Times New Roman" pitchFamily="18" charset="0"/>
              <a:cs typeface="Times New Roman" pitchFamily="18" charset="0"/>
            </a:endParaRPr>
          </a:p>
          <a:p>
            <a:pPr>
              <a:buClr>
                <a:srgbClr val="13015F"/>
              </a:buClr>
            </a:pPr>
            <a:endParaRPr lang="en-IN" sz="2000" dirty="0">
              <a:latin typeface="Times New Roman" pitchFamily="18" charset="0"/>
              <a:cs typeface="Times New Roman" pitchFamily="18" charset="0"/>
            </a:endParaRPr>
          </a:p>
          <a:p>
            <a:pPr marL="342900" indent="-342900">
              <a:buClr>
                <a:srgbClr val="13015F"/>
              </a:buClr>
              <a:buFont typeface="Wingdings" pitchFamily="2" charset="2"/>
              <a:buChar char="Ø"/>
            </a:pPr>
            <a:endParaRPr lang="en-IN" sz="2000" dirty="0">
              <a:latin typeface="Times New Roman" pitchFamily="18" charset="0"/>
              <a:cs typeface="Times New Roman" pitchFamily="18" charset="0"/>
            </a:endParaRPr>
          </a:p>
          <a:p>
            <a:pPr marL="342900" indent="-342900">
              <a:buClr>
                <a:srgbClr val="13015F"/>
              </a:buClr>
              <a:buFont typeface="Wingdings" pitchFamily="2" charset="2"/>
              <a:buChar char="Ø"/>
            </a:pPr>
            <a:endParaRPr lang="en-IN" sz="2000" dirty="0">
              <a:latin typeface="Times New Roman" pitchFamily="18" charset="0"/>
              <a:cs typeface="Times New Roman" pitchFamily="18" charset="0"/>
            </a:endParaRPr>
          </a:p>
          <a:p>
            <a:pPr marL="342900" indent="-342900">
              <a:buClr>
                <a:srgbClr val="13015F"/>
              </a:buClr>
              <a:buFont typeface="Wingdings" pitchFamily="2" charset="2"/>
              <a:buChar char="Ø"/>
            </a:pPr>
            <a:endParaRPr lang="en-IN" sz="2000" dirty="0">
              <a:latin typeface="Times New Roman" pitchFamily="18" charset="0"/>
              <a:cs typeface="Times New Roman" pitchFamily="18" charset="0"/>
            </a:endParaRPr>
          </a:p>
        </p:txBody>
      </p:sp>
      <p:sp>
        <p:nvSpPr>
          <p:cNvPr id="10" name="Round Same Side Corner Rectangle 9"/>
          <p:cNvSpPr/>
          <p:nvPr/>
        </p:nvSpPr>
        <p:spPr>
          <a:xfrm>
            <a:off x="11576708" y="0"/>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1690425" y="193938"/>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4</a:t>
            </a:r>
          </a:p>
        </p:txBody>
      </p:sp>
    </p:spTree>
    <p:extLst>
      <p:ext uri="{BB962C8B-B14F-4D97-AF65-F5344CB8AC3E}">
        <p14:creationId xmlns:p14="http://schemas.microsoft.com/office/powerpoint/2010/main" val="352674978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5869" y="1000951"/>
            <a:ext cx="9753600" cy="430887"/>
          </a:xfrm>
          <a:prstGeom prst="rect">
            <a:avLst/>
          </a:prstGeom>
        </p:spPr>
        <p:txBody>
          <a:bodyPr wrap="square">
            <a:spAutoFit/>
          </a:bodyPr>
          <a:lstStyle/>
          <a:p>
            <a:pPr algn="just"/>
            <a:r>
              <a:rPr lang="en-US" sz="2200" b="1" dirty="0" smtClean="0">
                <a:latin typeface="Times New Roman" pitchFamily="18" charset="0"/>
                <a:cs typeface="Times New Roman" pitchFamily="18" charset="0"/>
              </a:rPr>
              <a:t>2.    Title: Fake News detection using NLP:</a:t>
            </a:r>
            <a:endParaRPr lang="en-IN" sz="2200" dirty="0">
              <a:latin typeface="Times New Roman" pitchFamily="18" charset="0"/>
              <a:cs typeface="Times New Roman" pitchFamily="18" charset="0"/>
            </a:endParaRPr>
          </a:p>
        </p:txBody>
      </p:sp>
      <p:sp>
        <p:nvSpPr>
          <p:cNvPr id="3" name="Rectangle 2"/>
          <p:cNvSpPr/>
          <p:nvPr/>
        </p:nvSpPr>
        <p:spPr>
          <a:xfrm>
            <a:off x="1409124" y="1431838"/>
            <a:ext cx="4889672"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Author </a:t>
            </a:r>
            <a:r>
              <a:rPr lang="en-US" sz="2200" b="1" dirty="0">
                <a:latin typeface="Times New Roman" pitchFamily="18" charset="0"/>
                <a:cs typeface="Times New Roman" pitchFamily="18" charset="0"/>
              </a:rPr>
              <a:t>Name:</a:t>
            </a:r>
            <a:r>
              <a:rPr lang="en-US" sz="2200" dirty="0">
                <a:latin typeface="Times New Roman" pitchFamily="18" charset="0"/>
                <a:cs typeface="Times New Roman" pitchFamily="18" charset="0"/>
              </a:rPr>
              <a:t> Lakshmi Panneerselvam</a:t>
            </a:r>
            <a:endParaRPr lang="en-IN" sz="2200" dirty="0">
              <a:latin typeface="Times New Roman" pitchFamily="18" charset="0"/>
              <a:cs typeface="Times New Roman" pitchFamily="18" charset="0"/>
            </a:endParaRPr>
          </a:p>
        </p:txBody>
      </p:sp>
      <p:sp>
        <p:nvSpPr>
          <p:cNvPr id="4" name="Rectangle 3"/>
          <p:cNvSpPr/>
          <p:nvPr/>
        </p:nvSpPr>
        <p:spPr>
          <a:xfrm>
            <a:off x="1065869" y="1862725"/>
            <a:ext cx="1960730" cy="430887"/>
          </a:xfrm>
          <a:prstGeom prst="rect">
            <a:avLst/>
          </a:prstGeom>
        </p:spPr>
        <p:txBody>
          <a:bodyPr wrap="none">
            <a:spAutoFit/>
          </a:bodyPr>
          <a:lstStyle/>
          <a:p>
            <a:pPr algn="just"/>
            <a:r>
              <a:rPr lang="en-US" sz="2200" b="1" dirty="0" smtClean="0">
                <a:latin typeface="Times New Roman" pitchFamily="18" charset="0"/>
                <a:cs typeface="Times New Roman" pitchFamily="18" charset="0"/>
              </a:rPr>
              <a:t>       Year</a:t>
            </a: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2022</a:t>
            </a:r>
            <a:endParaRPr lang="en-IN" sz="2200" dirty="0">
              <a:latin typeface="Times New Roman" pitchFamily="18" charset="0"/>
              <a:cs typeface="Times New Roman" pitchFamily="18" charset="0"/>
            </a:endParaRPr>
          </a:p>
        </p:txBody>
      </p:sp>
      <p:sp>
        <p:nvSpPr>
          <p:cNvPr id="5" name="Rectangle 4"/>
          <p:cNvSpPr/>
          <p:nvPr/>
        </p:nvSpPr>
        <p:spPr>
          <a:xfrm>
            <a:off x="1228565" y="2564367"/>
            <a:ext cx="10140463" cy="2862322"/>
          </a:xfrm>
          <a:prstGeom prst="rect">
            <a:avLst/>
          </a:prstGeom>
        </p:spPr>
        <p:txBody>
          <a:bodyPr wrap="square">
            <a:spAutoFit/>
          </a:bodyPr>
          <a:lstStyle/>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There are several social media platforms in the current modern era, like Facebook, Twitter, Reddit, and so forth where millions of users would rely upon for knowing day-to-day happenings</a:t>
            </a:r>
            <a:r>
              <a:rPr lang="en-US" sz="2000" dirty="0" smtClean="0">
                <a:latin typeface="Times New Roman" pitchFamily="18" charset="0"/>
                <a:cs typeface="Times New Roman" pitchFamily="18" charset="0"/>
              </a:rPr>
              <a:t>.</a:t>
            </a: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Fake news is a piece of incorporated or falsified information often aimed at misleading people to a wrong path or damage a person or an entity‘s reputation.</a:t>
            </a:r>
            <a:endParaRPr lang="en-IN" sz="2000" dirty="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In this paper they used PAC and </a:t>
            </a:r>
            <a:r>
              <a:rPr lang="en-US" sz="2000" dirty="0">
                <a:latin typeface="Times New Roman" pitchFamily="18" charset="0"/>
                <a:cs typeface="Times New Roman" pitchFamily="18" charset="0"/>
              </a:rPr>
              <a:t>N</a:t>
            </a:r>
            <a:r>
              <a:rPr lang="en-US" sz="2000" dirty="0" smtClean="0">
                <a:latin typeface="Times New Roman" pitchFamily="18" charset="0"/>
                <a:cs typeface="Times New Roman" pitchFamily="18" charset="0"/>
              </a:rPr>
              <a:t>aïve </a:t>
            </a:r>
            <a:r>
              <a:rPr lang="en-US" sz="2000" dirty="0">
                <a:latin typeface="Times New Roman" pitchFamily="18" charset="0"/>
                <a:cs typeface="Times New Roman" pitchFamily="18" charset="0"/>
              </a:rPr>
              <a:t>Bayes </a:t>
            </a:r>
            <a:r>
              <a:rPr lang="en-US" sz="2000" dirty="0" smtClean="0">
                <a:latin typeface="Times New Roman" pitchFamily="18" charset="0"/>
                <a:cs typeface="Times New Roman" pitchFamily="18" charset="0"/>
              </a:rPr>
              <a:t>algorithms.</a:t>
            </a:r>
            <a:r>
              <a:rPr lang="en-US" sz="2000" dirty="0" smtClean="0"/>
              <a:t> </a:t>
            </a:r>
            <a:endParaRPr lang="en-IN" sz="2000" dirty="0">
              <a:latin typeface="Times New Roman" pitchFamily="18" charset="0"/>
              <a:cs typeface="Times New Roman" pitchFamily="18" charset="0"/>
            </a:endParaRPr>
          </a:p>
          <a:p>
            <a:pPr algn="just">
              <a:buClr>
                <a:srgbClr val="13015F"/>
              </a:buClr>
            </a:pPr>
            <a:endParaRPr lang="en-US" sz="2000" dirty="0">
              <a:latin typeface="Times New Roman" pitchFamily="18" charset="0"/>
              <a:cs typeface="Times New Roman" pitchFamily="18" charset="0"/>
            </a:endParaRPr>
          </a:p>
        </p:txBody>
      </p:sp>
      <p:sp>
        <p:nvSpPr>
          <p:cNvPr id="6" name="Round Same Side Corner Rectangle 5"/>
          <p:cNvSpPr/>
          <p:nvPr/>
        </p:nvSpPr>
        <p:spPr>
          <a:xfrm>
            <a:off x="11576708" y="8965"/>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690425" y="193938"/>
            <a:ext cx="368028" cy="630942"/>
          </a:xfrm>
          <a:prstGeom prst="rect">
            <a:avLst/>
          </a:prstGeom>
          <a:noFill/>
        </p:spPr>
        <p:txBody>
          <a:bodyPr wrap="square" rtlCol="0">
            <a:spAutoFit/>
          </a:bodyPr>
          <a:lstStyle/>
          <a:p>
            <a:r>
              <a:rPr lang="en-IN" sz="3500" b="1" dirty="0" smtClean="0">
                <a:solidFill>
                  <a:schemeClr val="bg1"/>
                </a:solidFill>
                <a:latin typeface="Times New Roman" pitchFamily="18" charset="0"/>
                <a:cs typeface="Times New Roman" pitchFamily="18" charset="0"/>
              </a:rPr>
              <a:t>5</a:t>
            </a:r>
            <a:endParaRPr lang="en-IN" sz="35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6116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9286" y="913776"/>
            <a:ext cx="11116409" cy="430887"/>
          </a:xfrm>
          <a:prstGeom prst="rect">
            <a:avLst/>
          </a:prstGeom>
        </p:spPr>
        <p:txBody>
          <a:bodyPr wrap="square">
            <a:spAutoFit/>
          </a:bodyPr>
          <a:lstStyle/>
          <a:p>
            <a:pPr algn="just"/>
            <a:r>
              <a:rPr lang="en-US" sz="2200" b="1" dirty="0">
                <a:latin typeface="Times New Roman" pitchFamily="18" charset="0"/>
                <a:cs typeface="Times New Roman" pitchFamily="18" charset="0"/>
              </a:rPr>
              <a:t>3</a:t>
            </a:r>
            <a:r>
              <a:rPr lang="en-US" sz="2200" b="1" dirty="0" smtClean="0">
                <a:latin typeface="Times New Roman" pitchFamily="18" charset="0"/>
                <a:cs typeface="Times New Roman" pitchFamily="18" charset="0"/>
              </a:rPr>
              <a:t>.    Title: Fake </a:t>
            </a:r>
            <a:r>
              <a:rPr lang="en-US" sz="2200" b="1" dirty="0">
                <a:latin typeface="Times New Roman" pitchFamily="18" charset="0"/>
                <a:cs typeface="Times New Roman" pitchFamily="18" charset="0"/>
              </a:rPr>
              <a:t>News Detection Using N-Gram Analysis and Machine Learning Algorithms:</a:t>
            </a:r>
            <a:endParaRPr lang="en-IN" sz="2200" b="1" dirty="0">
              <a:latin typeface="Times New Roman" pitchFamily="18" charset="0"/>
              <a:cs typeface="Times New Roman" pitchFamily="18" charset="0"/>
            </a:endParaRPr>
          </a:p>
        </p:txBody>
      </p:sp>
      <p:sp>
        <p:nvSpPr>
          <p:cNvPr id="7" name="Rectangle 6"/>
          <p:cNvSpPr/>
          <p:nvPr/>
        </p:nvSpPr>
        <p:spPr>
          <a:xfrm>
            <a:off x="1201901" y="1344663"/>
            <a:ext cx="5622180" cy="430887"/>
          </a:xfrm>
          <a:prstGeom prst="rect">
            <a:avLst/>
          </a:prstGeom>
        </p:spPr>
        <p:txBody>
          <a:bodyPr wrap="none">
            <a:spAutoFit/>
          </a:bodyPr>
          <a:lstStyle/>
          <a:p>
            <a:pPr algn="just"/>
            <a:r>
              <a:rPr lang="en-US" sz="2200" b="1" dirty="0">
                <a:latin typeface="Times New Roman" pitchFamily="18" charset="0"/>
                <a:cs typeface="Times New Roman" pitchFamily="18" charset="0"/>
              </a:rPr>
              <a:t>Author </a:t>
            </a:r>
            <a:r>
              <a:rPr lang="en-US" sz="2200" b="1" dirty="0" smtClean="0">
                <a:latin typeface="Times New Roman" pitchFamily="18" charset="0"/>
                <a:cs typeface="Times New Roman" pitchFamily="18" charset="0"/>
              </a:rPr>
              <a:t>Name: </a:t>
            </a:r>
            <a:r>
              <a:rPr lang="en-US" sz="2200" dirty="0" smtClean="0">
                <a:latin typeface="Times New Roman" pitchFamily="18" charset="0"/>
                <a:cs typeface="Times New Roman" pitchFamily="18" charset="0"/>
              </a:rPr>
              <a:t>Asha </a:t>
            </a:r>
            <a:r>
              <a:rPr lang="en-US" sz="2200" dirty="0">
                <a:latin typeface="Times New Roman" pitchFamily="18" charset="0"/>
                <a:cs typeface="Times New Roman" pitchFamily="18" charset="0"/>
              </a:rPr>
              <a:t>J. and Meenakowshalya A.</a:t>
            </a:r>
            <a:endParaRPr lang="en-IN" sz="2200" dirty="0">
              <a:latin typeface="Times New Roman" pitchFamily="18" charset="0"/>
              <a:cs typeface="Times New Roman" pitchFamily="18" charset="0"/>
            </a:endParaRPr>
          </a:p>
        </p:txBody>
      </p:sp>
      <p:sp>
        <p:nvSpPr>
          <p:cNvPr id="8" name="Rectangle 7"/>
          <p:cNvSpPr/>
          <p:nvPr/>
        </p:nvSpPr>
        <p:spPr>
          <a:xfrm>
            <a:off x="1201901" y="1792952"/>
            <a:ext cx="1547988" cy="430887"/>
          </a:xfrm>
          <a:prstGeom prst="rect">
            <a:avLst/>
          </a:prstGeom>
        </p:spPr>
        <p:txBody>
          <a:bodyPr wrap="none">
            <a:spAutoFit/>
          </a:bodyPr>
          <a:lstStyle/>
          <a:p>
            <a:pPr algn="just"/>
            <a:r>
              <a:rPr lang="en-US" sz="2200" b="1" dirty="0">
                <a:latin typeface="Times New Roman" pitchFamily="18" charset="0"/>
                <a:cs typeface="Times New Roman" pitchFamily="18" charset="0"/>
              </a:rPr>
              <a:t>Year: </a:t>
            </a:r>
            <a:r>
              <a:rPr lang="en-US" sz="2200" dirty="0" smtClean="0">
                <a:latin typeface="Times New Roman" pitchFamily="18" charset="0"/>
                <a:cs typeface="Times New Roman" pitchFamily="18" charset="0"/>
              </a:rPr>
              <a:t>2022.</a:t>
            </a:r>
            <a:endParaRPr lang="en-IN" sz="2200" dirty="0">
              <a:latin typeface="Times New Roman" pitchFamily="18" charset="0"/>
              <a:cs typeface="Times New Roman" pitchFamily="18" charset="0"/>
            </a:endParaRPr>
          </a:p>
        </p:txBody>
      </p:sp>
      <p:sp>
        <p:nvSpPr>
          <p:cNvPr id="9" name="Rectangle 8"/>
          <p:cNvSpPr/>
          <p:nvPr/>
        </p:nvSpPr>
        <p:spPr>
          <a:xfrm>
            <a:off x="838060" y="2711454"/>
            <a:ext cx="10140463" cy="2246769"/>
          </a:xfrm>
          <a:prstGeom prst="rect">
            <a:avLst/>
          </a:prstGeom>
        </p:spPr>
        <p:txBody>
          <a:bodyPr wrap="square">
            <a:spAutoFit/>
          </a:bodyPr>
          <a:lstStyle/>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main challenge in fake news detection is limited availability of resources (datasets</a:t>
            </a:r>
            <a:r>
              <a:rPr lang="en-US" sz="2000" dirty="0" smtClean="0">
                <a:latin typeface="Times New Roman" pitchFamily="18" charset="0"/>
                <a:cs typeface="Times New Roman" pitchFamily="18" charset="0"/>
              </a:rPr>
              <a:t>).</a:t>
            </a: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t>In </a:t>
            </a:r>
            <a:r>
              <a:rPr lang="en-US" sz="2000" dirty="0">
                <a:latin typeface="Times New Roman" pitchFamily="18" charset="0"/>
                <a:cs typeface="Times New Roman" pitchFamily="18" charset="0"/>
              </a:rPr>
              <a:t>this paper, a detection model for fake news was using n-gram analysis through different features extraction techniques and machine learning algorithms</a:t>
            </a:r>
            <a:r>
              <a:rPr lang="en-US" sz="2000" dirty="0" smtClean="0">
                <a:latin typeface="Times New Roman" pitchFamily="18" charset="0"/>
                <a:cs typeface="Times New Roman" pitchFamily="18" charset="0"/>
              </a:rPr>
              <a:t>.</a:t>
            </a:r>
            <a:r>
              <a:rPr lang="en-US" sz="2000" dirty="0"/>
              <a:t> </a:t>
            </a:r>
            <a:endParaRPr lang="en-US" sz="2000" dirty="0" smtClean="0"/>
          </a:p>
          <a:p>
            <a:pPr algn="just">
              <a:buClr>
                <a:srgbClr val="13015F"/>
              </a:buClr>
            </a:pPr>
            <a:endParaRPr lang="en-US" sz="2000" dirty="0" smtClean="0"/>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proposed methodology gives highest accuracy when using unigram features (N=1) and SGD classifier (Machine learning). </a:t>
            </a:r>
          </a:p>
        </p:txBody>
      </p:sp>
      <p:sp>
        <p:nvSpPr>
          <p:cNvPr id="6" name="Round Same Side Corner Rectangle 5"/>
          <p:cNvSpPr/>
          <p:nvPr/>
        </p:nvSpPr>
        <p:spPr>
          <a:xfrm>
            <a:off x="11576708" y="-17583"/>
            <a:ext cx="595463" cy="93136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1690425" y="193938"/>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6</a:t>
            </a:r>
          </a:p>
        </p:txBody>
      </p:sp>
    </p:spTree>
    <p:extLst>
      <p:ext uri="{BB962C8B-B14F-4D97-AF65-F5344CB8AC3E}">
        <p14:creationId xmlns:p14="http://schemas.microsoft.com/office/powerpoint/2010/main" val="133176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245" y="712650"/>
            <a:ext cx="11025555" cy="430887"/>
          </a:xfrm>
          <a:prstGeom prst="rect">
            <a:avLst/>
          </a:prstGeom>
        </p:spPr>
        <p:txBody>
          <a:bodyPr wrap="square">
            <a:spAutoFit/>
          </a:bodyPr>
          <a:lstStyle/>
          <a:p>
            <a:pPr algn="just"/>
            <a:r>
              <a:rPr lang="en-US" sz="2200" b="1" dirty="0">
                <a:latin typeface="Times New Roman" pitchFamily="18" charset="0"/>
                <a:cs typeface="Times New Roman" pitchFamily="18" charset="0"/>
              </a:rPr>
              <a:t>4</a:t>
            </a:r>
            <a:r>
              <a:rPr lang="en-US" sz="2200" b="1" dirty="0" smtClean="0">
                <a:latin typeface="Times New Roman" pitchFamily="18" charset="0"/>
                <a:cs typeface="Times New Roman" pitchFamily="18" charset="0"/>
              </a:rPr>
              <a:t>.    Title: </a:t>
            </a:r>
            <a:r>
              <a:rPr lang="en-US" sz="2200" b="1" dirty="0">
                <a:latin typeface="Times New Roman" pitchFamily="18" charset="0"/>
                <a:cs typeface="Times New Roman" pitchFamily="18" charset="0"/>
              </a:rPr>
              <a:t>A </a:t>
            </a:r>
            <a:r>
              <a:rPr lang="en-US" sz="2200" b="1" dirty="0" smtClean="0">
                <a:latin typeface="Times New Roman" pitchFamily="18" charset="0"/>
                <a:cs typeface="Times New Roman" pitchFamily="18" charset="0"/>
              </a:rPr>
              <a:t>Taxonomy </a:t>
            </a:r>
            <a:r>
              <a:rPr lang="en-US" sz="2200" b="1" dirty="0">
                <a:latin typeface="Times New Roman" pitchFamily="18" charset="0"/>
                <a:cs typeface="Times New Roman" pitchFamily="18" charset="0"/>
              </a:rPr>
              <a:t>of Fake News Classification Techniques:</a:t>
            </a:r>
            <a:endParaRPr lang="en-IN" sz="2200" b="1" dirty="0">
              <a:latin typeface="Times New Roman" pitchFamily="18" charset="0"/>
              <a:cs typeface="Times New Roman" pitchFamily="18" charset="0"/>
            </a:endParaRPr>
          </a:p>
        </p:txBody>
      </p:sp>
      <p:sp>
        <p:nvSpPr>
          <p:cNvPr id="3" name="Rectangle 2"/>
          <p:cNvSpPr/>
          <p:nvPr/>
        </p:nvSpPr>
        <p:spPr>
          <a:xfrm>
            <a:off x="1201901" y="1109350"/>
            <a:ext cx="8393471" cy="430887"/>
          </a:xfrm>
          <a:prstGeom prst="rect">
            <a:avLst/>
          </a:prstGeom>
        </p:spPr>
        <p:txBody>
          <a:bodyPr wrap="square">
            <a:spAutoFit/>
          </a:bodyPr>
          <a:lstStyle/>
          <a:p>
            <a:pPr algn="just"/>
            <a:r>
              <a:rPr lang="en-US" sz="2200" b="1" dirty="0">
                <a:latin typeface="Times New Roman" pitchFamily="18" charset="0"/>
                <a:cs typeface="Times New Roman" pitchFamily="18" charset="0"/>
              </a:rPr>
              <a:t>Author </a:t>
            </a:r>
            <a:r>
              <a:rPr lang="en-US" sz="2200" b="1" dirty="0" smtClean="0">
                <a:latin typeface="Times New Roman" pitchFamily="18" charset="0"/>
                <a:cs typeface="Times New Roman" pitchFamily="18" charset="0"/>
              </a:rPr>
              <a:t>Name: </a:t>
            </a:r>
            <a:r>
              <a:rPr lang="en-US" sz="2200" dirty="0" smtClean="0">
                <a:latin typeface="Times New Roman" pitchFamily="18" charset="0"/>
                <a:cs typeface="Times New Roman" pitchFamily="18" charset="0"/>
              </a:rPr>
              <a:t>Dhiren </a:t>
            </a:r>
            <a:r>
              <a:rPr lang="en-US" sz="2200" dirty="0">
                <a:latin typeface="Times New Roman" pitchFamily="18" charset="0"/>
                <a:cs typeface="Times New Roman" pitchFamily="18" charset="0"/>
              </a:rPr>
              <a:t>Rohera, Harshal </a:t>
            </a:r>
            <a:r>
              <a:rPr lang="en-US" sz="2200" dirty="0" smtClean="0">
                <a:latin typeface="Times New Roman" pitchFamily="18" charset="0"/>
                <a:cs typeface="Times New Roman" pitchFamily="18" charset="0"/>
              </a:rPr>
              <a:t>Shetna and Keyur </a:t>
            </a:r>
            <a:r>
              <a:rPr lang="en-US" sz="2200" dirty="0">
                <a:latin typeface="Times New Roman" pitchFamily="18" charset="0"/>
                <a:cs typeface="Times New Roman" pitchFamily="18" charset="0"/>
              </a:rPr>
              <a:t>Patel</a:t>
            </a:r>
            <a:endParaRPr lang="en-IN" sz="2200" dirty="0">
              <a:latin typeface="Times New Roman" pitchFamily="18" charset="0"/>
              <a:cs typeface="Times New Roman" pitchFamily="18" charset="0"/>
            </a:endParaRPr>
          </a:p>
        </p:txBody>
      </p:sp>
      <p:sp>
        <p:nvSpPr>
          <p:cNvPr id="4" name="Rectangle 3"/>
          <p:cNvSpPr/>
          <p:nvPr/>
        </p:nvSpPr>
        <p:spPr>
          <a:xfrm>
            <a:off x="1201901" y="1537246"/>
            <a:ext cx="1547988" cy="430887"/>
          </a:xfrm>
          <a:prstGeom prst="rect">
            <a:avLst/>
          </a:prstGeom>
        </p:spPr>
        <p:txBody>
          <a:bodyPr wrap="none">
            <a:spAutoFit/>
          </a:bodyPr>
          <a:lstStyle/>
          <a:p>
            <a:pPr algn="just"/>
            <a:r>
              <a:rPr lang="en-US" sz="2200" b="1" dirty="0">
                <a:latin typeface="Times New Roman" pitchFamily="18" charset="0"/>
                <a:cs typeface="Times New Roman" pitchFamily="18" charset="0"/>
              </a:rPr>
              <a:t>Year: </a:t>
            </a:r>
            <a:r>
              <a:rPr lang="en-US" sz="2200" dirty="0" smtClean="0">
                <a:latin typeface="Times New Roman" pitchFamily="18" charset="0"/>
                <a:cs typeface="Times New Roman" pitchFamily="18" charset="0"/>
              </a:rPr>
              <a:t>2022.</a:t>
            </a:r>
            <a:endParaRPr lang="en-IN" sz="2200" dirty="0">
              <a:latin typeface="Times New Roman" pitchFamily="18" charset="0"/>
              <a:cs typeface="Times New Roman" pitchFamily="18" charset="0"/>
            </a:endParaRPr>
          </a:p>
        </p:txBody>
      </p:sp>
      <p:sp>
        <p:nvSpPr>
          <p:cNvPr id="5" name="Rectangle 4"/>
          <p:cNvSpPr/>
          <p:nvPr/>
        </p:nvSpPr>
        <p:spPr>
          <a:xfrm>
            <a:off x="1106908" y="2040244"/>
            <a:ext cx="10140463" cy="3477875"/>
          </a:xfrm>
          <a:prstGeom prst="rect">
            <a:avLst/>
          </a:prstGeom>
        </p:spPr>
        <p:txBody>
          <a:bodyPr wrap="square">
            <a:spAutoFit/>
          </a:bodyPr>
          <a:lstStyle/>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smtClean="0">
                <a:latin typeface="Times New Roman" pitchFamily="18" charset="0"/>
                <a:cs typeface="Times New Roman" pitchFamily="18" charset="0"/>
              </a:rPr>
              <a:t>In this paper we </a:t>
            </a:r>
            <a:r>
              <a:rPr lang="en-US" sz="2000" dirty="0">
                <a:latin typeface="Times New Roman" pitchFamily="18" charset="0"/>
                <a:cs typeface="Times New Roman" pitchFamily="18" charset="0"/>
              </a:rPr>
              <a:t>select Machine Learning (ML) models such as Long-Short Term Memory (LSTM), Passive Aggressive Algorithm, Random Forest (RF), and Naive Bayes (NB</a:t>
            </a:r>
            <a:r>
              <a:rPr lang="en-US" sz="2000" dirty="0" smtClean="0">
                <a:latin typeface="Times New Roman" pitchFamily="18" charset="0"/>
                <a:cs typeface="Times New Roman" pitchFamily="18" charset="0"/>
              </a:rPr>
              <a:t>).</a:t>
            </a:r>
          </a:p>
          <a:p>
            <a:pPr algn="just">
              <a:buClr>
                <a:srgbClr val="13015F"/>
              </a:buClr>
            </a:pPr>
            <a:endParaRPr lang="en-US" sz="2000" dirty="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e </a:t>
            </a:r>
            <a:r>
              <a:rPr lang="en-US" sz="2000" dirty="0">
                <a:latin typeface="Times New Roman" pitchFamily="18" charset="0"/>
                <a:cs typeface="Times New Roman" pitchFamily="18" charset="0"/>
              </a:rPr>
              <a:t>implemented these models by hyper tuning various parameters such as smoothing, drop out factor, and batch size, which has shown promising results in accuracy and other evaluation metrics such as F1-score, recall, precision, and Area under the ROC Curve (AUC) score. </a:t>
            </a:r>
            <a:r>
              <a:rPr lang="en-US" sz="2000" dirty="0" smtClean="0">
                <a:latin typeface="Times New Roman" pitchFamily="18" charset="0"/>
                <a:cs typeface="Times New Roman" pitchFamily="18" charset="0"/>
              </a:rPr>
              <a:t> </a:t>
            </a:r>
          </a:p>
          <a:p>
            <a:pPr marL="342900" indent="-342900" algn="just">
              <a:buClr>
                <a:srgbClr val="13015F"/>
              </a:buClr>
              <a:buFont typeface="Wingdings" pitchFamily="2" charset="2"/>
              <a:buChar char="Ø"/>
            </a:pPr>
            <a:endParaRPr lang="en-IN" sz="2000" dirty="0" smtClean="0">
              <a:latin typeface="Times New Roman" pitchFamily="18" charset="0"/>
              <a:cs typeface="Times New Roman" pitchFamily="18" charset="0"/>
            </a:endParaRPr>
          </a:p>
          <a:p>
            <a:pPr marL="342900" indent="-342900" algn="just">
              <a:buClr>
                <a:srgbClr val="13015F"/>
              </a:buClr>
              <a:buFont typeface="Wingdings" pitchFamily="2" charset="2"/>
              <a:buChar char="Ø"/>
            </a:pPr>
            <a:r>
              <a:rPr lang="en-US" sz="2000" dirty="0">
                <a:latin typeface="Times New Roman" pitchFamily="18" charset="0"/>
                <a:cs typeface="Times New Roman" pitchFamily="18" charset="0"/>
              </a:rPr>
              <a:t>The model is trained on 6335 news articles, with LSTM showing the highest accuracy of 92.34% in predicting fake news and NB were showing the highest recall. Based on these results, we propose a hybrid fake news detection technique using NB and </a:t>
            </a:r>
            <a:r>
              <a:rPr lang="en-US" sz="2000" dirty="0" smtClean="0">
                <a:latin typeface="Times New Roman" pitchFamily="18" charset="0"/>
                <a:cs typeface="Times New Roman" pitchFamily="18" charset="0"/>
              </a:rPr>
              <a:t>LSTM</a:t>
            </a:r>
            <a:r>
              <a:rPr lang="en-US" sz="2000" dirty="0">
                <a:latin typeface="Times New Roman" pitchFamily="18" charset="0"/>
                <a:cs typeface="Times New Roman" pitchFamily="18" charset="0"/>
              </a:rPr>
              <a:t>.</a:t>
            </a:r>
            <a:r>
              <a:rPr lang="en-US" sz="2000" dirty="0" smtClean="0"/>
              <a:t> </a:t>
            </a:r>
            <a:endParaRPr lang="en-US" sz="2000" dirty="0">
              <a:latin typeface="Times New Roman" pitchFamily="18" charset="0"/>
              <a:cs typeface="Times New Roman" pitchFamily="18" charset="0"/>
            </a:endParaRPr>
          </a:p>
        </p:txBody>
      </p:sp>
      <p:sp>
        <p:nvSpPr>
          <p:cNvPr id="6" name="Round Same Side Corner Rectangle 5"/>
          <p:cNvSpPr/>
          <p:nvPr/>
        </p:nvSpPr>
        <p:spPr>
          <a:xfrm>
            <a:off x="11576708" y="8965"/>
            <a:ext cx="595463" cy="106014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690425" y="193938"/>
            <a:ext cx="368028" cy="630942"/>
          </a:xfrm>
          <a:prstGeom prst="rect">
            <a:avLst/>
          </a:prstGeom>
          <a:noFill/>
        </p:spPr>
        <p:txBody>
          <a:bodyPr wrap="square" rtlCol="0">
            <a:spAutoFit/>
          </a:bodyPr>
          <a:lstStyle/>
          <a:p>
            <a:r>
              <a:rPr lang="en-IN" sz="3500" b="1" dirty="0">
                <a:solidFill>
                  <a:schemeClr val="bg1"/>
                </a:solidFill>
                <a:latin typeface="Times New Roman" pitchFamily="18" charset="0"/>
                <a:cs typeface="Times New Roman" pitchFamily="18" charset="0"/>
              </a:rPr>
              <a:t>7</a:t>
            </a:r>
          </a:p>
        </p:txBody>
      </p:sp>
    </p:spTree>
    <p:extLst>
      <p:ext uri="{BB962C8B-B14F-4D97-AF65-F5344CB8AC3E}">
        <p14:creationId xmlns:p14="http://schemas.microsoft.com/office/powerpoint/2010/main" val="214039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heme2">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Theme1">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4.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1_Theme1">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6.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5644</TotalTime>
  <Words>2969</Words>
  <Application>Microsoft Office PowerPoint</Application>
  <PresentationFormat>Custom</PresentationFormat>
  <Paragraphs>517</Paragraphs>
  <Slides>53</Slides>
  <Notes>1</Notes>
  <HiddenSlides>0</HiddenSlides>
  <MMClips>0</MMClips>
  <ScaleCrop>false</ScaleCrop>
  <HeadingPairs>
    <vt:vector size="4" baseType="variant">
      <vt:variant>
        <vt:lpstr>Theme</vt:lpstr>
      </vt:variant>
      <vt:variant>
        <vt:i4>7</vt:i4>
      </vt:variant>
      <vt:variant>
        <vt:lpstr>Slide Titles</vt:lpstr>
      </vt:variant>
      <vt:variant>
        <vt:i4>53</vt:i4>
      </vt:variant>
    </vt:vector>
  </HeadingPairs>
  <TitlesOfParts>
    <vt:vector size="60" baseType="lpstr">
      <vt:lpstr>Theme2</vt:lpstr>
      <vt:lpstr>Flow</vt:lpstr>
      <vt:lpstr>Theme1</vt:lpstr>
      <vt:lpstr>1_Flow</vt:lpstr>
      <vt:lpstr>1_Theme1</vt:lpstr>
      <vt:lpstr>2_Flow</vt:lpstr>
      <vt:lpstr>Executive</vt:lpstr>
      <vt:lpstr>VISVESVARAYA TECHNOLOGICAL UNIVERSITY BELAGAVI</vt:lpstr>
      <vt:lpstr>CONTENTS</vt:lpstr>
      <vt:lpstr>PowerPoint Presentation</vt:lpstr>
      <vt:lpstr>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dudhagave</dc:creator>
  <cp:lastModifiedBy>PADDU</cp:lastModifiedBy>
  <cp:revision>270</cp:revision>
  <dcterms:created xsi:type="dcterms:W3CDTF">2022-10-16T06:47:40Z</dcterms:created>
  <dcterms:modified xsi:type="dcterms:W3CDTF">2023-05-23T18:19:19Z</dcterms:modified>
</cp:coreProperties>
</file>