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00000"/>
    <a:srgbClr val="E9D0F4"/>
    <a:srgbClr val="C78AE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17301-743A-B4EC-DC20-341EFEB852F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B8F0493-0B19-9F1A-A0A2-7EFA748E6E0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8C246F0-8A3A-F29E-8625-14229F2C1549}"/>
              </a:ext>
            </a:extLst>
          </p:cNvPr>
          <p:cNvSpPr>
            <a:spLocks noGrp="1"/>
          </p:cNvSpPr>
          <p:nvPr>
            <p:ph type="dt" sz="half" idx="10"/>
          </p:nvPr>
        </p:nvSpPr>
        <p:spPr/>
        <p:txBody>
          <a:bodyPr/>
          <a:lstStyle/>
          <a:p>
            <a:fld id="{98CE1260-56B5-49F3-8374-FEB58279DE69}" type="datetimeFigureOut">
              <a:rPr lang="en-IN" smtClean="0"/>
              <a:t>08-04-2024</a:t>
            </a:fld>
            <a:endParaRPr lang="en-IN"/>
          </a:p>
        </p:txBody>
      </p:sp>
      <p:sp>
        <p:nvSpPr>
          <p:cNvPr id="5" name="Footer Placeholder 4">
            <a:extLst>
              <a:ext uri="{FF2B5EF4-FFF2-40B4-BE49-F238E27FC236}">
                <a16:creationId xmlns:a16="http://schemas.microsoft.com/office/drawing/2014/main" id="{A47DBA2C-84DD-8E4D-C446-3931A4B0A08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1D3995F-6AED-0EE7-4AE7-AB2EFEA5B0E5}"/>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41935701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2B46B-EA1E-4266-58F9-527B8AE7714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0B26BF9-6720-C219-0EB6-F19B4DAF0D0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95A281F-175B-EF4C-6101-5728C4311B9A}"/>
              </a:ext>
            </a:extLst>
          </p:cNvPr>
          <p:cNvSpPr>
            <a:spLocks noGrp="1"/>
          </p:cNvSpPr>
          <p:nvPr>
            <p:ph type="dt" sz="half" idx="10"/>
          </p:nvPr>
        </p:nvSpPr>
        <p:spPr/>
        <p:txBody>
          <a:bodyPr/>
          <a:lstStyle/>
          <a:p>
            <a:fld id="{98CE1260-56B5-49F3-8374-FEB58279DE69}" type="datetimeFigureOut">
              <a:rPr lang="en-IN" smtClean="0"/>
              <a:t>08-04-2024</a:t>
            </a:fld>
            <a:endParaRPr lang="en-IN"/>
          </a:p>
        </p:txBody>
      </p:sp>
      <p:sp>
        <p:nvSpPr>
          <p:cNvPr id="5" name="Footer Placeholder 4">
            <a:extLst>
              <a:ext uri="{FF2B5EF4-FFF2-40B4-BE49-F238E27FC236}">
                <a16:creationId xmlns:a16="http://schemas.microsoft.com/office/drawing/2014/main" id="{ABBC67C6-E114-829D-AC95-72733880349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339D94C-9294-B408-AEC8-F9172425C75B}"/>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6298453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3D18E91-B7C8-7595-0C3B-B2ACFCB55CB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987FB58-6567-32D4-864C-8488801FD1B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0FFC523-AD28-C605-E685-D7C293B01D0F}"/>
              </a:ext>
            </a:extLst>
          </p:cNvPr>
          <p:cNvSpPr>
            <a:spLocks noGrp="1"/>
          </p:cNvSpPr>
          <p:nvPr>
            <p:ph type="dt" sz="half" idx="10"/>
          </p:nvPr>
        </p:nvSpPr>
        <p:spPr/>
        <p:txBody>
          <a:bodyPr/>
          <a:lstStyle/>
          <a:p>
            <a:fld id="{98CE1260-56B5-49F3-8374-FEB58279DE69}" type="datetimeFigureOut">
              <a:rPr lang="en-IN" smtClean="0"/>
              <a:t>08-04-2024</a:t>
            </a:fld>
            <a:endParaRPr lang="en-IN"/>
          </a:p>
        </p:txBody>
      </p:sp>
      <p:sp>
        <p:nvSpPr>
          <p:cNvPr id="5" name="Footer Placeholder 4">
            <a:extLst>
              <a:ext uri="{FF2B5EF4-FFF2-40B4-BE49-F238E27FC236}">
                <a16:creationId xmlns:a16="http://schemas.microsoft.com/office/drawing/2014/main" id="{BABAEFFF-89E5-949C-D054-63D620C9ACA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6C26FA7-DAC5-EA66-9A04-C16CB1D647CA}"/>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37999702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21CA35-CA81-1E05-DCDA-1FA26E941BA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C152560-F81A-6D93-B07A-58C483ED9F0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76A517D-5DFB-BD11-D3DE-F4FE2F631835}"/>
              </a:ext>
            </a:extLst>
          </p:cNvPr>
          <p:cNvSpPr>
            <a:spLocks noGrp="1"/>
          </p:cNvSpPr>
          <p:nvPr>
            <p:ph type="dt" sz="half" idx="10"/>
          </p:nvPr>
        </p:nvSpPr>
        <p:spPr/>
        <p:txBody>
          <a:bodyPr/>
          <a:lstStyle/>
          <a:p>
            <a:fld id="{98CE1260-56B5-49F3-8374-FEB58279DE69}" type="datetimeFigureOut">
              <a:rPr lang="en-IN" smtClean="0"/>
              <a:t>08-04-2024</a:t>
            </a:fld>
            <a:endParaRPr lang="en-IN"/>
          </a:p>
        </p:txBody>
      </p:sp>
      <p:sp>
        <p:nvSpPr>
          <p:cNvPr id="5" name="Footer Placeholder 4">
            <a:extLst>
              <a:ext uri="{FF2B5EF4-FFF2-40B4-BE49-F238E27FC236}">
                <a16:creationId xmlns:a16="http://schemas.microsoft.com/office/drawing/2014/main" id="{7D3D4C8A-9D6B-C2A3-F578-B9792EF873D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8D98333-1534-5B23-8238-A5DED24A8D04}"/>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1946808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BE6A0-D2F0-B329-D191-9C8E490824D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B39E688-2D98-B5A7-BD47-4B0315C19AEE}"/>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61E7D9F-5A4B-417A-B197-1931309EBE57}"/>
              </a:ext>
            </a:extLst>
          </p:cNvPr>
          <p:cNvSpPr>
            <a:spLocks noGrp="1"/>
          </p:cNvSpPr>
          <p:nvPr>
            <p:ph type="dt" sz="half" idx="10"/>
          </p:nvPr>
        </p:nvSpPr>
        <p:spPr/>
        <p:txBody>
          <a:bodyPr/>
          <a:lstStyle/>
          <a:p>
            <a:fld id="{98CE1260-56B5-49F3-8374-FEB58279DE69}" type="datetimeFigureOut">
              <a:rPr lang="en-IN" smtClean="0"/>
              <a:t>08-04-2024</a:t>
            </a:fld>
            <a:endParaRPr lang="en-IN"/>
          </a:p>
        </p:txBody>
      </p:sp>
      <p:sp>
        <p:nvSpPr>
          <p:cNvPr id="5" name="Footer Placeholder 4">
            <a:extLst>
              <a:ext uri="{FF2B5EF4-FFF2-40B4-BE49-F238E27FC236}">
                <a16:creationId xmlns:a16="http://schemas.microsoft.com/office/drawing/2014/main" id="{9735061D-2FB2-1E61-C14B-4E23F0CE9FB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990D81D-511B-73D4-D515-B8BAAADA65F6}"/>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13647632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3481C-B009-39CC-E379-55B0FCB5DAA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206E1CE-4499-C8C9-D4E8-C0DC1A94C59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8574DA5-1D71-CCF5-2D57-300162517FB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751985F-0ECD-AC7A-9841-1DA89223A889}"/>
              </a:ext>
            </a:extLst>
          </p:cNvPr>
          <p:cNvSpPr>
            <a:spLocks noGrp="1"/>
          </p:cNvSpPr>
          <p:nvPr>
            <p:ph type="dt" sz="half" idx="10"/>
          </p:nvPr>
        </p:nvSpPr>
        <p:spPr/>
        <p:txBody>
          <a:bodyPr/>
          <a:lstStyle/>
          <a:p>
            <a:fld id="{98CE1260-56B5-49F3-8374-FEB58279DE69}" type="datetimeFigureOut">
              <a:rPr lang="en-IN" smtClean="0"/>
              <a:t>08-04-2024</a:t>
            </a:fld>
            <a:endParaRPr lang="en-IN"/>
          </a:p>
        </p:txBody>
      </p:sp>
      <p:sp>
        <p:nvSpPr>
          <p:cNvPr id="6" name="Footer Placeholder 5">
            <a:extLst>
              <a:ext uri="{FF2B5EF4-FFF2-40B4-BE49-F238E27FC236}">
                <a16:creationId xmlns:a16="http://schemas.microsoft.com/office/drawing/2014/main" id="{FED604EF-10B8-C90F-4E8C-037EA47C1F9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F3EB647-9B8E-978C-56EF-F47248AB3A3C}"/>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33144169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2E421D-B459-2CC6-B052-2AC7A5C6E27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D63C4EF-21B9-45F4-C07D-71BAC703DDB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0B18676-BD96-5595-F382-C8E54D42633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D9A8F44-C0C2-B6D3-BB7B-5A2B3CC9EFB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4282CF3-00C2-78AC-47E0-1FB6FC46E17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F191001-577C-B09C-F405-42799AEC788A}"/>
              </a:ext>
            </a:extLst>
          </p:cNvPr>
          <p:cNvSpPr>
            <a:spLocks noGrp="1"/>
          </p:cNvSpPr>
          <p:nvPr>
            <p:ph type="dt" sz="half" idx="10"/>
          </p:nvPr>
        </p:nvSpPr>
        <p:spPr/>
        <p:txBody>
          <a:bodyPr/>
          <a:lstStyle/>
          <a:p>
            <a:fld id="{98CE1260-56B5-49F3-8374-FEB58279DE69}" type="datetimeFigureOut">
              <a:rPr lang="en-IN" smtClean="0"/>
              <a:t>08-04-2024</a:t>
            </a:fld>
            <a:endParaRPr lang="en-IN"/>
          </a:p>
        </p:txBody>
      </p:sp>
      <p:sp>
        <p:nvSpPr>
          <p:cNvPr id="8" name="Footer Placeholder 7">
            <a:extLst>
              <a:ext uri="{FF2B5EF4-FFF2-40B4-BE49-F238E27FC236}">
                <a16:creationId xmlns:a16="http://schemas.microsoft.com/office/drawing/2014/main" id="{B024C1B3-EB58-4DE4-130B-F35B27B47EE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DEF2F3C-B211-F9F5-3DE9-1F97311AAB31}"/>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7848662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5A9C7-2BBF-043B-DA0E-F80DAB1F32B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D0C735F-3773-A5BB-95B2-B5D17051712D}"/>
              </a:ext>
            </a:extLst>
          </p:cNvPr>
          <p:cNvSpPr>
            <a:spLocks noGrp="1"/>
          </p:cNvSpPr>
          <p:nvPr>
            <p:ph type="dt" sz="half" idx="10"/>
          </p:nvPr>
        </p:nvSpPr>
        <p:spPr/>
        <p:txBody>
          <a:bodyPr/>
          <a:lstStyle/>
          <a:p>
            <a:fld id="{98CE1260-56B5-49F3-8374-FEB58279DE69}" type="datetimeFigureOut">
              <a:rPr lang="en-IN" smtClean="0"/>
              <a:t>08-04-2024</a:t>
            </a:fld>
            <a:endParaRPr lang="en-IN"/>
          </a:p>
        </p:txBody>
      </p:sp>
      <p:sp>
        <p:nvSpPr>
          <p:cNvPr id="4" name="Footer Placeholder 3">
            <a:extLst>
              <a:ext uri="{FF2B5EF4-FFF2-40B4-BE49-F238E27FC236}">
                <a16:creationId xmlns:a16="http://schemas.microsoft.com/office/drawing/2014/main" id="{3E153E28-B58C-C964-2E53-96579780BB7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09E4933-E31A-21C7-14E0-0981E8DE5075}"/>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38889140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9EE5EE0-761F-67F6-605B-21B9120D5D70}"/>
              </a:ext>
            </a:extLst>
          </p:cNvPr>
          <p:cNvSpPr>
            <a:spLocks noGrp="1"/>
          </p:cNvSpPr>
          <p:nvPr>
            <p:ph type="dt" sz="half" idx="10"/>
          </p:nvPr>
        </p:nvSpPr>
        <p:spPr/>
        <p:txBody>
          <a:bodyPr/>
          <a:lstStyle/>
          <a:p>
            <a:fld id="{98CE1260-56B5-49F3-8374-FEB58279DE69}" type="datetimeFigureOut">
              <a:rPr lang="en-IN" smtClean="0"/>
              <a:t>08-04-2024</a:t>
            </a:fld>
            <a:endParaRPr lang="en-IN"/>
          </a:p>
        </p:txBody>
      </p:sp>
      <p:sp>
        <p:nvSpPr>
          <p:cNvPr id="3" name="Footer Placeholder 2">
            <a:extLst>
              <a:ext uri="{FF2B5EF4-FFF2-40B4-BE49-F238E27FC236}">
                <a16:creationId xmlns:a16="http://schemas.microsoft.com/office/drawing/2014/main" id="{9EB0030E-FEB3-9662-CA92-A2678DEA47B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45424E2-DB39-3247-0DA1-2AA3612F8B03}"/>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26671530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2D730-851F-BEF7-474F-E0E43B4E44A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7214F9C-2468-D140-8050-25636D357DD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53541E8-E1D2-266A-9DFE-A3A24FAF62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2FBBB2C-FE76-C0B2-76ED-FAAD203EC729}"/>
              </a:ext>
            </a:extLst>
          </p:cNvPr>
          <p:cNvSpPr>
            <a:spLocks noGrp="1"/>
          </p:cNvSpPr>
          <p:nvPr>
            <p:ph type="dt" sz="half" idx="10"/>
          </p:nvPr>
        </p:nvSpPr>
        <p:spPr/>
        <p:txBody>
          <a:bodyPr/>
          <a:lstStyle/>
          <a:p>
            <a:fld id="{98CE1260-56B5-49F3-8374-FEB58279DE69}" type="datetimeFigureOut">
              <a:rPr lang="en-IN" smtClean="0"/>
              <a:t>08-04-2024</a:t>
            </a:fld>
            <a:endParaRPr lang="en-IN"/>
          </a:p>
        </p:txBody>
      </p:sp>
      <p:sp>
        <p:nvSpPr>
          <p:cNvPr id="6" name="Footer Placeholder 5">
            <a:extLst>
              <a:ext uri="{FF2B5EF4-FFF2-40B4-BE49-F238E27FC236}">
                <a16:creationId xmlns:a16="http://schemas.microsoft.com/office/drawing/2014/main" id="{16650999-58B9-DF12-B647-0F00BB368B7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8CE80F0-AE6B-9089-1EC1-18162BF7A59A}"/>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1307538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855D2-8609-AD68-5090-5671C5E7286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37EC2B5-A107-7AF8-FE23-15E14863EA9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D98D53B-293F-87C8-A871-2835DD0D62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6FC5D1-6102-B0C9-AFA3-8FA1F99A0D01}"/>
              </a:ext>
            </a:extLst>
          </p:cNvPr>
          <p:cNvSpPr>
            <a:spLocks noGrp="1"/>
          </p:cNvSpPr>
          <p:nvPr>
            <p:ph type="dt" sz="half" idx="10"/>
          </p:nvPr>
        </p:nvSpPr>
        <p:spPr/>
        <p:txBody>
          <a:bodyPr/>
          <a:lstStyle/>
          <a:p>
            <a:fld id="{98CE1260-56B5-49F3-8374-FEB58279DE69}" type="datetimeFigureOut">
              <a:rPr lang="en-IN" smtClean="0"/>
              <a:t>08-04-2024</a:t>
            </a:fld>
            <a:endParaRPr lang="en-IN"/>
          </a:p>
        </p:txBody>
      </p:sp>
      <p:sp>
        <p:nvSpPr>
          <p:cNvPr id="6" name="Footer Placeholder 5">
            <a:extLst>
              <a:ext uri="{FF2B5EF4-FFF2-40B4-BE49-F238E27FC236}">
                <a16:creationId xmlns:a16="http://schemas.microsoft.com/office/drawing/2014/main" id="{9045D590-8BEE-94A6-6BD4-37F5A49C5C9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5567B47-F0B0-0F43-64D7-698CAB40DE7D}"/>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28716151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92A7071-6FE4-5020-D5C7-313A883A43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1C7856E-1EC5-A17F-9F00-84326DE5F5D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0B5D094-BF13-2C62-D021-2BCBB94B55A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98CE1260-56B5-49F3-8374-FEB58279DE69}" type="datetimeFigureOut">
              <a:rPr lang="en-IN" smtClean="0"/>
              <a:t>08-04-2024</a:t>
            </a:fld>
            <a:endParaRPr lang="en-IN"/>
          </a:p>
        </p:txBody>
      </p:sp>
      <p:sp>
        <p:nvSpPr>
          <p:cNvPr id="5" name="Footer Placeholder 4">
            <a:extLst>
              <a:ext uri="{FF2B5EF4-FFF2-40B4-BE49-F238E27FC236}">
                <a16:creationId xmlns:a16="http://schemas.microsoft.com/office/drawing/2014/main" id="{73AFD88B-AB58-7643-A40D-D5B80037DA5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B4C0D330-1BF4-82A5-3F8E-9FE06F8739C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01B37E9-FAE6-48CD-94A8-5B2A2DC34583}" type="slidenum">
              <a:rPr lang="en-IN" smtClean="0"/>
              <a:t>‹#›</a:t>
            </a:fld>
            <a:endParaRPr lang="en-IN"/>
          </a:p>
        </p:txBody>
      </p:sp>
    </p:spTree>
    <p:extLst>
      <p:ext uri="{BB962C8B-B14F-4D97-AF65-F5344CB8AC3E}">
        <p14:creationId xmlns:p14="http://schemas.microsoft.com/office/powerpoint/2010/main" val="40048776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5.jpeg"/></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C78AE2">
            <a:alpha val="61000"/>
          </a:srgbClr>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C33E5F9B-5AEF-F440-975F-B4439801850A}"/>
              </a:ext>
            </a:extLst>
          </p:cNvPr>
          <p:cNvSpPr/>
          <p:nvPr/>
        </p:nvSpPr>
        <p:spPr>
          <a:xfrm>
            <a:off x="979714" y="359229"/>
            <a:ext cx="10711543" cy="6248400"/>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ectangle 3">
            <a:extLst>
              <a:ext uri="{FF2B5EF4-FFF2-40B4-BE49-F238E27FC236}">
                <a16:creationId xmlns:a16="http://schemas.microsoft.com/office/drawing/2014/main" id="{0C887D1E-9F40-CDFF-850B-0B769EFD4EBB}"/>
              </a:ext>
            </a:extLst>
          </p:cNvPr>
          <p:cNvSpPr/>
          <p:nvPr/>
        </p:nvSpPr>
        <p:spPr>
          <a:xfrm>
            <a:off x="500743" y="707571"/>
            <a:ext cx="10913718" cy="5608905"/>
          </a:xfrm>
          <a:prstGeom prst="rect">
            <a:avLst/>
          </a:prstGeom>
          <a:solidFill>
            <a:schemeClr val="bg1"/>
          </a:solidFill>
          <a:ln>
            <a:noFill/>
          </a:ln>
          <a:effectLst>
            <a:outerShdw blurRad="317500" dist="50800" dir="5400000" sx="105000" sy="105000" algn="ctr" rotWithShape="0">
              <a:srgbClr val="000000">
                <a:alpha val="26000"/>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026" name="Picture 2">
            <a:extLst>
              <a:ext uri="{FF2B5EF4-FFF2-40B4-BE49-F238E27FC236}">
                <a16:creationId xmlns:a16="http://schemas.microsoft.com/office/drawing/2014/main" id="{AFEB6E5D-CFD0-BCA4-3271-FC23119308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43102" y="925285"/>
            <a:ext cx="3429000" cy="88174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ECB3953C-A54E-E3BC-2E93-FB1D234CE55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9714" y="849086"/>
            <a:ext cx="2307772" cy="126274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A screenshot of a computer&#10;&#10;Description automatically generated">
            <a:extLst>
              <a:ext uri="{FF2B5EF4-FFF2-40B4-BE49-F238E27FC236}">
                <a16:creationId xmlns:a16="http://schemas.microsoft.com/office/drawing/2014/main" id="{D4977AF9-5F1C-6E3B-657B-7618DDB07C8D}"/>
              </a:ext>
            </a:extLst>
          </p:cNvPr>
          <p:cNvPicPr>
            <a:picLocks noChangeAspect="1"/>
          </p:cNvPicPr>
          <p:nvPr/>
        </p:nvPicPr>
        <p:blipFill rotWithShape="1">
          <a:blip r:embed="rId4">
            <a:extLst>
              <a:ext uri="{28A0092B-C50C-407E-A947-70E740481C1C}">
                <a14:useLocalDpi xmlns:a14="http://schemas.microsoft.com/office/drawing/2010/main" val="0"/>
              </a:ext>
            </a:extLst>
          </a:blip>
          <a:srcRect l="71716" t="24864" r="19819" b="60390"/>
          <a:stretch/>
        </p:blipFill>
        <p:spPr>
          <a:xfrm>
            <a:off x="9133114" y="876298"/>
            <a:ext cx="1306286" cy="979715"/>
          </a:xfrm>
          <a:prstGeom prst="rect">
            <a:avLst/>
          </a:prstGeom>
        </p:spPr>
      </p:pic>
      <p:sp>
        <p:nvSpPr>
          <p:cNvPr id="8" name="TextBox 7">
            <a:extLst>
              <a:ext uri="{FF2B5EF4-FFF2-40B4-BE49-F238E27FC236}">
                <a16:creationId xmlns:a16="http://schemas.microsoft.com/office/drawing/2014/main" id="{D9E679B2-650D-05F8-912F-1BD55CAC9D9B}"/>
              </a:ext>
            </a:extLst>
          </p:cNvPr>
          <p:cNvSpPr txBox="1"/>
          <p:nvPr/>
        </p:nvSpPr>
        <p:spPr>
          <a:xfrm>
            <a:off x="3015344" y="2460171"/>
            <a:ext cx="6368142" cy="523220"/>
          </a:xfrm>
          <a:prstGeom prst="rect">
            <a:avLst/>
          </a:prstGeom>
          <a:noFill/>
        </p:spPr>
        <p:txBody>
          <a:bodyPr wrap="square" rtlCol="0">
            <a:spAutoFit/>
          </a:bodyPr>
          <a:lstStyle/>
          <a:p>
            <a:r>
              <a:rPr lang="en-US" sz="2800" b="1" dirty="0"/>
              <a:t>NEXT GEN EMPLOYABILITY PROGRAM</a:t>
            </a:r>
            <a:endParaRPr lang="en-IN" sz="2800" b="1" dirty="0"/>
          </a:p>
        </p:txBody>
      </p:sp>
      <p:sp>
        <p:nvSpPr>
          <p:cNvPr id="9" name="TextBox 8">
            <a:extLst>
              <a:ext uri="{FF2B5EF4-FFF2-40B4-BE49-F238E27FC236}">
                <a16:creationId xmlns:a16="http://schemas.microsoft.com/office/drawing/2014/main" id="{AD656B55-BEC0-4106-BED4-F501D4CE4F0C}"/>
              </a:ext>
            </a:extLst>
          </p:cNvPr>
          <p:cNvSpPr txBox="1"/>
          <p:nvPr/>
        </p:nvSpPr>
        <p:spPr>
          <a:xfrm>
            <a:off x="3701142" y="3135086"/>
            <a:ext cx="5682343" cy="523220"/>
          </a:xfrm>
          <a:prstGeom prst="rect">
            <a:avLst/>
          </a:prstGeom>
          <a:noFill/>
        </p:spPr>
        <p:txBody>
          <a:bodyPr wrap="square" rtlCol="0">
            <a:spAutoFit/>
          </a:bodyPr>
          <a:lstStyle/>
          <a:p>
            <a:r>
              <a:rPr lang="en-US" sz="2800" b="1" dirty="0">
                <a:latin typeface="Aptos Display" panose="020B0004020202020204" pitchFamily="34" charset="0"/>
                <a:ea typeface="Calibri" panose="020F0502020204030204" pitchFamily="34" charset="0"/>
                <a:cs typeface="Calibri" panose="020F0502020204030204" pitchFamily="34" charset="0"/>
              </a:rPr>
              <a:t>Creating a future-ready workforce</a:t>
            </a:r>
            <a:endParaRPr lang="en-IN" sz="2800" b="1" dirty="0">
              <a:latin typeface="Aptos Display" panose="020B0004020202020204" pitchFamily="34" charset="0"/>
              <a:ea typeface="Calibri" panose="020F0502020204030204" pitchFamily="34" charset="0"/>
              <a:cs typeface="Calibri" panose="020F0502020204030204" pitchFamily="34" charset="0"/>
            </a:endParaRPr>
          </a:p>
        </p:txBody>
      </p:sp>
      <p:sp>
        <p:nvSpPr>
          <p:cNvPr id="10" name="Rectangle 9">
            <a:extLst>
              <a:ext uri="{FF2B5EF4-FFF2-40B4-BE49-F238E27FC236}">
                <a16:creationId xmlns:a16="http://schemas.microsoft.com/office/drawing/2014/main" id="{F0C1F503-E3D9-C951-9928-7094B5D35A73}"/>
              </a:ext>
            </a:extLst>
          </p:cNvPr>
          <p:cNvSpPr/>
          <p:nvPr/>
        </p:nvSpPr>
        <p:spPr>
          <a:xfrm>
            <a:off x="3570514" y="3059238"/>
            <a:ext cx="130628" cy="674915"/>
          </a:xfrm>
          <a:prstGeom prst="rect">
            <a:avLst/>
          </a:prstGeom>
          <a:solidFill>
            <a:srgbClr val="FFFF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a:extLst>
              <a:ext uri="{FF2B5EF4-FFF2-40B4-BE49-F238E27FC236}">
                <a16:creationId xmlns:a16="http://schemas.microsoft.com/office/drawing/2014/main" id="{089B56EA-C4FB-4B58-3FD5-E8CDC29757F5}"/>
              </a:ext>
            </a:extLst>
          </p:cNvPr>
          <p:cNvSpPr txBox="1"/>
          <p:nvPr/>
        </p:nvSpPr>
        <p:spPr>
          <a:xfrm>
            <a:off x="1132113" y="4822371"/>
            <a:ext cx="4158344" cy="348813"/>
          </a:xfrm>
          <a:prstGeom prst="rect">
            <a:avLst/>
          </a:prstGeom>
          <a:noFill/>
        </p:spPr>
        <p:txBody>
          <a:bodyPr wrap="square" rtlCol="0">
            <a:spAutoFit/>
          </a:bodyPr>
          <a:lstStyle/>
          <a:p>
            <a:pPr>
              <a:lnSpc>
                <a:spcPts val="2000"/>
              </a:lnSpc>
              <a:spcBef>
                <a:spcPts val="200"/>
              </a:spcBef>
            </a:pPr>
            <a:r>
              <a:rPr lang="en-US" b="1" dirty="0"/>
              <a:t>………………………………………...............</a:t>
            </a:r>
            <a:endParaRPr lang="en-IN" b="1" dirty="0"/>
          </a:p>
        </p:txBody>
      </p:sp>
      <p:sp>
        <p:nvSpPr>
          <p:cNvPr id="13" name="TextBox 12">
            <a:extLst>
              <a:ext uri="{FF2B5EF4-FFF2-40B4-BE49-F238E27FC236}">
                <a16:creationId xmlns:a16="http://schemas.microsoft.com/office/drawing/2014/main" id="{1919846F-897E-32D5-7FAD-0CBC0EA1E030}"/>
              </a:ext>
            </a:extLst>
          </p:cNvPr>
          <p:cNvSpPr txBox="1"/>
          <p:nvPr/>
        </p:nvSpPr>
        <p:spPr>
          <a:xfrm>
            <a:off x="1170610" y="4638577"/>
            <a:ext cx="6144984" cy="352404"/>
          </a:xfrm>
          <a:prstGeom prst="rect">
            <a:avLst/>
          </a:prstGeom>
          <a:noFill/>
        </p:spPr>
        <p:txBody>
          <a:bodyPr wrap="square">
            <a:spAutoFit/>
          </a:bodyPr>
          <a:lstStyle/>
          <a:p>
            <a:pPr>
              <a:lnSpc>
                <a:spcPts val="2000"/>
              </a:lnSpc>
              <a:spcBef>
                <a:spcPts val="200"/>
              </a:spcBef>
            </a:pPr>
            <a:r>
              <a:rPr lang="en-US" sz="2000" b="1" dirty="0">
                <a:latin typeface="Calibri" panose="020F0502020204030204" pitchFamily="34" charset="0"/>
                <a:ea typeface="Calibri" panose="020F0502020204030204" pitchFamily="34" charset="0"/>
                <a:cs typeface="Calibri" panose="020F0502020204030204" pitchFamily="34" charset="0"/>
              </a:rPr>
              <a:t>Team Members</a:t>
            </a:r>
          </a:p>
        </p:txBody>
      </p:sp>
      <p:sp>
        <p:nvSpPr>
          <p:cNvPr id="14" name="TextBox 13">
            <a:extLst>
              <a:ext uri="{FF2B5EF4-FFF2-40B4-BE49-F238E27FC236}">
                <a16:creationId xmlns:a16="http://schemas.microsoft.com/office/drawing/2014/main" id="{04DF947A-6B8C-E1A1-EFCC-77BA0CE240FD}"/>
              </a:ext>
            </a:extLst>
          </p:cNvPr>
          <p:cNvSpPr txBox="1"/>
          <p:nvPr/>
        </p:nvSpPr>
        <p:spPr>
          <a:xfrm>
            <a:off x="1170610" y="5097498"/>
            <a:ext cx="4272246" cy="707886"/>
          </a:xfrm>
          <a:prstGeom prst="rect">
            <a:avLst/>
          </a:prstGeom>
          <a:noFill/>
        </p:spPr>
        <p:txBody>
          <a:bodyPr wrap="square" rtlCol="0">
            <a:spAutoFit/>
          </a:bodyPr>
          <a:lstStyle/>
          <a:p>
            <a:r>
              <a:rPr lang="en-US" sz="2000" b="1" dirty="0">
                <a:latin typeface="Calibri" panose="020F0502020204030204" pitchFamily="34" charset="0"/>
                <a:ea typeface="Calibri" panose="020F0502020204030204" pitchFamily="34" charset="0"/>
                <a:cs typeface="Calibri" panose="020F0502020204030204" pitchFamily="34" charset="0"/>
              </a:rPr>
              <a:t>Student Name : </a:t>
            </a:r>
            <a:r>
              <a:rPr lang="en-US" sz="2000" b="1" dirty="0" err="1">
                <a:latin typeface="Calibri" panose="020F0502020204030204" pitchFamily="34" charset="0"/>
                <a:ea typeface="Calibri" panose="020F0502020204030204" pitchFamily="34" charset="0"/>
                <a:cs typeface="Calibri" panose="020F0502020204030204" pitchFamily="34" charset="0"/>
              </a:rPr>
              <a:t>Padmashree</a:t>
            </a:r>
            <a:r>
              <a:rPr lang="en-US" sz="2000" b="1" dirty="0">
                <a:latin typeface="Calibri" panose="020F0502020204030204" pitchFamily="34" charset="0"/>
                <a:ea typeface="Calibri" panose="020F0502020204030204" pitchFamily="34" charset="0"/>
                <a:cs typeface="Calibri" panose="020F0502020204030204" pitchFamily="34" charset="0"/>
              </a:rPr>
              <a:t> T</a:t>
            </a:r>
          </a:p>
          <a:p>
            <a:r>
              <a:rPr lang="en-US" sz="2000" b="1" dirty="0">
                <a:latin typeface="Calibri" panose="020F0502020204030204" pitchFamily="34" charset="0"/>
                <a:ea typeface="Calibri" panose="020F0502020204030204" pitchFamily="34" charset="0"/>
                <a:cs typeface="Calibri" panose="020F0502020204030204" pitchFamily="34" charset="0"/>
              </a:rPr>
              <a:t>Student ID : au613021205035</a:t>
            </a:r>
            <a:endParaRPr lang="en-IN" sz="2000" b="1" dirty="0">
              <a:latin typeface="Calibri" panose="020F0502020204030204" pitchFamily="34" charset="0"/>
              <a:ea typeface="Calibri" panose="020F0502020204030204" pitchFamily="34" charset="0"/>
              <a:cs typeface="Calibri" panose="020F0502020204030204" pitchFamily="34" charset="0"/>
            </a:endParaRPr>
          </a:p>
        </p:txBody>
      </p:sp>
      <p:sp>
        <p:nvSpPr>
          <p:cNvPr id="15" name="TextBox 14">
            <a:extLst>
              <a:ext uri="{FF2B5EF4-FFF2-40B4-BE49-F238E27FC236}">
                <a16:creationId xmlns:a16="http://schemas.microsoft.com/office/drawing/2014/main" id="{763EA1D3-9A76-B322-29A5-F2CD66D743FA}"/>
              </a:ext>
            </a:extLst>
          </p:cNvPr>
          <p:cNvSpPr txBox="1"/>
          <p:nvPr/>
        </p:nvSpPr>
        <p:spPr>
          <a:xfrm>
            <a:off x="6966858" y="4811955"/>
            <a:ext cx="4158344" cy="348813"/>
          </a:xfrm>
          <a:prstGeom prst="rect">
            <a:avLst/>
          </a:prstGeom>
          <a:noFill/>
        </p:spPr>
        <p:txBody>
          <a:bodyPr wrap="square" rtlCol="0">
            <a:spAutoFit/>
          </a:bodyPr>
          <a:lstStyle/>
          <a:p>
            <a:pPr>
              <a:lnSpc>
                <a:spcPts val="2000"/>
              </a:lnSpc>
              <a:spcBef>
                <a:spcPts val="200"/>
              </a:spcBef>
            </a:pPr>
            <a:r>
              <a:rPr lang="en-US" b="1" dirty="0"/>
              <a:t>………………………………………...............</a:t>
            </a:r>
            <a:endParaRPr lang="en-IN" b="1" dirty="0"/>
          </a:p>
        </p:txBody>
      </p:sp>
      <p:sp>
        <p:nvSpPr>
          <p:cNvPr id="17" name="TextBox 16">
            <a:extLst>
              <a:ext uri="{FF2B5EF4-FFF2-40B4-BE49-F238E27FC236}">
                <a16:creationId xmlns:a16="http://schemas.microsoft.com/office/drawing/2014/main" id="{6364BFC7-2A02-0E78-0254-54098A4A5759}"/>
              </a:ext>
            </a:extLst>
          </p:cNvPr>
          <p:cNvSpPr txBox="1"/>
          <p:nvPr/>
        </p:nvSpPr>
        <p:spPr>
          <a:xfrm>
            <a:off x="6966858" y="4638577"/>
            <a:ext cx="6144984" cy="352404"/>
          </a:xfrm>
          <a:prstGeom prst="rect">
            <a:avLst/>
          </a:prstGeom>
          <a:noFill/>
        </p:spPr>
        <p:txBody>
          <a:bodyPr wrap="square">
            <a:spAutoFit/>
          </a:bodyPr>
          <a:lstStyle/>
          <a:p>
            <a:pPr>
              <a:lnSpc>
                <a:spcPts val="2000"/>
              </a:lnSpc>
              <a:spcBef>
                <a:spcPts val="200"/>
              </a:spcBef>
            </a:pPr>
            <a:r>
              <a:rPr lang="en-US" sz="2000" b="1" dirty="0">
                <a:latin typeface="Calibri" panose="020F0502020204030204" pitchFamily="34" charset="0"/>
                <a:ea typeface="Calibri" panose="020F0502020204030204" pitchFamily="34" charset="0"/>
                <a:cs typeface="Calibri" panose="020F0502020204030204" pitchFamily="34" charset="0"/>
              </a:rPr>
              <a:t>  College Name</a:t>
            </a:r>
          </a:p>
        </p:txBody>
      </p:sp>
      <p:sp>
        <p:nvSpPr>
          <p:cNvPr id="18" name="TextBox 17">
            <a:extLst>
              <a:ext uri="{FF2B5EF4-FFF2-40B4-BE49-F238E27FC236}">
                <a16:creationId xmlns:a16="http://schemas.microsoft.com/office/drawing/2014/main" id="{55F2A4BF-2657-6775-15BE-CB8BD35426B1}"/>
              </a:ext>
            </a:extLst>
          </p:cNvPr>
          <p:cNvSpPr txBox="1"/>
          <p:nvPr/>
        </p:nvSpPr>
        <p:spPr>
          <a:xfrm>
            <a:off x="7080761" y="5097498"/>
            <a:ext cx="4158343" cy="584775"/>
          </a:xfrm>
          <a:prstGeom prst="rect">
            <a:avLst/>
          </a:prstGeom>
          <a:noFill/>
        </p:spPr>
        <p:txBody>
          <a:bodyPr wrap="square" rtlCol="0">
            <a:spAutoFit/>
          </a:bodyPr>
          <a:lstStyle/>
          <a:p>
            <a:r>
              <a:rPr lang="en-US" sz="1600" b="1" dirty="0">
                <a:latin typeface="Arial" panose="020B0604020202020204" pitchFamily="34" charset="0"/>
                <a:ea typeface="Calibri" panose="020F0502020204030204" pitchFamily="34" charset="0"/>
                <a:cs typeface="Arial" panose="020B0604020202020204" pitchFamily="34" charset="0"/>
              </a:rPr>
              <a:t>VIVEKANANDHA COLLEGE OF TECHNOLOGY FOR WOMEN</a:t>
            </a:r>
            <a:endParaRPr lang="en-IN" sz="1600" b="1" dirty="0">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4057292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B1F23483-FAF1-A1F7-66E7-1E7A760D597D}"/>
              </a:ext>
            </a:extLst>
          </p:cNvPr>
          <p:cNvSpPr txBox="1"/>
          <p:nvPr/>
        </p:nvSpPr>
        <p:spPr>
          <a:xfrm>
            <a:off x="4474028" y="1015582"/>
            <a:ext cx="2764972" cy="461665"/>
          </a:xfrm>
          <a:prstGeom prst="rect">
            <a:avLst/>
          </a:prstGeom>
          <a:noFill/>
        </p:spPr>
        <p:txBody>
          <a:bodyPr wrap="square" rtlCol="0">
            <a:spAutoFit/>
          </a:bodyPr>
          <a:lstStyle/>
          <a:p>
            <a:r>
              <a:rPr lang="en-US" sz="2400" b="1" dirty="0" err="1"/>
              <a:t>SignUp</a:t>
            </a:r>
            <a:r>
              <a:rPr lang="en-US" sz="2400" b="1" dirty="0"/>
              <a:t> Page</a:t>
            </a:r>
            <a:endParaRPr lang="en-IN" sz="2400" b="1" dirty="0"/>
          </a:p>
        </p:txBody>
      </p:sp>
      <p:pic>
        <p:nvPicPr>
          <p:cNvPr id="9" name="Picture 8" descr="A screenshot of a computer&#10;&#10;Description automatically generated">
            <a:extLst>
              <a:ext uri="{FF2B5EF4-FFF2-40B4-BE49-F238E27FC236}">
                <a16:creationId xmlns:a16="http://schemas.microsoft.com/office/drawing/2014/main" id="{ED56B781-C740-9FA1-B32D-4286346E5FC4}"/>
              </a:ext>
            </a:extLst>
          </p:cNvPr>
          <p:cNvPicPr>
            <a:picLocks noChangeAspect="1"/>
          </p:cNvPicPr>
          <p:nvPr/>
        </p:nvPicPr>
        <p:blipFill rotWithShape="1">
          <a:blip r:embed="rId3">
            <a:extLst>
              <a:ext uri="{28A0092B-C50C-407E-A947-70E740481C1C}">
                <a14:useLocalDpi xmlns:a14="http://schemas.microsoft.com/office/drawing/2010/main" val="0"/>
              </a:ext>
            </a:extLst>
          </a:blip>
          <a:srcRect b="3935"/>
          <a:stretch/>
        </p:blipFill>
        <p:spPr>
          <a:xfrm>
            <a:off x="805543" y="1687286"/>
            <a:ext cx="10363199" cy="4942115"/>
          </a:xfrm>
          <a:prstGeom prst="rect">
            <a:avLst/>
          </a:prstGeom>
        </p:spPr>
      </p:pic>
    </p:spTree>
    <p:extLst>
      <p:ext uri="{BB962C8B-B14F-4D97-AF65-F5344CB8AC3E}">
        <p14:creationId xmlns:p14="http://schemas.microsoft.com/office/powerpoint/2010/main" val="39187266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5029198" y="1026467"/>
            <a:ext cx="2764972" cy="461665"/>
          </a:xfrm>
          <a:prstGeom prst="rect">
            <a:avLst/>
          </a:prstGeom>
          <a:noFill/>
        </p:spPr>
        <p:txBody>
          <a:bodyPr wrap="square" rtlCol="0">
            <a:spAutoFit/>
          </a:bodyPr>
          <a:lstStyle/>
          <a:p>
            <a:r>
              <a:rPr lang="en-US" sz="2400" b="1" dirty="0"/>
              <a:t>Login Page</a:t>
            </a:r>
            <a:endParaRPr lang="en-IN" sz="2400" b="1" dirty="0"/>
          </a:p>
        </p:txBody>
      </p:sp>
      <p:pic>
        <p:nvPicPr>
          <p:cNvPr id="17" name="Picture 16" descr="A screenshot of a computer&#10;&#10;Description automatically generated">
            <a:extLst>
              <a:ext uri="{FF2B5EF4-FFF2-40B4-BE49-F238E27FC236}">
                <a16:creationId xmlns:a16="http://schemas.microsoft.com/office/drawing/2014/main" id="{52EA503E-F7C3-D74E-3C44-9B24D6886C80}"/>
              </a:ext>
            </a:extLst>
          </p:cNvPr>
          <p:cNvPicPr>
            <a:picLocks noChangeAspect="1"/>
          </p:cNvPicPr>
          <p:nvPr/>
        </p:nvPicPr>
        <p:blipFill rotWithShape="1">
          <a:blip r:embed="rId3">
            <a:extLst>
              <a:ext uri="{28A0092B-C50C-407E-A947-70E740481C1C}">
                <a14:useLocalDpi xmlns:a14="http://schemas.microsoft.com/office/drawing/2010/main" val="0"/>
              </a:ext>
            </a:extLst>
          </a:blip>
          <a:srcRect b="37255"/>
          <a:stretch/>
        </p:blipFill>
        <p:spPr>
          <a:xfrm>
            <a:off x="1215851" y="1665513"/>
            <a:ext cx="9190892" cy="4833257"/>
          </a:xfrm>
          <a:prstGeom prst="rect">
            <a:avLst/>
          </a:prstGeom>
        </p:spPr>
      </p:pic>
    </p:spTree>
    <p:extLst>
      <p:ext uri="{BB962C8B-B14F-4D97-AF65-F5344CB8AC3E}">
        <p14:creationId xmlns:p14="http://schemas.microsoft.com/office/powerpoint/2010/main" val="5190901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4201886" y="1041190"/>
            <a:ext cx="3439886" cy="461665"/>
          </a:xfrm>
          <a:prstGeom prst="rect">
            <a:avLst/>
          </a:prstGeom>
          <a:noFill/>
        </p:spPr>
        <p:txBody>
          <a:bodyPr wrap="square" rtlCol="0">
            <a:spAutoFit/>
          </a:bodyPr>
          <a:lstStyle/>
          <a:p>
            <a:r>
              <a:rPr lang="en-US" sz="2400" b="1" dirty="0"/>
              <a:t>Files Uploading Page</a:t>
            </a:r>
            <a:endParaRPr lang="en-IN" sz="2400" b="1" dirty="0"/>
          </a:p>
        </p:txBody>
      </p:sp>
      <p:pic>
        <p:nvPicPr>
          <p:cNvPr id="9" name="Picture 8" descr="A screenshot of a computer&#10;&#10;Description automatically generated">
            <a:extLst>
              <a:ext uri="{FF2B5EF4-FFF2-40B4-BE49-F238E27FC236}">
                <a16:creationId xmlns:a16="http://schemas.microsoft.com/office/drawing/2014/main" id="{2E89D111-838B-2B5A-2203-DBB8DD883157}"/>
              </a:ext>
            </a:extLst>
          </p:cNvPr>
          <p:cNvPicPr>
            <a:picLocks noChangeAspect="1"/>
          </p:cNvPicPr>
          <p:nvPr/>
        </p:nvPicPr>
        <p:blipFill rotWithShape="1">
          <a:blip r:embed="rId3">
            <a:extLst>
              <a:ext uri="{28A0092B-C50C-407E-A947-70E740481C1C}">
                <a14:useLocalDpi xmlns:a14="http://schemas.microsoft.com/office/drawing/2010/main" val="0"/>
              </a:ext>
            </a:extLst>
          </a:blip>
          <a:srcRect t="3950" r="45634" b="23920"/>
          <a:stretch/>
        </p:blipFill>
        <p:spPr>
          <a:xfrm>
            <a:off x="2703871" y="1871991"/>
            <a:ext cx="7180357" cy="4341996"/>
          </a:xfrm>
          <a:prstGeom prst="rect">
            <a:avLst/>
          </a:prstGeom>
        </p:spPr>
      </p:pic>
    </p:spTree>
    <p:extLst>
      <p:ext uri="{BB962C8B-B14F-4D97-AF65-F5344CB8AC3E}">
        <p14:creationId xmlns:p14="http://schemas.microsoft.com/office/powerpoint/2010/main" val="9817327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4191000" y="1045028"/>
            <a:ext cx="3516086" cy="461665"/>
          </a:xfrm>
          <a:prstGeom prst="rect">
            <a:avLst/>
          </a:prstGeom>
          <a:noFill/>
        </p:spPr>
        <p:txBody>
          <a:bodyPr wrap="square" rtlCol="0">
            <a:spAutoFit/>
          </a:bodyPr>
          <a:lstStyle/>
          <a:p>
            <a:r>
              <a:rPr lang="en-US" sz="2400" b="1" dirty="0"/>
              <a:t>Files Deleting Page</a:t>
            </a:r>
            <a:endParaRPr lang="en-IN" sz="2400" b="1" dirty="0"/>
          </a:p>
        </p:txBody>
      </p:sp>
      <p:pic>
        <p:nvPicPr>
          <p:cNvPr id="6" name="Picture 5" descr="A close-up of a computer screen&#10;&#10;Description automatically generated">
            <a:extLst>
              <a:ext uri="{FF2B5EF4-FFF2-40B4-BE49-F238E27FC236}">
                <a16:creationId xmlns:a16="http://schemas.microsoft.com/office/drawing/2014/main" id="{D870B71A-BF05-4CC1-0FD1-2F9C1FA7B63E}"/>
              </a:ext>
            </a:extLst>
          </p:cNvPr>
          <p:cNvPicPr>
            <a:picLocks noChangeAspect="1"/>
          </p:cNvPicPr>
          <p:nvPr/>
        </p:nvPicPr>
        <p:blipFill rotWithShape="1">
          <a:blip r:embed="rId3">
            <a:extLst>
              <a:ext uri="{28A0092B-C50C-407E-A947-70E740481C1C}">
                <a14:useLocalDpi xmlns:a14="http://schemas.microsoft.com/office/drawing/2010/main" val="0"/>
              </a:ext>
            </a:extLst>
          </a:blip>
          <a:srcRect r="45714" b="37836"/>
          <a:stretch/>
        </p:blipFill>
        <p:spPr>
          <a:xfrm>
            <a:off x="2514599" y="1823100"/>
            <a:ext cx="6618514" cy="3783043"/>
          </a:xfrm>
          <a:prstGeom prst="rect">
            <a:avLst/>
          </a:prstGeom>
        </p:spPr>
      </p:pic>
    </p:spTree>
    <p:extLst>
      <p:ext uri="{BB962C8B-B14F-4D97-AF65-F5344CB8AC3E}">
        <p14:creationId xmlns:p14="http://schemas.microsoft.com/office/powerpoint/2010/main" val="22809949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3592286" cy="461665"/>
          </a:xfrm>
          <a:prstGeom prst="rect">
            <a:avLst/>
          </a:prstGeom>
          <a:noFill/>
        </p:spPr>
        <p:txBody>
          <a:bodyPr wrap="square" rtlCol="0">
            <a:spAutoFit/>
          </a:bodyPr>
          <a:lstStyle/>
          <a:p>
            <a:r>
              <a:rPr lang="en-US" sz="2400" b="1" dirty="0">
                <a:solidFill>
                  <a:srgbClr val="002060"/>
                </a:solidFill>
              </a:rPr>
              <a:t>Future Enhancements</a:t>
            </a:r>
            <a:endParaRPr lang="en-IN" sz="2400" b="1" dirty="0">
              <a:solidFill>
                <a:srgbClr val="002060"/>
              </a:solidFill>
            </a:endParaRPr>
          </a:p>
        </p:txBody>
      </p:sp>
      <p:sp>
        <p:nvSpPr>
          <p:cNvPr id="6" name="TextBox 5">
            <a:extLst>
              <a:ext uri="{FF2B5EF4-FFF2-40B4-BE49-F238E27FC236}">
                <a16:creationId xmlns:a16="http://schemas.microsoft.com/office/drawing/2014/main" id="{AFF4B049-C86F-2471-0096-715DF317749D}"/>
              </a:ext>
            </a:extLst>
          </p:cNvPr>
          <p:cNvSpPr txBox="1"/>
          <p:nvPr/>
        </p:nvSpPr>
        <p:spPr>
          <a:xfrm>
            <a:off x="2368696" y="2106756"/>
            <a:ext cx="7831218" cy="3416320"/>
          </a:xfrm>
          <a:prstGeom prst="rect">
            <a:avLst/>
          </a:prstGeom>
          <a:noFill/>
        </p:spPr>
        <p:txBody>
          <a:bodyPr wrap="square">
            <a:spAutoFit/>
          </a:bodyPr>
          <a:lstStyle/>
          <a:p>
            <a:pPr algn="just"/>
            <a:r>
              <a:rPr lang="en-US" b="0" i="0" dirty="0">
                <a:solidFill>
                  <a:srgbClr val="0D0D0D"/>
                </a:solidFill>
                <a:effectLst/>
                <a:highlight>
                  <a:srgbClr val="FFFFFF"/>
                </a:highlight>
                <a:latin typeface="Arial" panose="020B0604020202020204" pitchFamily="34" charset="0"/>
                <a:cs typeface="Arial" panose="020B0604020202020204" pitchFamily="34" charset="0"/>
              </a:rPr>
              <a:t>Revision History:</a:t>
            </a:r>
          </a:p>
          <a:p>
            <a:pPr marL="742950" lvl="1" indent="-285750" algn="just">
              <a:buFont typeface="+mj-lt"/>
              <a:buAutoNum type="arabicPeriod"/>
            </a:pPr>
            <a:r>
              <a:rPr lang="en-US" b="0" i="0" dirty="0">
                <a:solidFill>
                  <a:srgbClr val="0D0D0D"/>
                </a:solidFill>
                <a:effectLst/>
                <a:highlight>
                  <a:srgbClr val="FFFFFF"/>
                </a:highlight>
                <a:latin typeface="Arial" panose="020B0604020202020204" pitchFamily="34" charset="0"/>
                <a:cs typeface="Arial" panose="020B0604020202020204" pitchFamily="34" charset="0"/>
              </a:rPr>
              <a:t>Develop a version control system to track revisions made to notes over time.</a:t>
            </a:r>
          </a:p>
          <a:p>
            <a:pPr marL="742950" lvl="1" indent="-285750" algn="just">
              <a:buFont typeface="+mj-lt"/>
              <a:buAutoNum type="arabicPeriod"/>
            </a:pPr>
            <a:r>
              <a:rPr lang="en-US" b="0" i="0" dirty="0">
                <a:solidFill>
                  <a:srgbClr val="0D0D0D"/>
                </a:solidFill>
                <a:effectLst/>
                <a:highlight>
                  <a:srgbClr val="FFFFFF"/>
                </a:highlight>
                <a:latin typeface="Arial" panose="020B0604020202020204" pitchFamily="34" charset="0"/>
                <a:cs typeface="Arial" panose="020B0604020202020204" pitchFamily="34" charset="0"/>
              </a:rPr>
              <a:t>Allow users to view previous versions of notes, compare changes, and revert to earlier versions if needed.</a:t>
            </a:r>
          </a:p>
          <a:p>
            <a:pPr lvl="1" algn="just"/>
            <a:endParaRPr lang="en-US" b="0" i="0" dirty="0">
              <a:solidFill>
                <a:srgbClr val="0D0D0D"/>
              </a:solidFill>
              <a:effectLst/>
              <a:highlight>
                <a:srgbClr val="FFFFFF"/>
              </a:highlight>
              <a:latin typeface="Arial" panose="020B0604020202020204" pitchFamily="34" charset="0"/>
              <a:cs typeface="Arial" panose="020B0604020202020204" pitchFamily="34" charset="0"/>
            </a:endParaRPr>
          </a:p>
          <a:p>
            <a:pPr algn="just"/>
            <a:r>
              <a:rPr lang="en-US" b="0" i="0" dirty="0">
                <a:solidFill>
                  <a:srgbClr val="0D0D0D"/>
                </a:solidFill>
                <a:effectLst/>
                <a:highlight>
                  <a:srgbClr val="FFFFFF"/>
                </a:highlight>
                <a:latin typeface="Arial" panose="020B0604020202020204" pitchFamily="34" charset="0"/>
                <a:cs typeface="Arial" panose="020B0604020202020204" pitchFamily="34" charset="0"/>
              </a:rPr>
              <a:t>Advanced Search and Filtering:</a:t>
            </a:r>
          </a:p>
          <a:p>
            <a:pPr marL="742950" lvl="1" indent="-285750" algn="just">
              <a:buFont typeface="+mj-lt"/>
              <a:buAutoNum type="arabicPeriod"/>
            </a:pPr>
            <a:r>
              <a:rPr lang="en-US" b="0" i="0" dirty="0">
                <a:solidFill>
                  <a:srgbClr val="0D0D0D"/>
                </a:solidFill>
                <a:effectLst/>
                <a:highlight>
                  <a:srgbClr val="FFFFFF"/>
                </a:highlight>
                <a:latin typeface="Arial" panose="020B0604020202020204" pitchFamily="34" charset="0"/>
                <a:cs typeface="Arial" panose="020B0604020202020204" pitchFamily="34" charset="0"/>
              </a:rPr>
              <a:t>Enhance the search functionality to support advanced search queries, including keyword search, tag-based search, and filtering by note attributes (e.g., author, date).</a:t>
            </a:r>
          </a:p>
          <a:p>
            <a:pPr marL="742950" lvl="1" indent="-285750" algn="just">
              <a:buFont typeface="+mj-lt"/>
              <a:buAutoNum type="arabicPeriod"/>
            </a:pPr>
            <a:r>
              <a:rPr lang="en-US" b="0" i="0" dirty="0">
                <a:solidFill>
                  <a:srgbClr val="0D0D0D"/>
                </a:solidFill>
                <a:effectLst/>
                <a:highlight>
                  <a:srgbClr val="FFFFFF"/>
                </a:highlight>
                <a:latin typeface="Arial" panose="020B0604020202020204" pitchFamily="34" charset="0"/>
                <a:cs typeface="Arial" panose="020B0604020202020204" pitchFamily="34" charset="0"/>
              </a:rPr>
              <a:t>Implement autocomplete suggestions to assist users in finding relevant notes quickly.</a:t>
            </a:r>
          </a:p>
        </p:txBody>
      </p:sp>
    </p:spTree>
    <p:extLst>
      <p:ext uri="{BB962C8B-B14F-4D97-AF65-F5344CB8AC3E}">
        <p14:creationId xmlns:p14="http://schemas.microsoft.com/office/powerpoint/2010/main" val="34408789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2764972" cy="461665"/>
          </a:xfrm>
          <a:prstGeom prst="rect">
            <a:avLst/>
          </a:prstGeom>
          <a:noFill/>
        </p:spPr>
        <p:txBody>
          <a:bodyPr wrap="square" rtlCol="0">
            <a:spAutoFit/>
          </a:bodyPr>
          <a:lstStyle/>
          <a:p>
            <a:r>
              <a:rPr lang="en-US" sz="2400" b="1" dirty="0">
                <a:solidFill>
                  <a:srgbClr val="002060"/>
                </a:solidFill>
              </a:rPr>
              <a:t>Conclusion</a:t>
            </a:r>
            <a:endParaRPr lang="en-IN" sz="2400" b="1" dirty="0">
              <a:solidFill>
                <a:srgbClr val="002060"/>
              </a:solidFill>
            </a:endParaRPr>
          </a:p>
        </p:txBody>
      </p:sp>
      <p:sp>
        <p:nvSpPr>
          <p:cNvPr id="3" name="Rectangle 3">
            <a:extLst>
              <a:ext uri="{FF2B5EF4-FFF2-40B4-BE49-F238E27FC236}">
                <a16:creationId xmlns:a16="http://schemas.microsoft.com/office/drawing/2014/main" id="{B7D48BDD-8046-87BD-AC73-E49F49465BF7}"/>
              </a:ext>
            </a:extLst>
          </p:cNvPr>
          <p:cNvSpPr>
            <a:spLocks noChangeArrowheads="1"/>
          </p:cNvSpPr>
          <p:nvPr/>
        </p:nvSpPr>
        <p:spPr bwMode="auto">
          <a:xfrm>
            <a:off x="1259347" y="1963891"/>
            <a:ext cx="8182429"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The Notes Sharing Web Application is poised to revolutionize the way users create, manage, and share notes online. With its intuitive interface, powerful features, and robust architecture, the application promises to streamline workflows, foster collaboration, and elevate productivity. Through continuous improvement and user feedback, we aim to create a platform that meets the evolving needs of our users and remains a valuable tool for personal and professional use.</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999645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4114799" y="2808513"/>
            <a:ext cx="3679371" cy="769441"/>
          </a:xfrm>
          <a:prstGeom prst="rect">
            <a:avLst/>
          </a:prstGeom>
          <a:noFill/>
        </p:spPr>
        <p:txBody>
          <a:bodyPr wrap="square" rtlCol="0">
            <a:spAutoFit/>
          </a:bodyPr>
          <a:lstStyle/>
          <a:p>
            <a:r>
              <a:rPr lang="en-US" sz="4400" b="1" dirty="0">
                <a:solidFill>
                  <a:srgbClr val="002060"/>
                </a:solidFill>
              </a:rPr>
              <a:t>Thank You !</a:t>
            </a:r>
            <a:endParaRPr lang="en-IN" sz="4400" b="1" dirty="0">
              <a:solidFill>
                <a:srgbClr val="002060"/>
              </a:solidFill>
            </a:endParaRPr>
          </a:p>
        </p:txBody>
      </p:sp>
    </p:spTree>
    <p:extLst>
      <p:ext uri="{BB962C8B-B14F-4D97-AF65-F5344CB8AC3E}">
        <p14:creationId xmlns:p14="http://schemas.microsoft.com/office/powerpoint/2010/main" val="17060575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B45DFD6-B5B9-54EC-28E3-A9CF42EB31D8}"/>
              </a:ext>
            </a:extLst>
          </p:cNvPr>
          <p:cNvSpPr txBox="1"/>
          <p:nvPr/>
        </p:nvSpPr>
        <p:spPr>
          <a:xfrm>
            <a:off x="3652157" y="1752601"/>
            <a:ext cx="4887686" cy="523220"/>
          </a:xfrm>
          <a:prstGeom prst="rect">
            <a:avLst/>
          </a:prstGeom>
          <a:noFill/>
        </p:spPr>
        <p:txBody>
          <a:bodyPr wrap="square" rtlCol="0">
            <a:spAutoFit/>
          </a:bodyPr>
          <a:lstStyle/>
          <a:p>
            <a:r>
              <a:rPr lang="en-US" sz="2800" b="1" dirty="0">
                <a:solidFill>
                  <a:srgbClr val="002060"/>
                </a:solidFill>
                <a:latin typeface="Calibri" panose="020F0502020204030204" pitchFamily="34" charset="0"/>
                <a:ea typeface="Calibri" panose="020F0502020204030204" pitchFamily="34" charset="0"/>
                <a:cs typeface="Calibri" panose="020F0502020204030204" pitchFamily="34" charset="0"/>
              </a:rPr>
              <a:t>CAPSTONE PROJECT SHOWCASE</a:t>
            </a:r>
            <a:endParaRPr lang="en-IN" sz="2800" b="1" dirty="0">
              <a:solidFill>
                <a:srgbClr val="002060"/>
              </a:solidFill>
              <a:latin typeface="Calibri" panose="020F0502020204030204" pitchFamily="34" charset="0"/>
              <a:ea typeface="Calibri" panose="020F0502020204030204" pitchFamily="34" charset="0"/>
              <a:cs typeface="Calibri" panose="020F0502020204030204" pitchFamily="34" charset="0"/>
            </a:endParaRPr>
          </a:p>
        </p:txBody>
      </p:sp>
      <p:sp>
        <p:nvSpPr>
          <p:cNvPr id="3" name="Rectangle 2">
            <a:extLst>
              <a:ext uri="{FF2B5EF4-FFF2-40B4-BE49-F238E27FC236}">
                <a16:creationId xmlns:a16="http://schemas.microsoft.com/office/drawing/2014/main" id="{8504C39A-9A30-33FC-4535-44231A0358E0}"/>
              </a:ext>
            </a:extLst>
          </p:cNvPr>
          <p:cNvSpPr/>
          <p:nvPr/>
        </p:nvSpPr>
        <p:spPr>
          <a:xfrm>
            <a:off x="0" y="2862943"/>
            <a:ext cx="12192000" cy="39950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Isosceles Triangle 3">
            <a:extLst>
              <a:ext uri="{FF2B5EF4-FFF2-40B4-BE49-F238E27FC236}">
                <a16:creationId xmlns:a16="http://schemas.microsoft.com/office/drawing/2014/main" id="{74C6D37E-B73C-16FA-7026-08B4C4E2B252}"/>
              </a:ext>
            </a:extLst>
          </p:cNvPr>
          <p:cNvSpPr/>
          <p:nvPr/>
        </p:nvSpPr>
        <p:spPr>
          <a:xfrm rot="10800000">
            <a:off x="5546272" y="2862943"/>
            <a:ext cx="1099456" cy="664029"/>
          </a:xfrm>
          <a:prstGeom prst="triangl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5033C926-CA4C-383E-7F8B-37DB2160BD4D}"/>
              </a:ext>
            </a:extLst>
          </p:cNvPr>
          <p:cNvSpPr/>
          <p:nvPr/>
        </p:nvSpPr>
        <p:spPr>
          <a:xfrm>
            <a:off x="0" y="2710543"/>
            <a:ext cx="957943" cy="304800"/>
          </a:xfrm>
          <a:prstGeom prst="rect">
            <a:avLst/>
          </a:prstGeom>
          <a:solidFill>
            <a:srgbClr val="C78AE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5B17E11C-EF78-F6A3-3832-E8F0C39C0B63}"/>
              </a:ext>
            </a:extLst>
          </p:cNvPr>
          <p:cNvSpPr/>
          <p:nvPr/>
        </p:nvSpPr>
        <p:spPr>
          <a:xfrm>
            <a:off x="11234057" y="2710543"/>
            <a:ext cx="957943" cy="315686"/>
          </a:xfrm>
          <a:prstGeom prst="rect">
            <a:avLst/>
          </a:prstGeom>
          <a:solidFill>
            <a:srgbClr val="C78AE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Rounded Corners 6">
            <a:extLst>
              <a:ext uri="{FF2B5EF4-FFF2-40B4-BE49-F238E27FC236}">
                <a16:creationId xmlns:a16="http://schemas.microsoft.com/office/drawing/2014/main" id="{6BE8B16F-229C-0916-07C2-72A1326DF3BA}"/>
              </a:ext>
            </a:extLst>
          </p:cNvPr>
          <p:cNvSpPr/>
          <p:nvPr/>
        </p:nvSpPr>
        <p:spPr>
          <a:xfrm>
            <a:off x="1262743" y="4528456"/>
            <a:ext cx="9666514" cy="664030"/>
          </a:xfrm>
          <a:prstGeom prst="roundRect">
            <a:avLst/>
          </a:prstGeom>
          <a:solidFill>
            <a:srgbClr val="E9D0F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200" b="1" dirty="0">
                <a:solidFill>
                  <a:schemeClr val="tx1"/>
                </a:solidFill>
                <a:latin typeface="Calibri" panose="020F0502020204030204" pitchFamily="34" charset="0"/>
                <a:ea typeface="Calibri" panose="020F0502020204030204" pitchFamily="34" charset="0"/>
                <a:cs typeface="Calibri" panose="020F0502020204030204" pitchFamily="34" charset="0"/>
              </a:rPr>
              <a:t>Notes Sharing Web Application using Django Framework</a:t>
            </a:r>
            <a:endParaRPr lang="en-IN" sz="22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
        <p:nvSpPr>
          <p:cNvPr id="8" name="TextBox 7">
            <a:extLst>
              <a:ext uri="{FF2B5EF4-FFF2-40B4-BE49-F238E27FC236}">
                <a16:creationId xmlns:a16="http://schemas.microsoft.com/office/drawing/2014/main" id="{2038999B-1FA5-75B7-2497-06C94760E87C}"/>
              </a:ext>
            </a:extLst>
          </p:cNvPr>
          <p:cNvSpPr txBox="1"/>
          <p:nvPr/>
        </p:nvSpPr>
        <p:spPr>
          <a:xfrm>
            <a:off x="5285014" y="3898063"/>
            <a:ext cx="1779815" cy="461665"/>
          </a:xfrm>
          <a:prstGeom prst="rect">
            <a:avLst/>
          </a:prstGeom>
          <a:noFill/>
        </p:spPr>
        <p:txBody>
          <a:bodyPr wrap="square" rtlCol="0">
            <a:spAutoFit/>
          </a:bodyPr>
          <a:lstStyle/>
          <a:p>
            <a:r>
              <a:rPr lang="en-US" sz="2400" b="1" dirty="0">
                <a:solidFill>
                  <a:schemeClr val="bg1"/>
                </a:solidFill>
                <a:latin typeface="Calibri" panose="020F0502020204030204" pitchFamily="34" charset="0"/>
                <a:ea typeface="Calibri" panose="020F0502020204030204" pitchFamily="34" charset="0"/>
                <a:cs typeface="Calibri" panose="020F0502020204030204" pitchFamily="34" charset="0"/>
              </a:rPr>
              <a:t>Project Title</a:t>
            </a:r>
            <a:endParaRPr lang="en-IN" sz="2400" b="1"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9" name="TextBox 8">
            <a:extLst>
              <a:ext uri="{FF2B5EF4-FFF2-40B4-BE49-F238E27FC236}">
                <a16:creationId xmlns:a16="http://schemas.microsoft.com/office/drawing/2014/main" id="{1DCB9F39-EE8E-F2ED-877B-1E040596648B}"/>
              </a:ext>
            </a:extLst>
          </p:cNvPr>
          <p:cNvSpPr txBox="1"/>
          <p:nvPr/>
        </p:nvSpPr>
        <p:spPr>
          <a:xfrm>
            <a:off x="2247900" y="5600541"/>
            <a:ext cx="7696200" cy="707886"/>
          </a:xfrm>
          <a:prstGeom prst="rect">
            <a:avLst/>
          </a:prstGeom>
          <a:noFill/>
        </p:spPr>
        <p:txBody>
          <a:bodyPr wrap="square" rtlCol="0">
            <a:spAutoFit/>
          </a:bodyPr>
          <a:lstStyle/>
          <a:p>
            <a:pPr algn="ctr"/>
            <a:r>
              <a:rPr lang="en-US" sz="2000" dirty="0">
                <a:solidFill>
                  <a:schemeClr val="bg1"/>
                </a:solidFill>
                <a:latin typeface="Calibri" panose="020F0502020204030204" pitchFamily="34" charset="0"/>
                <a:ea typeface="Calibri" panose="020F0502020204030204" pitchFamily="34" charset="0"/>
                <a:cs typeface="Calibri" panose="020F0502020204030204" pitchFamily="34" charset="0"/>
              </a:rPr>
              <a:t>Abstract | Problem Statement | Project Overview | Proposed Solution | Technology Used | Modelling &amp; Results | Conclusion</a:t>
            </a:r>
            <a:endParaRPr lang="en-IN" sz="2000"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918623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640502" y="1509953"/>
            <a:ext cx="2764972" cy="461665"/>
          </a:xfrm>
          <a:prstGeom prst="rect">
            <a:avLst/>
          </a:prstGeom>
          <a:noFill/>
        </p:spPr>
        <p:txBody>
          <a:bodyPr wrap="square" rtlCol="0">
            <a:spAutoFit/>
          </a:bodyPr>
          <a:lstStyle/>
          <a:p>
            <a:r>
              <a:rPr lang="en-US" sz="2400" b="1" dirty="0">
                <a:solidFill>
                  <a:srgbClr val="002060"/>
                </a:solidFill>
              </a:rPr>
              <a:t>Abstract</a:t>
            </a:r>
            <a:endParaRPr lang="en-IN" sz="2400" b="1" dirty="0">
              <a:solidFill>
                <a:srgbClr val="002060"/>
              </a:solidFill>
            </a:endParaRPr>
          </a:p>
        </p:txBody>
      </p:sp>
      <p:sp>
        <p:nvSpPr>
          <p:cNvPr id="6" name="TextBox 5">
            <a:extLst>
              <a:ext uri="{FF2B5EF4-FFF2-40B4-BE49-F238E27FC236}">
                <a16:creationId xmlns:a16="http://schemas.microsoft.com/office/drawing/2014/main" id="{8F4C687E-5591-703F-5F50-E8D2E53D5705}"/>
              </a:ext>
            </a:extLst>
          </p:cNvPr>
          <p:cNvSpPr txBox="1"/>
          <p:nvPr/>
        </p:nvSpPr>
        <p:spPr>
          <a:xfrm>
            <a:off x="1836173" y="2281442"/>
            <a:ext cx="7455311" cy="2295115"/>
          </a:xfrm>
          <a:prstGeom prst="rect">
            <a:avLst/>
          </a:prstGeom>
          <a:noFill/>
        </p:spPr>
        <p:txBody>
          <a:bodyPr wrap="square">
            <a:spAutoFit/>
          </a:bodyPr>
          <a:lstStyle/>
          <a:p>
            <a:pPr marL="457200" algn="just">
              <a:lnSpc>
                <a:spcPct val="115000"/>
              </a:lnSpc>
              <a:spcAft>
                <a:spcPts val="800"/>
              </a:spcAft>
            </a:pPr>
            <a:r>
              <a:rPr lang="en-US" sz="1800" kern="100" dirty="0">
                <a:effectLst/>
                <a:latin typeface="Arial" panose="020B0604020202020204" pitchFamily="34" charset="0"/>
                <a:ea typeface="Aptos" panose="020B0004020202020204" pitchFamily="34" charset="0"/>
                <a:cs typeface="Arial" panose="020B0604020202020204" pitchFamily="34" charset="0"/>
              </a:rPr>
              <a:t>Our project focuses on developing a dynamic notes sharing web application with Python and Django. Designed with simplicity and usability in mind, the platform enables users to create, annotate, and distribute notes efficiently. Advanced features such as tagging, searching, and real-time synchronization enhance user experience, making it an indispensable tool for students, educators, and professionals alike.</a:t>
            </a:r>
            <a:endParaRPr lang="en-IN" sz="1800" kern="100" dirty="0">
              <a:effectLst/>
              <a:latin typeface="Arial" panose="020B0604020202020204" pitchFamily="34" charset="0"/>
              <a:ea typeface="Aptos" panose="020B0004020202020204" pitchFamily="34" charset="0"/>
              <a:cs typeface="Arial" panose="020B0604020202020204" pitchFamily="34" charset="0"/>
            </a:endParaRPr>
          </a:p>
        </p:txBody>
      </p:sp>
    </p:spTree>
    <p:extLst>
      <p:ext uri="{BB962C8B-B14F-4D97-AF65-F5344CB8AC3E}">
        <p14:creationId xmlns:p14="http://schemas.microsoft.com/office/powerpoint/2010/main" val="46932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381000" y="1404256"/>
            <a:ext cx="3222172" cy="461665"/>
          </a:xfrm>
          <a:prstGeom prst="rect">
            <a:avLst/>
          </a:prstGeom>
          <a:noFill/>
        </p:spPr>
        <p:txBody>
          <a:bodyPr wrap="square" rtlCol="0">
            <a:spAutoFit/>
          </a:bodyPr>
          <a:lstStyle/>
          <a:p>
            <a:r>
              <a:rPr lang="en-US" sz="2400" b="1" dirty="0">
                <a:solidFill>
                  <a:srgbClr val="002060"/>
                </a:solidFill>
              </a:rPr>
              <a:t>Problem Statement</a:t>
            </a:r>
            <a:endParaRPr lang="en-IN" sz="2400" b="1" dirty="0">
              <a:solidFill>
                <a:srgbClr val="002060"/>
              </a:solidFill>
            </a:endParaRPr>
          </a:p>
        </p:txBody>
      </p:sp>
      <p:sp>
        <p:nvSpPr>
          <p:cNvPr id="6" name="TextBox 5">
            <a:extLst>
              <a:ext uri="{FF2B5EF4-FFF2-40B4-BE49-F238E27FC236}">
                <a16:creationId xmlns:a16="http://schemas.microsoft.com/office/drawing/2014/main" id="{43FC905D-33B1-6048-673E-6D0B02B84CB8}"/>
              </a:ext>
            </a:extLst>
          </p:cNvPr>
          <p:cNvSpPr txBox="1"/>
          <p:nvPr/>
        </p:nvSpPr>
        <p:spPr>
          <a:xfrm>
            <a:off x="1848466" y="2298948"/>
            <a:ext cx="7187380" cy="1339469"/>
          </a:xfrm>
          <a:prstGeom prst="rect">
            <a:avLst/>
          </a:prstGeom>
          <a:noFill/>
        </p:spPr>
        <p:txBody>
          <a:bodyPr wrap="square">
            <a:spAutoFit/>
          </a:bodyPr>
          <a:lstStyle/>
          <a:p>
            <a:pPr marL="457200">
              <a:lnSpc>
                <a:spcPct val="115000"/>
              </a:lnSpc>
              <a:spcAft>
                <a:spcPts val="800"/>
              </a:spcAft>
            </a:pPr>
            <a:r>
              <a:rPr lang="en-US" sz="1800" b="1" kern="100" dirty="0">
                <a:effectLst/>
                <a:latin typeface="Arial" panose="020B0604020202020204" pitchFamily="34" charset="0"/>
                <a:ea typeface="Aptos" panose="020B0004020202020204" pitchFamily="34" charset="0"/>
                <a:cs typeface="Arial" panose="020B0604020202020204" pitchFamily="34" charset="0"/>
              </a:rPr>
              <a:t>Mobile Screen Adaptability : </a:t>
            </a:r>
            <a:r>
              <a:rPr lang="en-US" sz="1800" kern="100" dirty="0">
                <a:effectLst/>
                <a:latin typeface="Arial" panose="020B0604020202020204" pitchFamily="34" charset="0"/>
                <a:ea typeface="Aptos" panose="020B0004020202020204" pitchFamily="34" charset="0"/>
                <a:cs typeface="Arial" panose="020B0604020202020204" pitchFamily="34" charset="0"/>
              </a:rPr>
              <a:t>Extend the functionality of the notes sharing platform by developing a mobile application version for iOS and Android devices, enabling users to access and manage their notes on the go.</a:t>
            </a:r>
            <a:endParaRPr lang="en-IN" sz="1800" kern="100" dirty="0">
              <a:effectLst/>
              <a:latin typeface="Arial" panose="020B0604020202020204" pitchFamily="34" charset="0"/>
              <a:ea typeface="Aptos" panose="020B0004020202020204" pitchFamily="34" charset="0"/>
              <a:cs typeface="Arial" panose="020B0604020202020204" pitchFamily="34" charset="0"/>
            </a:endParaRPr>
          </a:p>
        </p:txBody>
      </p:sp>
    </p:spTree>
    <p:extLst>
      <p:ext uri="{BB962C8B-B14F-4D97-AF65-F5344CB8AC3E}">
        <p14:creationId xmlns:p14="http://schemas.microsoft.com/office/powerpoint/2010/main" val="42148164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2764972" cy="461665"/>
          </a:xfrm>
          <a:prstGeom prst="rect">
            <a:avLst/>
          </a:prstGeom>
          <a:noFill/>
        </p:spPr>
        <p:txBody>
          <a:bodyPr wrap="square" rtlCol="0">
            <a:spAutoFit/>
          </a:bodyPr>
          <a:lstStyle/>
          <a:p>
            <a:r>
              <a:rPr lang="en-US" sz="2400" b="1" dirty="0">
                <a:solidFill>
                  <a:srgbClr val="002060"/>
                </a:solidFill>
              </a:rPr>
              <a:t>Project Overview</a:t>
            </a:r>
            <a:endParaRPr lang="en-IN" sz="2400" b="1" dirty="0">
              <a:solidFill>
                <a:srgbClr val="002060"/>
              </a:solidFill>
            </a:endParaRPr>
          </a:p>
        </p:txBody>
      </p:sp>
      <p:sp>
        <p:nvSpPr>
          <p:cNvPr id="3" name="TextBox 2">
            <a:extLst>
              <a:ext uri="{FF2B5EF4-FFF2-40B4-BE49-F238E27FC236}">
                <a16:creationId xmlns:a16="http://schemas.microsoft.com/office/drawing/2014/main" id="{FA5FA216-B4D7-1CFC-F3D3-1EA1FB25F448}"/>
              </a:ext>
            </a:extLst>
          </p:cNvPr>
          <p:cNvSpPr txBox="1"/>
          <p:nvPr/>
        </p:nvSpPr>
        <p:spPr>
          <a:xfrm>
            <a:off x="1456229" y="1865569"/>
            <a:ext cx="7538883" cy="3693319"/>
          </a:xfrm>
          <a:prstGeom prst="rect">
            <a:avLst/>
          </a:prstGeom>
          <a:noFill/>
        </p:spPr>
        <p:txBody>
          <a:bodyPr wrap="square">
            <a:spAutoFit/>
          </a:bodyPr>
          <a:lstStyle/>
          <a:p>
            <a:pPr algn="just"/>
            <a:r>
              <a:rPr lang="en-US" sz="1800" b="0" i="0" dirty="0">
                <a:solidFill>
                  <a:srgbClr val="0D0D0D"/>
                </a:solidFill>
                <a:effectLst/>
                <a:highlight>
                  <a:srgbClr val="FFFFFF"/>
                </a:highlight>
                <a:latin typeface="Arial" panose="020B0604020202020204" pitchFamily="34" charset="0"/>
                <a:cs typeface="Arial" panose="020B0604020202020204" pitchFamily="34" charset="0"/>
              </a:rPr>
              <a:t>The proposed solution aims to develop a robust notes sharing web application using Python with the Django framework. This application will facilitate seamless sharing and collaboration on notes among users, providing a user-friendly interface and robust security measures</a:t>
            </a:r>
            <a:r>
              <a:rPr lang="en-US" sz="1800" dirty="0">
                <a:solidFill>
                  <a:srgbClr val="0D0D0D"/>
                </a:solidFill>
                <a:highlight>
                  <a:srgbClr val="FFFFFF"/>
                </a:highlight>
                <a:latin typeface="Arial" panose="020B0604020202020204" pitchFamily="34" charset="0"/>
                <a:cs typeface="Arial" panose="020B0604020202020204" pitchFamily="34" charset="0"/>
              </a:rPr>
              <a:t>.</a:t>
            </a:r>
          </a:p>
          <a:p>
            <a:pPr algn="just"/>
            <a:endParaRPr lang="en-US" sz="1800" b="0" i="0" dirty="0">
              <a:solidFill>
                <a:srgbClr val="0D0D0D"/>
              </a:solidFill>
              <a:effectLst/>
              <a:highlight>
                <a:srgbClr val="FFFFFF"/>
              </a:highlight>
              <a:latin typeface="Arial" panose="020B0604020202020204" pitchFamily="34" charset="0"/>
              <a:cs typeface="Arial" panose="020B0604020202020204" pitchFamily="34" charset="0"/>
            </a:endParaRPr>
          </a:p>
          <a:p>
            <a:pPr algn="just"/>
            <a:r>
              <a:rPr lang="en-US" sz="1800" b="0" i="0" dirty="0">
                <a:solidFill>
                  <a:srgbClr val="0D0D0D"/>
                </a:solidFill>
                <a:effectLst/>
                <a:highlight>
                  <a:srgbClr val="FFFFFF"/>
                </a:highlight>
                <a:latin typeface="Arial" panose="020B0604020202020204" pitchFamily="34" charset="0"/>
                <a:cs typeface="Arial" panose="020B0604020202020204" pitchFamily="34" charset="0"/>
              </a:rPr>
              <a:t>Our Notes Sharing Web Application built on Python with the Django framework has laid a strong foundation for collaborative note-taking and sharing. However, to ensure its continued relevance and competitiveness in the ever-evolving landscape of digital collaboration tools, we propose several future enhancements aimed at enriching user experience, enhancing functionality, and optimizing performance.</a:t>
            </a:r>
          </a:p>
          <a:p>
            <a:pPr algn="just"/>
            <a:br>
              <a:rPr lang="en-US" sz="1800" dirty="0">
                <a:latin typeface="Arial" panose="020B0604020202020204" pitchFamily="34" charset="0"/>
                <a:cs typeface="Arial" panose="020B0604020202020204" pitchFamily="34" charset="0"/>
              </a:rPr>
            </a:br>
            <a:endParaRPr lang="en-US" sz="1800" b="0" i="0" dirty="0">
              <a:solidFill>
                <a:srgbClr val="0D0D0D"/>
              </a:solidFill>
              <a:effectLst/>
              <a:highlight>
                <a:srgbClr val="FFFFFF"/>
              </a:highligh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363864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2764972" cy="461665"/>
          </a:xfrm>
          <a:prstGeom prst="rect">
            <a:avLst/>
          </a:prstGeom>
          <a:noFill/>
        </p:spPr>
        <p:txBody>
          <a:bodyPr wrap="square" rtlCol="0">
            <a:spAutoFit/>
          </a:bodyPr>
          <a:lstStyle/>
          <a:p>
            <a:r>
              <a:rPr lang="en-US" sz="2400" b="1" dirty="0">
                <a:solidFill>
                  <a:srgbClr val="002060"/>
                </a:solidFill>
              </a:rPr>
              <a:t>Proposed Solution</a:t>
            </a:r>
            <a:endParaRPr lang="en-IN" sz="2400" b="1" dirty="0">
              <a:solidFill>
                <a:srgbClr val="002060"/>
              </a:solidFill>
            </a:endParaRPr>
          </a:p>
        </p:txBody>
      </p:sp>
      <p:sp>
        <p:nvSpPr>
          <p:cNvPr id="3" name="TextBox 2">
            <a:extLst>
              <a:ext uri="{FF2B5EF4-FFF2-40B4-BE49-F238E27FC236}">
                <a16:creationId xmlns:a16="http://schemas.microsoft.com/office/drawing/2014/main" id="{A800AC33-6E39-2F9A-3A99-6A591607BB5B}"/>
              </a:ext>
            </a:extLst>
          </p:cNvPr>
          <p:cNvSpPr txBox="1"/>
          <p:nvPr/>
        </p:nvSpPr>
        <p:spPr>
          <a:xfrm>
            <a:off x="1448853" y="1747581"/>
            <a:ext cx="9535886" cy="2970044"/>
          </a:xfrm>
          <a:prstGeom prst="rect">
            <a:avLst/>
          </a:prstGeom>
          <a:noFill/>
        </p:spPr>
        <p:txBody>
          <a:bodyPr wrap="square">
            <a:spAutoFit/>
          </a:bodyPr>
          <a:lstStyle/>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Arial" panose="020B0604020202020204" pitchFamily="34" charset="0"/>
                <a:cs typeface="Arial" panose="020B0604020202020204" pitchFamily="34" charset="0"/>
              </a:rPr>
              <a:t>Implement a robust search functionality allowing users to easily find specific notes based on keywords, tags, or categories.</a:t>
            </a:r>
          </a:p>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Arial" panose="020B0604020202020204" pitchFamily="34" charset="0"/>
                <a:cs typeface="Arial" panose="020B0604020202020204" pitchFamily="34" charset="0"/>
              </a:rPr>
              <a:t>Provide users with customizable profiles where they can manage their preferences, view shared notes, and connect with other users.</a:t>
            </a:r>
          </a:p>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Arial" panose="020B0604020202020204" pitchFamily="34" charset="0"/>
                <a:cs typeface="Arial" panose="020B0604020202020204" pitchFamily="34" charset="0"/>
              </a:rPr>
              <a:t>Employ best practices for security, including encryption of sensitive data, protection against common web vulnerabilities such as CSRF and XSS attacks, and secure storage of user credentials.</a:t>
            </a:r>
          </a:p>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Arial" panose="020B0604020202020204" pitchFamily="34" charset="0"/>
                <a:cs typeface="Arial" panose="020B0604020202020204" pitchFamily="34" charset="0"/>
              </a:rPr>
              <a:t>Develop a responsive web design ensuring the application is accessible and functional across various devices and screen sizes.</a:t>
            </a:r>
          </a:p>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Arial" panose="020B0604020202020204" pitchFamily="34" charset="0"/>
                <a:cs typeface="Arial" panose="020B0604020202020204" pitchFamily="34" charset="0"/>
              </a:rPr>
              <a:t>Provide an admin dashboard with tools to manage users, monitor activity, and moderate content.</a:t>
            </a:r>
          </a:p>
        </p:txBody>
      </p:sp>
    </p:spTree>
    <p:extLst>
      <p:ext uri="{BB962C8B-B14F-4D97-AF65-F5344CB8AC3E}">
        <p14:creationId xmlns:p14="http://schemas.microsoft.com/office/powerpoint/2010/main" val="19465274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3156858" cy="461665"/>
          </a:xfrm>
          <a:prstGeom prst="rect">
            <a:avLst/>
          </a:prstGeom>
          <a:noFill/>
        </p:spPr>
        <p:txBody>
          <a:bodyPr wrap="square" rtlCol="0">
            <a:spAutoFit/>
          </a:bodyPr>
          <a:lstStyle/>
          <a:p>
            <a:r>
              <a:rPr lang="en-US" sz="2400" b="1" dirty="0">
                <a:solidFill>
                  <a:srgbClr val="002060"/>
                </a:solidFill>
              </a:rPr>
              <a:t>Technologies Used</a:t>
            </a:r>
            <a:endParaRPr lang="en-IN" sz="2400" b="1" dirty="0">
              <a:solidFill>
                <a:srgbClr val="002060"/>
              </a:solidFill>
            </a:endParaRPr>
          </a:p>
        </p:txBody>
      </p:sp>
      <p:pic>
        <p:nvPicPr>
          <p:cNvPr id="10" name="Picture 9" descr="A screenshot of a phone&#10;&#10;Description automatically generated">
            <a:extLst>
              <a:ext uri="{FF2B5EF4-FFF2-40B4-BE49-F238E27FC236}">
                <a16:creationId xmlns:a16="http://schemas.microsoft.com/office/drawing/2014/main" id="{ED097046-3764-4EDC-0F4F-A6C378C48FC5}"/>
              </a:ext>
            </a:extLst>
          </p:cNvPr>
          <p:cNvPicPr>
            <a:picLocks noChangeAspect="1"/>
          </p:cNvPicPr>
          <p:nvPr/>
        </p:nvPicPr>
        <p:blipFill rotWithShape="1">
          <a:blip r:embed="rId3">
            <a:extLst>
              <a:ext uri="{28A0092B-C50C-407E-A947-70E740481C1C}">
                <a14:useLocalDpi xmlns:a14="http://schemas.microsoft.com/office/drawing/2010/main" val="0"/>
              </a:ext>
            </a:extLst>
          </a:blip>
          <a:srcRect l="15786" t="19841" r="14021" b="51904"/>
          <a:stretch/>
        </p:blipFill>
        <p:spPr>
          <a:xfrm>
            <a:off x="1164772" y="3015343"/>
            <a:ext cx="3418114" cy="2667001"/>
          </a:xfrm>
          <a:prstGeom prst="rect">
            <a:avLst/>
          </a:prstGeom>
        </p:spPr>
      </p:pic>
      <p:pic>
        <p:nvPicPr>
          <p:cNvPr id="10242" name="Picture 2">
            <a:extLst>
              <a:ext uri="{FF2B5EF4-FFF2-40B4-BE49-F238E27FC236}">
                <a16:creationId xmlns:a16="http://schemas.microsoft.com/office/drawing/2014/main" id="{2786495C-A2B0-0923-8DB1-4AD8BF9FA4B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66114" y="3113314"/>
            <a:ext cx="4190997" cy="2405743"/>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BCCC1501-8F92-6BAD-EFB4-FD86FC767057}"/>
              </a:ext>
            </a:extLst>
          </p:cNvPr>
          <p:cNvSpPr txBox="1"/>
          <p:nvPr/>
        </p:nvSpPr>
        <p:spPr>
          <a:xfrm>
            <a:off x="2296886" y="2307772"/>
            <a:ext cx="1578428" cy="430887"/>
          </a:xfrm>
          <a:prstGeom prst="rect">
            <a:avLst/>
          </a:prstGeom>
          <a:noFill/>
        </p:spPr>
        <p:txBody>
          <a:bodyPr wrap="square" rtlCol="0">
            <a:spAutoFit/>
          </a:bodyPr>
          <a:lstStyle/>
          <a:p>
            <a:r>
              <a:rPr lang="en-US" sz="2200" b="1" dirty="0"/>
              <a:t>Frontend</a:t>
            </a:r>
            <a:endParaRPr lang="en-IN" sz="2200" b="1" dirty="0"/>
          </a:p>
        </p:txBody>
      </p:sp>
      <p:sp>
        <p:nvSpPr>
          <p:cNvPr id="12" name="TextBox 11">
            <a:extLst>
              <a:ext uri="{FF2B5EF4-FFF2-40B4-BE49-F238E27FC236}">
                <a16:creationId xmlns:a16="http://schemas.microsoft.com/office/drawing/2014/main" id="{0CE27948-AFFE-83E8-8E60-A97D1ECBA349}"/>
              </a:ext>
            </a:extLst>
          </p:cNvPr>
          <p:cNvSpPr txBox="1"/>
          <p:nvPr/>
        </p:nvSpPr>
        <p:spPr>
          <a:xfrm>
            <a:off x="7805057" y="2307772"/>
            <a:ext cx="1317171" cy="430887"/>
          </a:xfrm>
          <a:prstGeom prst="rect">
            <a:avLst/>
          </a:prstGeom>
          <a:noFill/>
        </p:spPr>
        <p:txBody>
          <a:bodyPr wrap="square" rtlCol="0">
            <a:spAutoFit/>
          </a:bodyPr>
          <a:lstStyle/>
          <a:p>
            <a:r>
              <a:rPr lang="en-US" sz="2200" b="1" dirty="0"/>
              <a:t>Backend</a:t>
            </a:r>
            <a:endParaRPr lang="en-IN" sz="2200" b="1" dirty="0"/>
          </a:p>
        </p:txBody>
      </p:sp>
    </p:spTree>
    <p:extLst>
      <p:ext uri="{BB962C8B-B14F-4D97-AF65-F5344CB8AC3E}">
        <p14:creationId xmlns:p14="http://schemas.microsoft.com/office/powerpoint/2010/main" val="40111945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3385458" cy="461665"/>
          </a:xfrm>
          <a:prstGeom prst="rect">
            <a:avLst/>
          </a:prstGeom>
          <a:noFill/>
        </p:spPr>
        <p:txBody>
          <a:bodyPr wrap="square" rtlCol="0">
            <a:spAutoFit/>
          </a:bodyPr>
          <a:lstStyle/>
          <a:p>
            <a:r>
              <a:rPr lang="en-US" sz="2400" b="1" dirty="0">
                <a:solidFill>
                  <a:srgbClr val="002060"/>
                </a:solidFill>
              </a:rPr>
              <a:t>Modelling &amp; Results</a:t>
            </a:r>
            <a:endParaRPr lang="en-IN" sz="2400" b="1" dirty="0">
              <a:solidFill>
                <a:srgbClr val="002060"/>
              </a:solidFill>
            </a:endParaRPr>
          </a:p>
        </p:txBody>
      </p:sp>
      <p:sp>
        <p:nvSpPr>
          <p:cNvPr id="3" name="TextBox 2">
            <a:extLst>
              <a:ext uri="{FF2B5EF4-FFF2-40B4-BE49-F238E27FC236}">
                <a16:creationId xmlns:a16="http://schemas.microsoft.com/office/drawing/2014/main" id="{9E95D54D-B253-02E4-12C5-6000313C7123}"/>
              </a:ext>
            </a:extLst>
          </p:cNvPr>
          <p:cNvSpPr txBox="1"/>
          <p:nvPr/>
        </p:nvSpPr>
        <p:spPr>
          <a:xfrm>
            <a:off x="1483442" y="1963891"/>
            <a:ext cx="7843683" cy="2800767"/>
          </a:xfrm>
          <a:prstGeom prst="rect">
            <a:avLst/>
          </a:prstGeom>
          <a:noFill/>
        </p:spPr>
        <p:txBody>
          <a:bodyPr wrap="square">
            <a:spAutoFit/>
          </a:bodyPr>
          <a:lstStyle/>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Python:</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Utilize Python as the primary programming language for backend development due to its simplicity, versatility, and extensive libraries.</a:t>
            </a:r>
          </a:p>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Django Framework:</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Leverage the Django framework for rapid development, built-in security features, and scalability.</a:t>
            </a:r>
          </a:p>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HTML/CSS/JavaScript:</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Use these technologies for frontend development to create an intuitive and interactive user interface.</a:t>
            </a:r>
          </a:p>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SQLite/PostgreSQL:</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Employ SQLite during development for its simplicity and switch to PostgreSQL for production for better scalability and performance.</a:t>
            </a:r>
          </a:p>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RESTful API:</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Develop a RESTful API to facilitate communication between the frontend and backend, enabling seamless integration with other platforms and services.</a:t>
            </a:r>
          </a:p>
        </p:txBody>
      </p:sp>
    </p:spTree>
    <p:extLst>
      <p:ext uri="{BB962C8B-B14F-4D97-AF65-F5344CB8AC3E}">
        <p14:creationId xmlns:p14="http://schemas.microsoft.com/office/powerpoint/2010/main" val="12831689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5102834" y="1014119"/>
            <a:ext cx="2764972" cy="461665"/>
          </a:xfrm>
          <a:prstGeom prst="rect">
            <a:avLst/>
          </a:prstGeom>
          <a:noFill/>
        </p:spPr>
        <p:txBody>
          <a:bodyPr wrap="square" rtlCol="0">
            <a:spAutoFit/>
          </a:bodyPr>
          <a:lstStyle/>
          <a:p>
            <a:r>
              <a:rPr lang="en-US" sz="2400" b="1" dirty="0"/>
              <a:t>Home Page</a:t>
            </a:r>
            <a:endParaRPr lang="en-IN" sz="2400" b="1" dirty="0"/>
          </a:p>
        </p:txBody>
      </p:sp>
      <p:pic>
        <p:nvPicPr>
          <p:cNvPr id="6" name="Picture 5" descr="A screenshot of a computer&#10;&#10;Description automatically generated">
            <a:extLst>
              <a:ext uri="{FF2B5EF4-FFF2-40B4-BE49-F238E27FC236}">
                <a16:creationId xmlns:a16="http://schemas.microsoft.com/office/drawing/2014/main" id="{529B15D8-4654-7569-7AD9-8688AD10936E}"/>
              </a:ext>
            </a:extLst>
          </p:cNvPr>
          <p:cNvPicPr>
            <a:picLocks noChangeAspect="1"/>
          </p:cNvPicPr>
          <p:nvPr/>
        </p:nvPicPr>
        <p:blipFill rotWithShape="1">
          <a:blip r:embed="rId3">
            <a:extLst>
              <a:ext uri="{28A0092B-C50C-407E-A947-70E740481C1C}">
                <a14:useLocalDpi xmlns:a14="http://schemas.microsoft.com/office/drawing/2010/main" val="0"/>
              </a:ext>
            </a:extLst>
          </a:blip>
          <a:srcRect b="35213"/>
          <a:stretch/>
        </p:blipFill>
        <p:spPr>
          <a:xfrm>
            <a:off x="634180" y="1670312"/>
            <a:ext cx="10923639" cy="4877971"/>
          </a:xfrm>
          <a:prstGeom prst="rect">
            <a:avLst/>
          </a:prstGeom>
        </p:spPr>
      </p:pic>
    </p:spTree>
    <p:extLst>
      <p:ext uri="{BB962C8B-B14F-4D97-AF65-F5344CB8AC3E}">
        <p14:creationId xmlns:p14="http://schemas.microsoft.com/office/powerpoint/2010/main" val="27932457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105</TotalTime>
  <Words>737</Words>
  <Application>Microsoft Office PowerPoint</Application>
  <PresentationFormat>Widescreen</PresentationFormat>
  <Paragraphs>67</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Aptos</vt:lpstr>
      <vt:lpstr>Aptos Display</vt:lpstr>
      <vt:lpstr>Arial</vt:lpstr>
      <vt:lpstr>Calibri</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Divya Venkatesan</dc:creator>
  <cp:lastModifiedBy>Divya Venkatesan</cp:lastModifiedBy>
  <cp:revision>16</cp:revision>
  <dcterms:created xsi:type="dcterms:W3CDTF">2024-04-08T08:29:47Z</dcterms:created>
  <dcterms:modified xsi:type="dcterms:W3CDTF">2024-04-08T16:30:01Z</dcterms:modified>
</cp:coreProperties>
</file>