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Bobby Jones Condensed" charset="1" panose="00000000000000000000"/>
      <p:regular r:id="rId10"/>
    </p:embeddedFont>
    <p:embeddedFont>
      <p:font typeface="Catamaran Bold" charset="1" panose="00000800000000000000"/>
      <p:regular r:id="rId11"/>
    </p:embeddedFont>
    <p:embeddedFont>
      <p:font typeface="Catamaran Semi-Bold" charset="1" panose="00000700000000000000"/>
      <p:regular r:id="rId12"/>
    </p:embeddedFont>
    <p:embeddedFont>
      <p:font typeface="Catamaran Light" charset="1" panose="00000400000000000000"/>
      <p:regular r:id="rId13"/>
    </p:embeddedFont>
    <p:embeddedFont>
      <p:font typeface="Catamaran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13" Target="../media/image36.png" Type="http://schemas.openxmlformats.org/officeDocument/2006/relationships/image"/><Relationship Id="rId14" Target="../media/image37.svg" Type="http://schemas.openxmlformats.org/officeDocument/2006/relationships/image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73597">
            <a:off x="2547230" y="7690814"/>
            <a:ext cx="1650294" cy="1656317"/>
          </a:xfrm>
          <a:custGeom>
            <a:avLst/>
            <a:gdLst/>
            <a:ahLst/>
            <a:cxnLst/>
            <a:rect r="r" b="b" t="t" l="l"/>
            <a:pathLst>
              <a:path h="1656317" w="1650294">
                <a:moveTo>
                  <a:pt x="0" y="0"/>
                </a:moveTo>
                <a:lnTo>
                  <a:pt x="1650294" y="0"/>
                </a:lnTo>
                <a:lnTo>
                  <a:pt x="1650294" y="1656317"/>
                </a:lnTo>
                <a:lnTo>
                  <a:pt x="0" y="165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89688">
            <a:off x="13935206" y="8369391"/>
            <a:ext cx="2834217" cy="2370436"/>
          </a:xfrm>
          <a:custGeom>
            <a:avLst/>
            <a:gdLst/>
            <a:ahLst/>
            <a:cxnLst/>
            <a:rect r="r" b="b" t="t" l="l"/>
            <a:pathLst>
              <a:path h="2370436" w="2834217">
                <a:moveTo>
                  <a:pt x="0" y="0"/>
                </a:moveTo>
                <a:lnTo>
                  <a:pt x="2834217" y="0"/>
                </a:lnTo>
                <a:lnTo>
                  <a:pt x="2834217" y="2370436"/>
                </a:lnTo>
                <a:lnTo>
                  <a:pt x="0" y="23704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957702">
            <a:off x="-1226964" y="4265566"/>
            <a:ext cx="4676116" cy="3628565"/>
          </a:xfrm>
          <a:custGeom>
            <a:avLst/>
            <a:gdLst/>
            <a:ahLst/>
            <a:cxnLst/>
            <a:rect r="r" b="b" t="t" l="l"/>
            <a:pathLst>
              <a:path h="3628565" w="4676116">
                <a:moveTo>
                  <a:pt x="0" y="0"/>
                </a:moveTo>
                <a:lnTo>
                  <a:pt x="4676116" y="0"/>
                </a:lnTo>
                <a:lnTo>
                  <a:pt x="4676116" y="3628565"/>
                </a:lnTo>
                <a:lnTo>
                  <a:pt x="0" y="36285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52044" y="503792"/>
            <a:ext cx="3134729" cy="4114800"/>
          </a:xfrm>
          <a:custGeom>
            <a:avLst/>
            <a:gdLst/>
            <a:ahLst/>
            <a:cxnLst/>
            <a:rect r="r" b="b" t="t" l="l"/>
            <a:pathLst>
              <a:path h="4114800" w="3134729">
                <a:moveTo>
                  <a:pt x="0" y="0"/>
                </a:moveTo>
                <a:lnTo>
                  <a:pt x="3134729" y="0"/>
                </a:lnTo>
                <a:lnTo>
                  <a:pt x="3134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04282">
            <a:off x="15193844" y="4107573"/>
            <a:ext cx="5414211" cy="4114800"/>
          </a:xfrm>
          <a:custGeom>
            <a:avLst/>
            <a:gdLst/>
            <a:ahLst/>
            <a:cxnLst/>
            <a:rect r="r" b="b" t="t" l="l"/>
            <a:pathLst>
              <a:path h="4114800" w="5414211">
                <a:moveTo>
                  <a:pt x="0" y="0"/>
                </a:moveTo>
                <a:lnTo>
                  <a:pt x="5414211" y="0"/>
                </a:lnTo>
                <a:lnTo>
                  <a:pt x="5414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00000">
            <a:off x="729813" y="-127335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45953" y="3065523"/>
            <a:ext cx="1001638" cy="1108313"/>
          </a:xfrm>
          <a:custGeom>
            <a:avLst/>
            <a:gdLst/>
            <a:ahLst/>
            <a:cxnLst/>
            <a:rect r="r" b="b" t="t" l="l"/>
            <a:pathLst>
              <a:path h="1108313" w="1001638">
                <a:moveTo>
                  <a:pt x="0" y="0"/>
                </a:moveTo>
                <a:lnTo>
                  <a:pt x="1001638" y="0"/>
                </a:lnTo>
                <a:lnTo>
                  <a:pt x="1001638" y="1108313"/>
                </a:lnTo>
                <a:lnTo>
                  <a:pt x="0" y="11083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204541" y="1177771"/>
            <a:ext cx="3086100" cy="4114800"/>
          </a:xfrm>
          <a:custGeom>
            <a:avLst/>
            <a:gdLst/>
            <a:ahLst/>
            <a:cxnLst/>
            <a:rect r="r" b="b" t="t" l="l"/>
            <a:pathLst>
              <a:path h="4114800" w="3086100">
                <a:moveTo>
                  <a:pt x="3086100" y="0"/>
                </a:moveTo>
                <a:lnTo>
                  <a:pt x="0" y="0"/>
                </a:lnTo>
                <a:lnTo>
                  <a:pt x="0" y="4114800"/>
                </a:lnTo>
                <a:lnTo>
                  <a:pt x="3086100" y="4114800"/>
                </a:lnTo>
                <a:lnTo>
                  <a:pt x="308610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210477">
            <a:off x="144523" y="7200900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652780" y="3952977"/>
            <a:ext cx="7051844" cy="412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63"/>
              </a:lnSpc>
            </a:pPr>
            <a:r>
              <a:rPr lang="en-US" sz="23688" spc="1705">
                <a:solidFill>
                  <a:srgbClr val="4EA96F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SCRUM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690206">
            <a:off x="11228653" y="1504934"/>
            <a:ext cx="2937856" cy="1865539"/>
          </a:xfrm>
          <a:custGeom>
            <a:avLst/>
            <a:gdLst/>
            <a:ahLst/>
            <a:cxnLst/>
            <a:rect r="r" b="b" t="t" l="l"/>
            <a:pathLst>
              <a:path h="1865539" w="2937856">
                <a:moveTo>
                  <a:pt x="0" y="0"/>
                </a:moveTo>
                <a:lnTo>
                  <a:pt x="2937856" y="0"/>
                </a:lnTo>
                <a:lnTo>
                  <a:pt x="2937856" y="1865538"/>
                </a:lnTo>
                <a:lnTo>
                  <a:pt x="0" y="186553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06372">
            <a:off x="6822696" y="7594730"/>
            <a:ext cx="7922980" cy="1541380"/>
          </a:xfrm>
          <a:custGeom>
            <a:avLst/>
            <a:gdLst/>
            <a:ahLst/>
            <a:cxnLst/>
            <a:rect r="r" b="b" t="t" l="l"/>
            <a:pathLst>
              <a:path h="1541380" w="7922980">
                <a:moveTo>
                  <a:pt x="0" y="0"/>
                </a:moveTo>
                <a:lnTo>
                  <a:pt x="7922980" y="0"/>
                </a:lnTo>
                <a:lnTo>
                  <a:pt x="7922980" y="1541380"/>
                </a:lnTo>
                <a:lnTo>
                  <a:pt x="0" y="15413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3180114">
            <a:off x="12017005" y="7827026"/>
            <a:ext cx="3142211" cy="4114800"/>
          </a:xfrm>
          <a:custGeom>
            <a:avLst/>
            <a:gdLst/>
            <a:ahLst/>
            <a:cxnLst/>
            <a:rect r="r" b="b" t="t" l="l"/>
            <a:pathLst>
              <a:path h="4114800" w="3142211">
                <a:moveTo>
                  <a:pt x="0" y="0"/>
                </a:moveTo>
                <a:lnTo>
                  <a:pt x="3142211" y="0"/>
                </a:lnTo>
                <a:lnTo>
                  <a:pt x="31422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82446">
            <a:off x="4989959" y="1092899"/>
            <a:ext cx="1720266" cy="1786598"/>
          </a:xfrm>
          <a:custGeom>
            <a:avLst/>
            <a:gdLst/>
            <a:ahLst/>
            <a:cxnLst/>
            <a:rect r="r" b="b" t="t" l="l"/>
            <a:pathLst>
              <a:path h="1786598" w="1720266">
                <a:moveTo>
                  <a:pt x="0" y="0"/>
                </a:moveTo>
                <a:lnTo>
                  <a:pt x="1720266" y="0"/>
                </a:lnTo>
                <a:lnTo>
                  <a:pt x="1720266" y="1786598"/>
                </a:lnTo>
                <a:lnTo>
                  <a:pt x="0" y="1786598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660316" y="9186521"/>
            <a:ext cx="4127398" cy="697906"/>
          </a:xfrm>
          <a:custGeom>
            <a:avLst/>
            <a:gdLst/>
            <a:ahLst/>
            <a:cxnLst/>
            <a:rect r="r" b="b" t="t" l="l"/>
            <a:pathLst>
              <a:path h="697906" w="4127398">
                <a:moveTo>
                  <a:pt x="0" y="0"/>
                </a:moveTo>
                <a:lnTo>
                  <a:pt x="4127398" y="0"/>
                </a:lnTo>
                <a:lnTo>
                  <a:pt x="4127398" y="697905"/>
                </a:lnTo>
                <a:lnTo>
                  <a:pt x="0" y="69790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3094190">
            <a:off x="14432866" y="1028700"/>
            <a:ext cx="1485200" cy="1035927"/>
          </a:xfrm>
          <a:custGeom>
            <a:avLst/>
            <a:gdLst/>
            <a:ahLst/>
            <a:cxnLst/>
            <a:rect r="r" b="b" t="t" l="l"/>
            <a:pathLst>
              <a:path h="1035927" w="1485200">
                <a:moveTo>
                  <a:pt x="0" y="0"/>
                </a:moveTo>
                <a:lnTo>
                  <a:pt x="1485200" y="0"/>
                </a:lnTo>
                <a:lnTo>
                  <a:pt x="1485200" y="1035927"/>
                </a:lnTo>
                <a:lnTo>
                  <a:pt x="0" y="103592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106677" y="2561938"/>
            <a:ext cx="6074645" cy="22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51"/>
              </a:lnSpc>
            </a:pPr>
            <a:r>
              <a:rPr lang="en-US" sz="13036" spc="938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AGILE AND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29166" y="559139"/>
            <a:ext cx="2429669" cy="8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3"/>
              </a:lnSpc>
            </a:pPr>
            <a:r>
              <a:rPr lang="en-US" sz="5088" spc="366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ACTIVITY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8375" y="1280634"/>
            <a:ext cx="6281510" cy="3643276"/>
          </a:xfrm>
          <a:custGeom>
            <a:avLst/>
            <a:gdLst/>
            <a:ahLst/>
            <a:cxnLst/>
            <a:rect r="r" b="b" t="t" l="l"/>
            <a:pathLst>
              <a:path h="3643276" w="6281510">
                <a:moveTo>
                  <a:pt x="0" y="0"/>
                </a:moveTo>
                <a:lnTo>
                  <a:pt x="6281510" y="0"/>
                </a:lnTo>
                <a:lnTo>
                  <a:pt x="6281510" y="3643276"/>
                </a:lnTo>
                <a:lnTo>
                  <a:pt x="0" y="36432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9929971">
            <a:off x="4560968" y="5682685"/>
            <a:ext cx="4482001" cy="1377197"/>
          </a:xfrm>
          <a:custGeom>
            <a:avLst/>
            <a:gdLst/>
            <a:ahLst/>
            <a:cxnLst/>
            <a:rect r="r" b="b" t="t" l="l"/>
            <a:pathLst>
              <a:path h="1377197" w="4482001">
                <a:moveTo>
                  <a:pt x="4482001" y="0"/>
                </a:moveTo>
                <a:lnTo>
                  <a:pt x="0" y="0"/>
                </a:lnTo>
                <a:lnTo>
                  <a:pt x="0" y="1377197"/>
                </a:lnTo>
                <a:lnTo>
                  <a:pt x="4482001" y="1377197"/>
                </a:lnTo>
                <a:lnTo>
                  <a:pt x="448200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365743">
            <a:off x="2295910" y="5902340"/>
            <a:ext cx="2366928" cy="2458196"/>
          </a:xfrm>
          <a:custGeom>
            <a:avLst/>
            <a:gdLst/>
            <a:ahLst/>
            <a:cxnLst/>
            <a:rect r="r" b="b" t="t" l="l"/>
            <a:pathLst>
              <a:path h="2458196" w="2366928">
                <a:moveTo>
                  <a:pt x="0" y="0"/>
                </a:moveTo>
                <a:lnTo>
                  <a:pt x="2366929" y="0"/>
                </a:lnTo>
                <a:lnTo>
                  <a:pt x="2366929" y="2458195"/>
                </a:lnTo>
                <a:lnTo>
                  <a:pt x="0" y="24581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251094">
            <a:off x="611805" y="748690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1" y="0"/>
                </a:lnTo>
                <a:lnTo>
                  <a:pt x="1391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131124">
            <a:off x="760148" y="1011476"/>
            <a:ext cx="2304767" cy="1463527"/>
          </a:xfrm>
          <a:custGeom>
            <a:avLst/>
            <a:gdLst/>
            <a:ahLst/>
            <a:cxnLst/>
            <a:rect r="r" b="b" t="t" l="l"/>
            <a:pathLst>
              <a:path h="1463527" w="2304767">
                <a:moveTo>
                  <a:pt x="0" y="0"/>
                </a:moveTo>
                <a:lnTo>
                  <a:pt x="2304767" y="0"/>
                </a:lnTo>
                <a:lnTo>
                  <a:pt x="2304767" y="1463527"/>
                </a:lnTo>
                <a:lnTo>
                  <a:pt x="0" y="14635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92650" y="1245293"/>
            <a:ext cx="6866650" cy="7376284"/>
          </a:xfrm>
          <a:custGeom>
            <a:avLst/>
            <a:gdLst/>
            <a:ahLst/>
            <a:cxnLst/>
            <a:rect r="r" b="b" t="t" l="l"/>
            <a:pathLst>
              <a:path h="7376284" w="6866650">
                <a:moveTo>
                  <a:pt x="0" y="0"/>
                </a:moveTo>
                <a:lnTo>
                  <a:pt x="6866650" y="0"/>
                </a:lnTo>
                <a:lnTo>
                  <a:pt x="6866650" y="7376283"/>
                </a:lnTo>
                <a:lnTo>
                  <a:pt x="0" y="737628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32752" y="2268515"/>
            <a:ext cx="4026932" cy="148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039"/>
              </a:lnSpc>
            </a:pPr>
            <a:r>
              <a:rPr lang="en-US" sz="8599" spc="619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the TERMS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97578" y="2764963"/>
            <a:ext cx="4456795" cy="615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7"/>
              </a:lnSpc>
            </a:pPr>
            <a:r>
              <a:rPr lang="en-US" sz="2940" b="true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Agile</a:t>
            </a:r>
            <a:r>
              <a:rPr lang="en-US" sz="2940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 is a mindset, a philosophy, and a set of values and principles for developing software (and other products) efficiently and adaptively.</a:t>
            </a:r>
          </a:p>
          <a:p>
            <a:pPr algn="ctr">
              <a:lnSpc>
                <a:spcPts val="4117"/>
              </a:lnSpc>
            </a:pPr>
          </a:p>
          <a:p>
            <a:pPr algn="ctr">
              <a:lnSpc>
                <a:spcPts val="4117"/>
              </a:lnSpc>
            </a:pPr>
            <a:r>
              <a:rPr lang="en-US" sz="2940" b="true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Scrum</a:t>
            </a:r>
            <a:r>
              <a:rPr lang="en-US" sz="2940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 is a specific framework for implementing Agile.</a:t>
            </a:r>
          </a:p>
          <a:p>
            <a:pPr algn="ctr">
              <a:lnSpc>
                <a:spcPts val="4117"/>
              </a:lnSpc>
            </a:pPr>
          </a:p>
          <a:p>
            <a:pPr algn="ctr">
              <a:lnSpc>
                <a:spcPts val="411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56103">
            <a:off x="-3554483" y="-2189981"/>
            <a:ext cx="16529804" cy="12562651"/>
          </a:xfrm>
          <a:custGeom>
            <a:avLst/>
            <a:gdLst/>
            <a:ahLst/>
            <a:cxnLst/>
            <a:rect r="r" b="b" t="t" l="l"/>
            <a:pathLst>
              <a:path h="12562651" w="16529804">
                <a:moveTo>
                  <a:pt x="0" y="0"/>
                </a:moveTo>
                <a:lnTo>
                  <a:pt x="16529804" y="0"/>
                </a:lnTo>
                <a:lnTo>
                  <a:pt x="16529804" y="12562651"/>
                </a:lnTo>
                <a:lnTo>
                  <a:pt x="0" y="125626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950167">
            <a:off x="7317235" y="2972347"/>
            <a:ext cx="3096292" cy="951406"/>
          </a:xfrm>
          <a:custGeom>
            <a:avLst/>
            <a:gdLst/>
            <a:ahLst/>
            <a:cxnLst/>
            <a:rect r="r" b="b" t="t" l="l"/>
            <a:pathLst>
              <a:path h="951406" w="3096292">
                <a:moveTo>
                  <a:pt x="3096292" y="0"/>
                </a:moveTo>
                <a:lnTo>
                  <a:pt x="0" y="0"/>
                </a:lnTo>
                <a:lnTo>
                  <a:pt x="0" y="951406"/>
                </a:lnTo>
                <a:lnTo>
                  <a:pt x="3096292" y="951406"/>
                </a:lnTo>
                <a:lnTo>
                  <a:pt x="30962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83628" y="2244724"/>
            <a:ext cx="6368216" cy="63682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A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63"/>
                </a:lnSpc>
              </a:pPr>
              <a:r>
                <a:rPr lang="en-US" b="true" sz="4802">
                  <a:solidFill>
                    <a:srgbClr val="000000"/>
                  </a:solidFill>
                  <a:latin typeface="Catamaran Bold"/>
                  <a:ea typeface="Catamaran Bold"/>
                  <a:cs typeface="Catamaran Bold"/>
                  <a:sym typeface="Catamaran Bold"/>
                </a:rPr>
                <a:t> Agile is the “Why", Scrum is the ”How”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631890" y="477911"/>
            <a:ext cx="9291628" cy="198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07"/>
              </a:lnSpc>
            </a:pPr>
            <a:r>
              <a:rPr lang="en-US" sz="11433" spc="823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THE RELATIONSHIP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100" y="4882850"/>
            <a:ext cx="6459200" cy="474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AGILE ; "We want to build a house that is flexible, adaptable, and meets the owner's changing needs throughout the construction process."</a:t>
            </a:r>
          </a:p>
          <a:p>
            <a:pPr algn="r">
              <a:lnSpc>
                <a:spcPts val="3779"/>
              </a:lnSpc>
            </a:pPr>
            <a:r>
              <a:rPr lang="en-US" sz="2699">
                <a:solidFill>
                  <a:srgbClr val="333652"/>
                </a:solidFill>
                <a:latin typeface="Catamaran"/>
                <a:ea typeface="Catamaran"/>
                <a:cs typeface="Catamaran"/>
                <a:sym typeface="Catamaran"/>
              </a:rPr>
              <a:t>SCRUM : "To build that house, we're going to use a specific construction method that involves short building phases (sprints), daily check-ins with the crew, and regular reviews with the owner to ensure we're on the right track."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3613" y="3023811"/>
            <a:ext cx="645920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79"/>
              </a:lnSpc>
            </a:pPr>
            <a:r>
              <a:rPr lang="en-US" sz="2699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Agile is the broad philosophy or mindset</a:t>
            </a:r>
          </a:p>
          <a:p>
            <a:pPr algn="r">
              <a:lnSpc>
                <a:spcPts val="3779"/>
              </a:lnSpc>
            </a:pPr>
            <a:r>
              <a:rPr lang="en-US" b="true" sz="2699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Scrum is a specific set of rules and practices to achieve that philosophy.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856103">
            <a:off x="-4162788" y="-2283704"/>
            <a:ext cx="12348202" cy="9384633"/>
          </a:xfrm>
          <a:custGeom>
            <a:avLst/>
            <a:gdLst/>
            <a:ahLst/>
            <a:cxnLst/>
            <a:rect r="r" b="b" t="t" l="l"/>
            <a:pathLst>
              <a:path h="9384633" w="12348202">
                <a:moveTo>
                  <a:pt x="0" y="0"/>
                </a:moveTo>
                <a:lnTo>
                  <a:pt x="12348201" y="0"/>
                </a:lnTo>
                <a:lnTo>
                  <a:pt x="12348201" y="9384633"/>
                </a:lnTo>
                <a:lnTo>
                  <a:pt x="0" y="9384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76796">
            <a:off x="15930656" y="7633881"/>
            <a:ext cx="1391551" cy="4114800"/>
          </a:xfrm>
          <a:custGeom>
            <a:avLst/>
            <a:gdLst/>
            <a:ahLst/>
            <a:cxnLst/>
            <a:rect r="r" b="b" t="t" l="l"/>
            <a:pathLst>
              <a:path h="4114800" w="1391551">
                <a:moveTo>
                  <a:pt x="0" y="0"/>
                </a:moveTo>
                <a:lnTo>
                  <a:pt x="1391550" y="0"/>
                </a:lnTo>
                <a:lnTo>
                  <a:pt x="1391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13492" y="3064216"/>
            <a:ext cx="5358708" cy="5529624"/>
          </a:xfrm>
          <a:custGeom>
            <a:avLst/>
            <a:gdLst/>
            <a:ahLst/>
            <a:cxnLst/>
            <a:rect r="r" b="b" t="t" l="l"/>
            <a:pathLst>
              <a:path h="5529624" w="5358708">
                <a:moveTo>
                  <a:pt x="0" y="0"/>
                </a:moveTo>
                <a:lnTo>
                  <a:pt x="5358708" y="0"/>
                </a:lnTo>
                <a:lnTo>
                  <a:pt x="5358708" y="5529623"/>
                </a:lnTo>
                <a:lnTo>
                  <a:pt x="0" y="55296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24111" y="630888"/>
            <a:ext cx="9733942" cy="221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20"/>
              </a:lnSpc>
            </a:pPr>
            <a:r>
              <a:rPr lang="en-US" sz="6300" spc="453">
                <a:solidFill>
                  <a:srgbClr val="333652"/>
                </a:solidFill>
                <a:latin typeface="Bobby Jones Condensed"/>
                <a:ea typeface="Bobby Jones Condensed"/>
                <a:cs typeface="Bobby Jones Condensed"/>
                <a:sym typeface="Bobby Jones Condensed"/>
              </a:rPr>
              <a:t>REAL TIME EXAMPLE - EVENT PLANNING &amp; MANAGEMENT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77177" y="3064216"/>
            <a:ext cx="5358708" cy="5529624"/>
          </a:xfrm>
          <a:custGeom>
            <a:avLst/>
            <a:gdLst/>
            <a:ahLst/>
            <a:cxnLst/>
            <a:rect r="r" b="b" t="t" l="l"/>
            <a:pathLst>
              <a:path h="5529624" w="5358708">
                <a:moveTo>
                  <a:pt x="0" y="0"/>
                </a:moveTo>
                <a:lnTo>
                  <a:pt x="5358708" y="0"/>
                </a:lnTo>
                <a:lnTo>
                  <a:pt x="5358708" y="5529623"/>
                </a:lnTo>
                <a:lnTo>
                  <a:pt x="0" y="55296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106283" y="3361916"/>
            <a:ext cx="4300496" cy="489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sz="2334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Product Owner - ORGANIZER</a:t>
            </a:r>
          </a:p>
          <a:p>
            <a:pPr algn="ctr">
              <a:lnSpc>
                <a:spcPts val="3267"/>
              </a:lnSpc>
            </a:pPr>
            <a:r>
              <a:rPr lang="en-US" sz="2334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Scrum Master - COORDINATOR</a:t>
            </a:r>
          </a:p>
          <a:p>
            <a:pPr algn="ctr">
              <a:lnSpc>
                <a:spcPts val="3267"/>
              </a:lnSpc>
            </a:pPr>
            <a:r>
              <a:rPr lang="en-US" sz="2334" b="true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Development Team</a:t>
            </a:r>
          </a:p>
          <a:p>
            <a:pPr algn="ctr" marL="503967" indent="-251983" lvl="1">
              <a:lnSpc>
                <a:spcPts val="3267"/>
              </a:lnSpc>
              <a:buFont typeface="Arial"/>
              <a:buChar char="•"/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Content Team</a:t>
            </a:r>
          </a:p>
          <a:p>
            <a:pPr algn="ctr" marL="503967" indent="-251983" lvl="1">
              <a:lnSpc>
                <a:spcPts val="3267"/>
              </a:lnSpc>
              <a:buFont typeface="Arial"/>
              <a:buChar char="•"/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Logistics Team</a:t>
            </a:r>
          </a:p>
          <a:p>
            <a:pPr algn="ctr" marL="503967" indent="-251983" lvl="1">
              <a:lnSpc>
                <a:spcPts val="3267"/>
              </a:lnSpc>
              <a:buFont typeface="Arial"/>
              <a:buChar char="•"/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Marketing Team</a:t>
            </a:r>
          </a:p>
          <a:p>
            <a:pPr algn="ctr" marL="503967" indent="-251983" lvl="1">
              <a:lnSpc>
                <a:spcPts val="3267"/>
              </a:lnSpc>
              <a:buFont typeface="Arial"/>
              <a:buChar char="•"/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Sponsorship Team</a:t>
            </a:r>
          </a:p>
          <a:p>
            <a:pPr algn="ctr">
              <a:lnSpc>
                <a:spcPts val="3267"/>
              </a:lnSpc>
            </a:pPr>
          </a:p>
          <a:p>
            <a:pPr algn="ctr">
              <a:lnSpc>
                <a:spcPts val="3267"/>
              </a:lnSpc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Sprint Planning, Daily Scrums, Sprint Review, Sprint Retrospective, Continuous Adaptation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24111" y="3766954"/>
            <a:ext cx="3537471" cy="408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7"/>
              </a:lnSpc>
            </a:pP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An </a:t>
            </a:r>
            <a:r>
              <a:rPr lang="en-US" b="true" sz="2334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Agile</a:t>
            </a: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 mindset allows organizers to be flexible, adapt to unforeseen circumstances, and </a:t>
            </a:r>
            <a:r>
              <a:rPr lang="en-US" b="true" sz="2334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continuously improve</a:t>
            </a: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 the attendee experience. They </a:t>
            </a:r>
            <a:r>
              <a:rPr lang="en-US" b="true" sz="2334">
                <a:solidFill>
                  <a:srgbClr val="333652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prioritize delivering a functional event</a:t>
            </a:r>
            <a:r>
              <a:rPr lang="en-US" b="true" sz="2334">
                <a:solidFill>
                  <a:srgbClr val="333652"/>
                </a:solidFill>
                <a:latin typeface="Catamaran Semi-Bold"/>
                <a:ea typeface="Catamaran Semi-Bold"/>
                <a:cs typeface="Catamaran Semi-Bold"/>
                <a:sym typeface="Catamaran Semi-Bold"/>
              </a:rPr>
              <a:t> over rigid adherence to an initial, comprehensive plan.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DAGp8lz1wpE</dc:identifier>
  <dcterms:modified xsi:type="dcterms:W3CDTF">2011-08-01T06:04:30Z</dcterms:modified>
  <cp:revision>1</cp:revision>
  <dc:title>Colorful Doodle Creative Project Presentation</dc:title>
</cp:coreProperties>
</file>