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Kaniga" panose="020B0604020202020204" charset="-34"/>
      <p:regular r:id="rId9"/>
    </p:embeddedFont>
    <p:embeddedFont>
      <p:font typeface="Kaniga Bold" panose="020B0604020202020204" charset="-34"/>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3917566" y="1703505"/>
            <a:ext cx="9789859" cy="6714232"/>
            <a:chOff x="0" y="0"/>
            <a:chExt cx="2578399" cy="1768357"/>
          </a:xfrm>
        </p:grpSpPr>
        <p:sp>
          <p:nvSpPr>
            <p:cNvPr id="4" name="Freeform 4"/>
            <p:cNvSpPr/>
            <p:nvPr/>
          </p:nvSpPr>
          <p:spPr>
            <a:xfrm>
              <a:off x="0" y="0"/>
              <a:ext cx="2578399" cy="1768358"/>
            </a:xfrm>
            <a:custGeom>
              <a:avLst/>
              <a:gdLst/>
              <a:ahLst/>
              <a:cxnLst/>
              <a:rect l="l" t="t" r="r" b="b"/>
              <a:pathLst>
                <a:path w="2578399" h="1768358">
                  <a:moveTo>
                    <a:pt x="40331" y="0"/>
                  </a:moveTo>
                  <a:lnTo>
                    <a:pt x="2538068" y="0"/>
                  </a:lnTo>
                  <a:cubicBezTo>
                    <a:pt x="2548764" y="0"/>
                    <a:pt x="2559023" y="4249"/>
                    <a:pt x="2566586" y="11813"/>
                  </a:cubicBezTo>
                  <a:cubicBezTo>
                    <a:pt x="2574150" y="19376"/>
                    <a:pt x="2578399" y="29635"/>
                    <a:pt x="2578399" y="40331"/>
                  </a:cubicBezTo>
                  <a:lnTo>
                    <a:pt x="2578399" y="1728026"/>
                  </a:lnTo>
                  <a:cubicBezTo>
                    <a:pt x="2578399" y="1750301"/>
                    <a:pt x="2560342" y="1768358"/>
                    <a:pt x="2538068" y="1768358"/>
                  </a:cubicBezTo>
                  <a:lnTo>
                    <a:pt x="40331" y="1768358"/>
                  </a:lnTo>
                  <a:cubicBezTo>
                    <a:pt x="29635" y="1768358"/>
                    <a:pt x="19376" y="1764108"/>
                    <a:pt x="11813" y="1756545"/>
                  </a:cubicBezTo>
                  <a:cubicBezTo>
                    <a:pt x="4249" y="1748981"/>
                    <a:pt x="0" y="1738723"/>
                    <a:pt x="0" y="1728026"/>
                  </a:cubicBezTo>
                  <a:lnTo>
                    <a:pt x="0" y="40331"/>
                  </a:lnTo>
                  <a:cubicBezTo>
                    <a:pt x="0" y="29635"/>
                    <a:pt x="4249" y="19376"/>
                    <a:pt x="11813" y="11813"/>
                  </a:cubicBezTo>
                  <a:cubicBezTo>
                    <a:pt x="19376" y="4249"/>
                    <a:pt x="29635" y="0"/>
                    <a:pt x="40331" y="0"/>
                  </a:cubicBezTo>
                  <a:close/>
                </a:path>
              </a:pathLst>
            </a:custGeom>
            <a:solidFill>
              <a:srgbClr val="E1DFDB"/>
            </a:solidFill>
            <a:ln w="38100" cap="rnd">
              <a:solidFill>
                <a:srgbClr val="000000"/>
              </a:solidFill>
              <a:prstDash val="dash"/>
              <a:round/>
            </a:ln>
          </p:spPr>
        </p:sp>
        <p:sp>
          <p:nvSpPr>
            <p:cNvPr id="5" name="TextBox 5"/>
            <p:cNvSpPr txBox="1"/>
            <p:nvPr/>
          </p:nvSpPr>
          <p:spPr>
            <a:xfrm>
              <a:off x="0" y="-38100"/>
              <a:ext cx="2578399" cy="1806457"/>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5805300" y="6775903"/>
            <a:ext cx="6014391" cy="931317"/>
            <a:chOff x="0" y="0"/>
            <a:chExt cx="1584037" cy="245285"/>
          </a:xfrm>
        </p:grpSpPr>
        <p:sp>
          <p:nvSpPr>
            <p:cNvPr id="7" name="Freeform 7"/>
            <p:cNvSpPr/>
            <p:nvPr/>
          </p:nvSpPr>
          <p:spPr>
            <a:xfrm>
              <a:off x="0" y="0"/>
              <a:ext cx="1584037" cy="245285"/>
            </a:xfrm>
            <a:custGeom>
              <a:avLst/>
              <a:gdLst/>
              <a:ahLst/>
              <a:cxnLst/>
              <a:rect l="l" t="t" r="r" b="b"/>
              <a:pathLst>
                <a:path w="1584037" h="245285">
                  <a:moveTo>
                    <a:pt x="65649" y="0"/>
                  </a:moveTo>
                  <a:lnTo>
                    <a:pt x="1518388" y="0"/>
                  </a:lnTo>
                  <a:cubicBezTo>
                    <a:pt x="1554645" y="0"/>
                    <a:pt x="1584037" y="29392"/>
                    <a:pt x="1584037" y="65649"/>
                  </a:cubicBezTo>
                  <a:lnTo>
                    <a:pt x="1584037" y="179636"/>
                  </a:lnTo>
                  <a:cubicBezTo>
                    <a:pt x="1584037" y="215893"/>
                    <a:pt x="1554645" y="245285"/>
                    <a:pt x="1518388" y="245285"/>
                  </a:cubicBezTo>
                  <a:lnTo>
                    <a:pt x="65649" y="245285"/>
                  </a:lnTo>
                  <a:cubicBezTo>
                    <a:pt x="29392" y="245285"/>
                    <a:pt x="0" y="215893"/>
                    <a:pt x="0" y="179636"/>
                  </a:cubicBezTo>
                  <a:lnTo>
                    <a:pt x="0" y="65649"/>
                  </a:lnTo>
                  <a:cubicBezTo>
                    <a:pt x="0" y="29392"/>
                    <a:pt x="29392" y="0"/>
                    <a:pt x="65649" y="0"/>
                  </a:cubicBezTo>
                  <a:close/>
                </a:path>
              </a:pathLst>
            </a:custGeom>
            <a:solidFill>
              <a:srgbClr val="D1B1AF"/>
            </a:solidFill>
            <a:ln cap="rnd">
              <a:noFill/>
              <a:prstDash val="dash"/>
              <a:round/>
            </a:ln>
          </p:spPr>
        </p:sp>
        <p:sp>
          <p:nvSpPr>
            <p:cNvPr id="8" name="TextBox 8"/>
            <p:cNvSpPr txBox="1"/>
            <p:nvPr/>
          </p:nvSpPr>
          <p:spPr>
            <a:xfrm>
              <a:off x="0" y="-38100"/>
              <a:ext cx="1584037" cy="283385"/>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5258053" y="6523479"/>
            <a:ext cx="1094494" cy="1194536"/>
          </a:xfrm>
          <a:custGeom>
            <a:avLst/>
            <a:gdLst/>
            <a:ahLst/>
            <a:cxnLst/>
            <a:rect l="l" t="t" r="r" b="b"/>
            <a:pathLst>
              <a:path w="1094494" h="1194536">
                <a:moveTo>
                  <a:pt x="0" y="0"/>
                </a:moveTo>
                <a:lnTo>
                  <a:pt x="1094494" y="0"/>
                </a:lnTo>
                <a:lnTo>
                  <a:pt x="1094494" y="1194536"/>
                </a:lnTo>
                <a:lnTo>
                  <a:pt x="0" y="1194536"/>
                </a:lnTo>
                <a:lnTo>
                  <a:pt x="0" y="0"/>
                </a:lnTo>
                <a:close/>
              </a:path>
            </a:pathLst>
          </a:custGeom>
          <a:blipFill>
            <a:blip r:embed="rId3"/>
            <a:stretch>
              <a:fillRect/>
            </a:stretch>
          </a:blipFill>
        </p:spPr>
      </p:sp>
      <p:sp>
        <p:nvSpPr>
          <p:cNvPr id="10" name="TextBox 10"/>
          <p:cNvSpPr txBox="1"/>
          <p:nvPr/>
        </p:nvSpPr>
        <p:spPr>
          <a:xfrm>
            <a:off x="4818223" y="2647335"/>
            <a:ext cx="8371216" cy="3663315"/>
          </a:xfrm>
          <a:prstGeom prst="rect">
            <a:avLst/>
          </a:prstGeom>
        </p:spPr>
        <p:txBody>
          <a:bodyPr lIns="0" tIns="0" rIns="0" bIns="0" rtlCol="0" anchor="t">
            <a:spAutoFit/>
          </a:bodyPr>
          <a:lstStyle/>
          <a:p>
            <a:pPr algn="ctr">
              <a:lnSpc>
                <a:spcPts val="6930"/>
              </a:lnSpc>
            </a:pPr>
            <a:r>
              <a:rPr lang="en-US" sz="9000" b="1">
                <a:solidFill>
                  <a:srgbClr val="000000"/>
                </a:solidFill>
                <a:latin typeface="Kaniga Bold"/>
                <a:ea typeface="Kaniga Bold"/>
                <a:cs typeface="Kaniga Bold"/>
                <a:sym typeface="Kaniga Bold"/>
              </a:rPr>
              <a:t>ACTIVITY 1: PROBLEM SOLVING TECHNIQUES</a:t>
            </a:r>
          </a:p>
          <a:p>
            <a:pPr algn="ctr">
              <a:lnSpc>
                <a:spcPts val="6930"/>
              </a:lnSpc>
            </a:pPr>
            <a:endParaRPr lang="en-US" sz="9000" b="1">
              <a:solidFill>
                <a:srgbClr val="000000"/>
              </a:solidFill>
              <a:latin typeface="Kaniga Bold"/>
              <a:ea typeface="Kaniga Bold"/>
              <a:cs typeface="Kaniga Bold"/>
              <a:sym typeface="Kaniga Bold"/>
            </a:endParaRPr>
          </a:p>
          <a:p>
            <a:pPr algn="ctr">
              <a:lnSpc>
                <a:spcPts val="6930"/>
              </a:lnSpc>
            </a:pPr>
            <a:r>
              <a:rPr lang="en-US" sz="9000" b="1">
                <a:solidFill>
                  <a:srgbClr val="000000"/>
                </a:solidFill>
                <a:latin typeface="Kaniga Bold"/>
                <a:ea typeface="Kaniga Bold"/>
                <a:cs typeface="Kaniga Bold"/>
                <a:sym typeface="Kaniga Bold"/>
              </a:rPr>
              <a:t>EG: URBAN COMPANY</a:t>
            </a:r>
          </a:p>
        </p:txBody>
      </p:sp>
      <p:sp>
        <p:nvSpPr>
          <p:cNvPr id="11" name="Freeform 11"/>
          <p:cNvSpPr/>
          <p:nvPr/>
        </p:nvSpPr>
        <p:spPr>
          <a:xfrm flipH="1">
            <a:off x="11272445" y="6523479"/>
            <a:ext cx="1094494" cy="1194536"/>
          </a:xfrm>
          <a:custGeom>
            <a:avLst/>
            <a:gdLst/>
            <a:ahLst/>
            <a:cxnLst/>
            <a:rect l="l" t="t" r="r" b="b"/>
            <a:pathLst>
              <a:path w="1094494" h="1194536">
                <a:moveTo>
                  <a:pt x="1094494" y="0"/>
                </a:moveTo>
                <a:lnTo>
                  <a:pt x="0" y="0"/>
                </a:lnTo>
                <a:lnTo>
                  <a:pt x="0" y="1194536"/>
                </a:lnTo>
                <a:lnTo>
                  <a:pt x="1094494" y="1194536"/>
                </a:lnTo>
                <a:lnTo>
                  <a:pt x="1094494" y="0"/>
                </a:lnTo>
                <a:close/>
              </a:path>
            </a:pathLst>
          </a:custGeom>
          <a:blipFill>
            <a:blip r:embed="rId3"/>
            <a:stretch>
              <a:fillRect/>
            </a:stretch>
          </a:blipFill>
        </p:spPr>
      </p:sp>
      <p:sp>
        <p:nvSpPr>
          <p:cNvPr id="12" name="TextBox 12"/>
          <p:cNvSpPr txBox="1"/>
          <p:nvPr/>
        </p:nvSpPr>
        <p:spPr>
          <a:xfrm>
            <a:off x="6443225" y="6954337"/>
            <a:ext cx="4776642" cy="714783"/>
          </a:xfrm>
          <a:prstGeom prst="rect">
            <a:avLst/>
          </a:prstGeom>
        </p:spPr>
        <p:txBody>
          <a:bodyPr lIns="0" tIns="0" rIns="0" bIns="0" rtlCol="0" anchor="t">
            <a:spAutoFit/>
          </a:bodyPr>
          <a:lstStyle/>
          <a:p>
            <a:pPr algn="ctr">
              <a:lnSpc>
                <a:spcPts val="4840"/>
              </a:lnSpc>
            </a:pPr>
            <a:r>
              <a:rPr lang="en-US" sz="6286">
                <a:solidFill>
                  <a:srgbClr val="000000"/>
                </a:solidFill>
                <a:latin typeface="Kaniga"/>
                <a:ea typeface="Kaniga"/>
                <a:cs typeface="Kaniga"/>
                <a:sym typeface="Kaniga"/>
              </a:rPr>
              <a:t>By Padmashri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3936616" y="1817839"/>
            <a:ext cx="9789859" cy="6714232"/>
            <a:chOff x="0" y="0"/>
            <a:chExt cx="2578399" cy="1768357"/>
          </a:xfrm>
        </p:grpSpPr>
        <p:sp>
          <p:nvSpPr>
            <p:cNvPr id="4" name="Freeform 4"/>
            <p:cNvSpPr/>
            <p:nvPr/>
          </p:nvSpPr>
          <p:spPr>
            <a:xfrm>
              <a:off x="0" y="0"/>
              <a:ext cx="2578399" cy="1768358"/>
            </a:xfrm>
            <a:custGeom>
              <a:avLst/>
              <a:gdLst/>
              <a:ahLst/>
              <a:cxnLst/>
              <a:rect l="l" t="t" r="r" b="b"/>
              <a:pathLst>
                <a:path w="2578399" h="1768358">
                  <a:moveTo>
                    <a:pt x="40331" y="0"/>
                  </a:moveTo>
                  <a:lnTo>
                    <a:pt x="2538068" y="0"/>
                  </a:lnTo>
                  <a:cubicBezTo>
                    <a:pt x="2548764" y="0"/>
                    <a:pt x="2559023" y="4249"/>
                    <a:pt x="2566586" y="11813"/>
                  </a:cubicBezTo>
                  <a:cubicBezTo>
                    <a:pt x="2574150" y="19376"/>
                    <a:pt x="2578399" y="29635"/>
                    <a:pt x="2578399" y="40331"/>
                  </a:cubicBezTo>
                  <a:lnTo>
                    <a:pt x="2578399" y="1728026"/>
                  </a:lnTo>
                  <a:cubicBezTo>
                    <a:pt x="2578399" y="1750301"/>
                    <a:pt x="2560342" y="1768358"/>
                    <a:pt x="2538068" y="1768358"/>
                  </a:cubicBezTo>
                  <a:lnTo>
                    <a:pt x="40331" y="1768358"/>
                  </a:lnTo>
                  <a:cubicBezTo>
                    <a:pt x="29635" y="1768358"/>
                    <a:pt x="19376" y="1764108"/>
                    <a:pt x="11813" y="1756545"/>
                  </a:cubicBezTo>
                  <a:cubicBezTo>
                    <a:pt x="4249" y="1748981"/>
                    <a:pt x="0" y="1738723"/>
                    <a:pt x="0" y="1728026"/>
                  </a:cubicBezTo>
                  <a:lnTo>
                    <a:pt x="0" y="40331"/>
                  </a:lnTo>
                  <a:cubicBezTo>
                    <a:pt x="0" y="29635"/>
                    <a:pt x="4249" y="19376"/>
                    <a:pt x="11813" y="11813"/>
                  </a:cubicBezTo>
                  <a:cubicBezTo>
                    <a:pt x="19376" y="4249"/>
                    <a:pt x="29635" y="0"/>
                    <a:pt x="40331" y="0"/>
                  </a:cubicBezTo>
                  <a:close/>
                </a:path>
              </a:pathLst>
            </a:custGeom>
            <a:solidFill>
              <a:srgbClr val="E1DFDB"/>
            </a:solidFill>
            <a:ln w="38100" cap="rnd">
              <a:solidFill>
                <a:srgbClr val="000000"/>
              </a:solidFill>
              <a:prstDash val="dash"/>
              <a:round/>
            </a:ln>
          </p:spPr>
        </p:sp>
        <p:sp>
          <p:nvSpPr>
            <p:cNvPr id="5" name="TextBox 5"/>
            <p:cNvSpPr txBox="1"/>
            <p:nvPr/>
          </p:nvSpPr>
          <p:spPr>
            <a:xfrm>
              <a:off x="0" y="-38100"/>
              <a:ext cx="2578399" cy="180645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4547074" y="2084505"/>
            <a:ext cx="8568944" cy="1136649"/>
          </a:xfrm>
          <a:prstGeom prst="rect">
            <a:avLst/>
          </a:prstGeom>
        </p:spPr>
        <p:txBody>
          <a:bodyPr lIns="0" tIns="0" rIns="0" bIns="0" rtlCol="0" anchor="t">
            <a:spAutoFit/>
          </a:bodyPr>
          <a:lstStyle/>
          <a:p>
            <a:pPr algn="ctr">
              <a:lnSpc>
                <a:spcPts val="7699"/>
              </a:lnSpc>
            </a:pPr>
            <a:r>
              <a:rPr lang="en-US" sz="9999" b="1">
                <a:solidFill>
                  <a:srgbClr val="000000"/>
                </a:solidFill>
                <a:latin typeface="Kaniga Bold"/>
                <a:ea typeface="Kaniga Bold"/>
                <a:cs typeface="Kaniga Bold"/>
                <a:sym typeface="Kaniga Bold"/>
              </a:rPr>
              <a:t>INTRODUCTION</a:t>
            </a:r>
          </a:p>
        </p:txBody>
      </p:sp>
      <p:sp>
        <p:nvSpPr>
          <p:cNvPr id="7" name="TextBox 7"/>
          <p:cNvSpPr txBox="1"/>
          <p:nvPr/>
        </p:nvSpPr>
        <p:spPr>
          <a:xfrm>
            <a:off x="4508974" y="3440229"/>
            <a:ext cx="8607044" cy="4593463"/>
          </a:xfrm>
          <a:prstGeom prst="rect">
            <a:avLst/>
          </a:prstGeom>
        </p:spPr>
        <p:txBody>
          <a:bodyPr lIns="0" tIns="0" rIns="0" bIns="0" rtlCol="0" anchor="t">
            <a:spAutoFit/>
          </a:bodyPr>
          <a:lstStyle/>
          <a:p>
            <a:pPr algn="ctr">
              <a:lnSpc>
                <a:spcPts val="4465"/>
              </a:lnSpc>
            </a:pPr>
            <a:r>
              <a:rPr lang="en-US" sz="5799">
                <a:solidFill>
                  <a:srgbClr val="000000"/>
                </a:solidFill>
                <a:latin typeface="Kaniga"/>
                <a:ea typeface="Kaniga"/>
                <a:cs typeface="Kaniga"/>
                <a:sym typeface="Kaniga"/>
              </a:rPr>
              <a:t>Urban Company is an online platform that connects customers with trained professionals for home services such as beauty, cleaning, appliance repair, plumbing, and more. It allows users to book trusted service providers at their preferred time and location, ensuring convenience and quality.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3917566" y="1703505"/>
            <a:ext cx="9789859" cy="6714232"/>
            <a:chOff x="0" y="0"/>
            <a:chExt cx="2578399" cy="1768357"/>
          </a:xfrm>
        </p:grpSpPr>
        <p:sp>
          <p:nvSpPr>
            <p:cNvPr id="4" name="Freeform 4"/>
            <p:cNvSpPr/>
            <p:nvPr/>
          </p:nvSpPr>
          <p:spPr>
            <a:xfrm>
              <a:off x="0" y="0"/>
              <a:ext cx="2578399" cy="1768358"/>
            </a:xfrm>
            <a:custGeom>
              <a:avLst/>
              <a:gdLst/>
              <a:ahLst/>
              <a:cxnLst/>
              <a:rect l="l" t="t" r="r" b="b"/>
              <a:pathLst>
                <a:path w="2578399" h="1768358">
                  <a:moveTo>
                    <a:pt x="40331" y="0"/>
                  </a:moveTo>
                  <a:lnTo>
                    <a:pt x="2538068" y="0"/>
                  </a:lnTo>
                  <a:cubicBezTo>
                    <a:pt x="2548764" y="0"/>
                    <a:pt x="2559023" y="4249"/>
                    <a:pt x="2566586" y="11813"/>
                  </a:cubicBezTo>
                  <a:cubicBezTo>
                    <a:pt x="2574150" y="19376"/>
                    <a:pt x="2578399" y="29635"/>
                    <a:pt x="2578399" y="40331"/>
                  </a:cubicBezTo>
                  <a:lnTo>
                    <a:pt x="2578399" y="1728026"/>
                  </a:lnTo>
                  <a:cubicBezTo>
                    <a:pt x="2578399" y="1750301"/>
                    <a:pt x="2560342" y="1768358"/>
                    <a:pt x="2538068" y="1768358"/>
                  </a:cubicBezTo>
                  <a:lnTo>
                    <a:pt x="40331" y="1768358"/>
                  </a:lnTo>
                  <a:cubicBezTo>
                    <a:pt x="29635" y="1768358"/>
                    <a:pt x="19376" y="1764108"/>
                    <a:pt x="11813" y="1756545"/>
                  </a:cubicBezTo>
                  <a:cubicBezTo>
                    <a:pt x="4249" y="1748981"/>
                    <a:pt x="0" y="1738723"/>
                    <a:pt x="0" y="1728026"/>
                  </a:cubicBezTo>
                  <a:lnTo>
                    <a:pt x="0" y="40331"/>
                  </a:lnTo>
                  <a:cubicBezTo>
                    <a:pt x="0" y="29635"/>
                    <a:pt x="4249" y="19376"/>
                    <a:pt x="11813" y="11813"/>
                  </a:cubicBezTo>
                  <a:cubicBezTo>
                    <a:pt x="19376" y="4249"/>
                    <a:pt x="29635" y="0"/>
                    <a:pt x="40331" y="0"/>
                  </a:cubicBezTo>
                  <a:close/>
                </a:path>
              </a:pathLst>
            </a:custGeom>
            <a:solidFill>
              <a:srgbClr val="E1DFDB"/>
            </a:solidFill>
            <a:ln w="38100" cap="rnd">
              <a:solidFill>
                <a:srgbClr val="000000"/>
              </a:solidFill>
              <a:prstDash val="dash"/>
              <a:round/>
            </a:ln>
          </p:spPr>
        </p:sp>
        <p:sp>
          <p:nvSpPr>
            <p:cNvPr id="5" name="TextBox 5"/>
            <p:cNvSpPr txBox="1"/>
            <p:nvPr/>
          </p:nvSpPr>
          <p:spPr>
            <a:xfrm>
              <a:off x="0" y="-38100"/>
              <a:ext cx="2578399" cy="180645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500449" y="2084505"/>
            <a:ext cx="10662193" cy="1136649"/>
          </a:xfrm>
          <a:prstGeom prst="rect">
            <a:avLst/>
          </a:prstGeom>
        </p:spPr>
        <p:txBody>
          <a:bodyPr lIns="0" tIns="0" rIns="0" bIns="0" rtlCol="0" anchor="t">
            <a:spAutoFit/>
          </a:bodyPr>
          <a:lstStyle/>
          <a:p>
            <a:pPr algn="ctr">
              <a:lnSpc>
                <a:spcPts val="7699"/>
              </a:lnSpc>
            </a:pPr>
            <a:r>
              <a:rPr lang="en-US" sz="9999" b="1">
                <a:solidFill>
                  <a:srgbClr val="000000"/>
                </a:solidFill>
                <a:latin typeface="Kaniga Bold"/>
                <a:ea typeface="Kaniga Bold"/>
                <a:cs typeface="Kaniga Bold"/>
                <a:sym typeface="Kaniga Bold"/>
              </a:rPr>
              <a:t>PROBLEM STATEMENT</a:t>
            </a:r>
          </a:p>
        </p:txBody>
      </p:sp>
      <p:sp>
        <p:nvSpPr>
          <p:cNvPr id="7" name="TextBox 7"/>
          <p:cNvSpPr txBox="1"/>
          <p:nvPr/>
        </p:nvSpPr>
        <p:spPr>
          <a:xfrm>
            <a:off x="3917566" y="3852883"/>
            <a:ext cx="9198451" cy="3153183"/>
          </a:xfrm>
          <a:prstGeom prst="rect">
            <a:avLst/>
          </a:prstGeom>
        </p:spPr>
        <p:txBody>
          <a:bodyPr lIns="0" tIns="0" rIns="0" bIns="0" rtlCol="0" anchor="t">
            <a:spAutoFit/>
          </a:bodyPr>
          <a:lstStyle/>
          <a:p>
            <a:pPr marL="1357263" lvl="1" indent="-678632" algn="l">
              <a:lnSpc>
                <a:spcPts val="4840"/>
              </a:lnSpc>
              <a:buFont typeface="Arial"/>
              <a:buChar char="•"/>
            </a:pPr>
            <a:r>
              <a:rPr lang="en-US" sz="6286">
                <a:solidFill>
                  <a:srgbClr val="000000"/>
                </a:solidFill>
                <a:latin typeface="Kaniga"/>
                <a:ea typeface="Kaniga"/>
                <a:cs typeface="Kaniga"/>
                <a:sym typeface="Kaniga"/>
              </a:rPr>
              <a:t>How to match a customer request for home service (e.g., plumber, electrician) with the nearest available and suitable service professional?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3917566" y="1703505"/>
            <a:ext cx="9789859" cy="6714232"/>
            <a:chOff x="0" y="0"/>
            <a:chExt cx="2578399" cy="1768357"/>
          </a:xfrm>
        </p:grpSpPr>
        <p:sp>
          <p:nvSpPr>
            <p:cNvPr id="4" name="Freeform 4"/>
            <p:cNvSpPr/>
            <p:nvPr/>
          </p:nvSpPr>
          <p:spPr>
            <a:xfrm>
              <a:off x="0" y="0"/>
              <a:ext cx="2578399" cy="1768358"/>
            </a:xfrm>
            <a:custGeom>
              <a:avLst/>
              <a:gdLst/>
              <a:ahLst/>
              <a:cxnLst/>
              <a:rect l="l" t="t" r="r" b="b"/>
              <a:pathLst>
                <a:path w="2578399" h="1768358">
                  <a:moveTo>
                    <a:pt x="40331" y="0"/>
                  </a:moveTo>
                  <a:lnTo>
                    <a:pt x="2538068" y="0"/>
                  </a:lnTo>
                  <a:cubicBezTo>
                    <a:pt x="2548764" y="0"/>
                    <a:pt x="2559023" y="4249"/>
                    <a:pt x="2566586" y="11813"/>
                  </a:cubicBezTo>
                  <a:cubicBezTo>
                    <a:pt x="2574150" y="19376"/>
                    <a:pt x="2578399" y="29635"/>
                    <a:pt x="2578399" y="40331"/>
                  </a:cubicBezTo>
                  <a:lnTo>
                    <a:pt x="2578399" y="1728026"/>
                  </a:lnTo>
                  <a:cubicBezTo>
                    <a:pt x="2578399" y="1750301"/>
                    <a:pt x="2560342" y="1768358"/>
                    <a:pt x="2538068" y="1768358"/>
                  </a:cubicBezTo>
                  <a:lnTo>
                    <a:pt x="40331" y="1768358"/>
                  </a:lnTo>
                  <a:cubicBezTo>
                    <a:pt x="29635" y="1768358"/>
                    <a:pt x="19376" y="1764108"/>
                    <a:pt x="11813" y="1756545"/>
                  </a:cubicBezTo>
                  <a:cubicBezTo>
                    <a:pt x="4249" y="1748981"/>
                    <a:pt x="0" y="1738723"/>
                    <a:pt x="0" y="1728026"/>
                  </a:cubicBezTo>
                  <a:lnTo>
                    <a:pt x="0" y="40331"/>
                  </a:lnTo>
                  <a:cubicBezTo>
                    <a:pt x="0" y="29635"/>
                    <a:pt x="4249" y="19376"/>
                    <a:pt x="11813" y="11813"/>
                  </a:cubicBezTo>
                  <a:cubicBezTo>
                    <a:pt x="19376" y="4249"/>
                    <a:pt x="29635" y="0"/>
                    <a:pt x="40331" y="0"/>
                  </a:cubicBezTo>
                  <a:close/>
                </a:path>
              </a:pathLst>
            </a:custGeom>
            <a:solidFill>
              <a:srgbClr val="E1DFDB"/>
            </a:solidFill>
            <a:ln w="38100" cap="rnd">
              <a:solidFill>
                <a:srgbClr val="000000"/>
              </a:solidFill>
              <a:prstDash val="dash"/>
              <a:round/>
            </a:ln>
          </p:spPr>
        </p:sp>
        <p:sp>
          <p:nvSpPr>
            <p:cNvPr id="5" name="TextBox 5"/>
            <p:cNvSpPr txBox="1"/>
            <p:nvPr/>
          </p:nvSpPr>
          <p:spPr>
            <a:xfrm>
              <a:off x="0" y="-38100"/>
              <a:ext cx="2578399" cy="180645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500449" y="2084505"/>
            <a:ext cx="10662193" cy="1136649"/>
          </a:xfrm>
          <a:prstGeom prst="rect">
            <a:avLst/>
          </a:prstGeom>
        </p:spPr>
        <p:txBody>
          <a:bodyPr lIns="0" tIns="0" rIns="0" bIns="0" rtlCol="0" anchor="t">
            <a:spAutoFit/>
          </a:bodyPr>
          <a:lstStyle/>
          <a:p>
            <a:pPr algn="ctr">
              <a:lnSpc>
                <a:spcPts val="7699"/>
              </a:lnSpc>
            </a:pPr>
            <a:r>
              <a:rPr lang="en-US" sz="9999" b="1">
                <a:solidFill>
                  <a:srgbClr val="000000"/>
                </a:solidFill>
                <a:latin typeface="Kaniga Bold"/>
                <a:ea typeface="Kaniga Bold"/>
                <a:cs typeface="Kaniga Bold"/>
                <a:sym typeface="Kaniga Bold"/>
              </a:rPr>
              <a:t>INPUT &amp; OUTPUT</a:t>
            </a:r>
          </a:p>
        </p:txBody>
      </p:sp>
      <p:sp>
        <p:nvSpPr>
          <p:cNvPr id="7" name="TextBox 7"/>
          <p:cNvSpPr txBox="1"/>
          <p:nvPr/>
        </p:nvSpPr>
        <p:spPr>
          <a:xfrm>
            <a:off x="3917566" y="3814783"/>
            <a:ext cx="9198451" cy="2767330"/>
          </a:xfrm>
          <a:prstGeom prst="rect">
            <a:avLst/>
          </a:prstGeom>
        </p:spPr>
        <p:txBody>
          <a:bodyPr lIns="0" tIns="0" rIns="0" bIns="0" rtlCol="0" anchor="t">
            <a:spAutoFit/>
          </a:bodyPr>
          <a:lstStyle/>
          <a:p>
            <a:pPr marL="1187449" lvl="1" indent="-593725" algn="l">
              <a:lnSpc>
                <a:spcPts val="4234"/>
              </a:lnSpc>
              <a:buFont typeface="Arial"/>
              <a:buChar char="•"/>
            </a:pPr>
            <a:r>
              <a:rPr lang="en-US" sz="5499" b="1">
                <a:solidFill>
                  <a:srgbClr val="000000"/>
                </a:solidFill>
                <a:latin typeface="Kaniga Bold"/>
                <a:ea typeface="Kaniga Bold"/>
                <a:cs typeface="Kaniga Bold"/>
                <a:sym typeface="Kaniga Bold"/>
              </a:rPr>
              <a:t>Input</a:t>
            </a:r>
            <a:r>
              <a:rPr lang="en-US" sz="5499">
                <a:solidFill>
                  <a:srgbClr val="000000"/>
                </a:solidFill>
                <a:latin typeface="Kaniga"/>
                <a:ea typeface="Kaniga"/>
                <a:cs typeface="Kaniga"/>
                <a:sym typeface="Kaniga"/>
              </a:rPr>
              <a:t>:</a:t>
            </a:r>
          </a:p>
          <a:p>
            <a:pPr marL="1187449" lvl="1" indent="-593725" algn="l">
              <a:lnSpc>
                <a:spcPts val="4234"/>
              </a:lnSpc>
              <a:buFont typeface="Arial"/>
              <a:buChar char="•"/>
            </a:pPr>
            <a:r>
              <a:rPr lang="en-US" sz="5499">
                <a:solidFill>
                  <a:srgbClr val="000000"/>
                </a:solidFill>
                <a:latin typeface="Kaniga"/>
                <a:ea typeface="Kaniga"/>
                <a:cs typeface="Kaniga"/>
                <a:sym typeface="Kaniga"/>
              </a:rPr>
              <a:t>Customer's location</a:t>
            </a:r>
          </a:p>
          <a:p>
            <a:pPr marL="1187449" lvl="1" indent="-593725" algn="l">
              <a:lnSpc>
                <a:spcPts val="4234"/>
              </a:lnSpc>
              <a:buFont typeface="Arial"/>
              <a:buChar char="•"/>
            </a:pPr>
            <a:r>
              <a:rPr lang="en-US" sz="5499">
                <a:solidFill>
                  <a:srgbClr val="000000"/>
                </a:solidFill>
                <a:latin typeface="Kaniga"/>
                <a:ea typeface="Kaniga"/>
                <a:cs typeface="Kaniga"/>
                <a:sym typeface="Kaniga"/>
              </a:rPr>
              <a:t>Requested service type</a:t>
            </a:r>
          </a:p>
          <a:p>
            <a:pPr marL="1187449" lvl="1" indent="-593725" algn="l">
              <a:lnSpc>
                <a:spcPts val="4234"/>
              </a:lnSpc>
              <a:buFont typeface="Arial"/>
              <a:buChar char="•"/>
            </a:pPr>
            <a:r>
              <a:rPr lang="en-US" sz="5499">
                <a:solidFill>
                  <a:srgbClr val="000000"/>
                </a:solidFill>
                <a:latin typeface="Kaniga"/>
                <a:ea typeface="Kaniga"/>
                <a:cs typeface="Kaniga"/>
                <a:sym typeface="Kaniga"/>
              </a:rPr>
              <a:t>Time of booking</a:t>
            </a:r>
          </a:p>
          <a:p>
            <a:pPr algn="l">
              <a:lnSpc>
                <a:spcPts val="4234"/>
              </a:lnSpc>
            </a:pPr>
            <a:endParaRPr lang="en-US" sz="5499">
              <a:solidFill>
                <a:srgbClr val="000000"/>
              </a:solidFill>
              <a:latin typeface="Kaniga"/>
              <a:ea typeface="Kaniga"/>
              <a:cs typeface="Kaniga"/>
              <a:sym typeface="Kaniga"/>
            </a:endParaRPr>
          </a:p>
        </p:txBody>
      </p:sp>
      <p:sp>
        <p:nvSpPr>
          <p:cNvPr id="8" name="TextBox 8"/>
          <p:cNvSpPr txBox="1"/>
          <p:nvPr/>
        </p:nvSpPr>
        <p:spPr>
          <a:xfrm>
            <a:off x="3917566" y="6572152"/>
            <a:ext cx="9198451" cy="2233930"/>
          </a:xfrm>
          <a:prstGeom prst="rect">
            <a:avLst/>
          </a:prstGeom>
        </p:spPr>
        <p:txBody>
          <a:bodyPr lIns="0" tIns="0" rIns="0" bIns="0" rtlCol="0" anchor="t">
            <a:spAutoFit/>
          </a:bodyPr>
          <a:lstStyle/>
          <a:p>
            <a:pPr marL="1187449" lvl="1" indent="-593725" algn="l">
              <a:lnSpc>
                <a:spcPts val="4234"/>
              </a:lnSpc>
              <a:buFont typeface="Arial"/>
              <a:buChar char="•"/>
            </a:pPr>
            <a:r>
              <a:rPr lang="en-US" sz="5499" b="1">
                <a:solidFill>
                  <a:srgbClr val="000000"/>
                </a:solidFill>
                <a:latin typeface="Kaniga Bold"/>
                <a:ea typeface="Kaniga Bold"/>
                <a:cs typeface="Kaniga Bold"/>
                <a:sym typeface="Kaniga Bold"/>
              </a:rPr>
              <a:t>Output</a:t>
            </a:r>
            <a:r>
              <a:rPr lang="en-US" sz="5499">
                <a:solidFill>
                  <a:srgbClr val="000000"/>
                </a:solidFill>
                <a:latin typeface="Kaniga"/>
                <a:ea typeface="Kaniga"/>
                <a:cs typeface="Kaniga"/>
                <a:sym typeface="Kaniga"/>
              </a:rPr>
              <a:t>:</a:t>
            </a:r>
          </a:p>
          <a:p>
            <a:pPr marL="1187449" lvl="1" indent="-593725" algn="l">
              <a:lnSpc>
                <a:spcPts val="4234"/>
              </a:lnSpc>
              <a:buFont typeface="Arial"/>
              <a:buChar char="•"/>
            </a:pPr>
            <a:r>
              <a:rPr lang="en-US" sz="5499">
                <a:solidFill>
                  <a:srgbClr val="000000"/>
                </a:solidFill>
                <a:latin typeface="Kaniga"/>
                <a:ea typeface="Kaniga"/>
                <a:cs typeface="Kaniga"/>
                <a:sym typeface="Kaniga"/>
              </a:rPr>
              <a:t>List of suitable professionals sorted by distance and availability</a:t>
            </a:r>
          </a:p>
          <a:p>
            <a:pPr algn="l">
              <a:lnSpc>
                <a:spcPts val="4234"/>
              </a:lnSpc>
            </a:pPr>
            <a:endParaRPr lang="en-US" sz="5499">
              <a:solidFill>
                <a:srgbClr val="000000"/>
              </a:solidFill>
              <a:latin typeface="Kaniga"/>
              <a:ea typeface="Kaniga"/>
              <a:cs typeface="Kaniga"/>
              <a:sym typeface="Kanig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3768084" y="1028700"/>
            <a:ext cx="10749909" cy="4965353"/>
            <a:chOff x="0" y="0"/>
            <a:chExt cx="3080189" cy="1422731"/>
          </a:xfrm>
        </p:grpSpPr>
        <p:sp>
          <p:nvSpPr>
            <p:cNvPr id="4" name="Freeform 4"/>
            <p:cNvSpPr/>
            <p:nvPr/>
          </p:nvSpPr>
          <p:spPr>
            <a:xfrm>
              <a:off x="0" y="0"/>
              <a:ext cx="3080189" cy="1422731"/>
            </a:xfrm>
            <a:custGeom>
              <a:avLst/>
              <a:gdLst/>
              <a:ahLst/>
              <a:cxnLst/>
              <a:rect l="l" t="t" r="r" b="b"/>
              <a:pathLst>
                <a:path w="3080189" h="1422731">
                  <a:moveTo>
                    <a:pt x="36729" y="0"/>
                  </a:moveTo>
                  <a:lnTo>
                    <a:pt x="3043459" y="0"/>
                  </a:lnTo>
                  <a:cubicBezTo>
                    <a:pt x="3053200" y="0"/>
                    <a:pt x="3062543" y="3870"/>
                    <a:pt x="3069431" y="10758"/>
                  </a:cubicBezTo>
                  <a:cubicBezTo>
                    <a:pt x="3076319" y="17646"/>
                    <a:pt x="3080189" y="26988"/>
                    <a:pt x="3080189" y="36729"/>
                  </a:cubicBezTo>
                  <a:lnTo>
                    <a:pt x="3080189" y="1386001"/>
                  </a:lnTo>
                  <a:cubicBezTo>
                    <a:pt x="3080189" y="1406286"/>
                    <a:pt x="3063744" y="1422731"/>
                    <a:pt x="3043459" y="1422731"/>
                  </a:cubicBezTo>
                  <a:lnTo>
                    <a:pt x="36729" y="1422731"/>
                  </a:lnTo>
                  <a:cubicBezTo>
                    <a:pt x="26988" y="1422731"/>
                    <a:pt x="17646" y="1418861"/>
                    <a:pt x="10758" y="1411973"/>
                  </a:cubicBezTo>
                  <a:cubicBezTo>
                    <a:pt x="3870" y="1405085"/>
                    <a:pt x="0" y="1395742"/>
                    <a:pt x="0" y="1386001"/>
                  </a:cubicBezTo>
                  <a:lnTo>
                    <a:pt x="0" y="36729"/>
                  </a:lnTo>
                  <a:cubicBezTo>
                    <a:pt x="0" y="26988"/>
                    <a:pt x="3870" y="17646"/>
                    <a:pt x="10758" y="10758"/>
                  </a:cubicBezTo>
                  <a:cubicBezTo>
                    <a:pt x="17646" y="3870"/>
                    <a:pt x="26988" y="0"/>
                    <a:pt x="36729" y="0"/>
                  </a:cubicBezTo>
                  <a:close/>
                </a:path>
              </a:pathLst>
            </a:custGeom>
            <a:solidFill>
              <a:srgbClr val="E1DFDB"/>
            </a:solidFill>
            <a:ln w="38100" cap="rnd">
              <a:solidFill>
                <a:srgbClr val="000000"/>
              </a:solidFill>
              <a:prstDash val="dash"/>
              <a:round/>
            </a:ln>
          </p:spPr>
        </p:sp>
        <p:sp>
          <p:nvSpPr>
            <p:cNvPr id="5" name="TextBox 5"/>
            <p:cNvSpPr txBox="1"/>
            <p:nvPr/>
          </p:nvSpPr>
          <p:spPr>
            <a:xfrm>
              <a:off x="0" y="-38100"/>
              <a:ext cx="3080189" cy="1460831"/>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485900" y="3781939"/>
            <a:ext cx="4564369" cy="4806549"/>
            <a:chOff x="0" y="0"/>
            <a:chExt cx="1307836" cy="1377228"/>
          </a:xfrm>
        </p:grpSpPr>
        <p:sp>
          <p:nvSpPr>
            <p:cNvPr id="7" name="Freeform 7"/>
            <p:cNvSpPr/>
            <p:nvPr/>
          </p:nvSpPr>
          <p:spPr>
            <a:xfrm>
              <a:off x="0" y="0"/>
              <a:ext cx="1307836" cy="1377228"/>
            </a:xfrm>
            <a:custGeom>
              <a:avLst/>
              <a:gdLst/>
              <a:ahLst/>
              <a:cxnLst/>
              <a:rect l="l" t="t" r="r" b="b"/>
              <a:pathLst>
                <a:path w="1307836" h="1377228">
                  <a:moveTo>
                    <a:pt x="86504" y="0"/>
                  </a:moveTo>
                  <a:lnTo>
                    <a:pt x="1221331" y="0"/>
                  </a:lnTo>
                  <a:cubicBezTo>
                    <a:pt x="1269106" y="0"/>
                    <a:pt x="1307836" y="38729"/>
                    <a:pt x="1307836" y="86504"/>
                  </a:cubicBezTo>
                  <a:lnTo>
                    <a:pt x="1307836" y="1290724"/>
                  </a:lnTo>
                  <a:cubicBezTo>
                    <a:pt x="1307836" y="1338499"/>
                    <a:pt x="1269106" y="1377228"/>
                    <a:pt x="1221331" y="1377228"/>
                  </a:cubicBezTo>
                  <a:lnTo>
                    <a:pt x="86504" y="1377228"/>
                  </a:lnTo>
                  <a:cubicBezTo>
                    <a:pt x="38729" y="1377228"/>
                    <a:pt x="0" y="1338499"/>
                    <a:pt x="0" y="1290724"/>
                  </a:cubicBezTo>
                  <a:lnTo>
                    <a:pt x="0" y="86504"/>
                  </a:lnTo>
                  <a:cubicBezTo>
                    <a:pt x="0" y="38729"/>
                    <a:pt x="38729" y="0"/>
                    <a:pt x="86504" y="0"/>
                  </a:cubicBezTo>
                  <a:close/>
                </a:path>
              </a:pathLst>
            </a:custGeom>
            <a:solidFill>
              <a:srgbClr val="E1DFDB"/>
            </a:solidFill>
            <a:ln w="38100" cap="rnd">
              <a:solidFill>
                <a:srgbClr val="000000"/>
              </a:solidFill>
              <a:prstDash val="solid"/>
              <a:round/>
            </a:ln>
          </p:spPr>
        </p:sp>
        <p:sp>
          <p:nvSpPr>
            <p:cNvPr id="8" name="TextBox 8"/>
            <p:cNvSpPr txBox="1"/>
            <p:nvPr/>
          </p:nvSpPr>
          <p:spPr>
            <a:xfrm>
              <a:off x="0" y="-38100"/>
              <a:ext cx="1307836" cy="1415328"/>
            </a:xfrm>
            <a:prstGeom prst="rect">
              <a:avLst/>
            </a:prstGeom>
          </p:spPr>
          <p:txBody>
            <a:bodyPr lIns="50800" tIns="50800" rIns="50800" bIns="50800" rtlCol="0" anchor="ctr"/>
            <a:lstStyle/>
            <a:p>
              <a:pPr algn="ctr">
                <a:lnSpc>
                  <a:spcPts val="2659"/>
                </a:lnSpc>
                <a:spcBef>
                  <a:spcPct val="0"/>
                </a:spcBef>
              </a:pPr>
              <a:endParaRPr/>
            </a:p>
          </p:txBody>
        </p:sp>
      </p:grpSp>
      <p:sp>
        <p:nvSpPr>
          <p:cNvPr id="9" name="TextBox 9"/>
          <p:cNvSpPr txBox="1"/>
          <p:nvPr/>
        </p:nvSpPr>
        <p:spPr>
          <a:xfrm>
            <a:off x="5519090" y="2084505"/>
            <a:ext cx="7249821" cy="1136649"/>
          </a:xfrm>
          <a:prstGeom prst="rect">
            <a:avLst/>
          </a:prstGeom>
        </p:spPr>
        <p:txBody>
          <a:bodyPr lIns="0" tIns="0" rIns="0" bIns="0" rtlCol="0" anchor="t">
            <a:spAutoFit/>
          </a:bodyPr>
          <a:lstStyle/>
          <a:p>
            <a:pPr algn="ctr">
              <a:lnSpc>
                <a:spcPts val="7699"/>
              </a:lnSpc>
            </a:pPr>
            <a:r>
              <a:rPr lang="en-US" sz="9999" b="1">
                <a:solidFill>
                  <a:srgbClr val="000000"/>
                </a:solidFill>
                <a:latin typeface="Kaniga Bold"/>
                <a:ea typeface="Kaniga Bold"/>
                <a:cs typeface="Kaniga Bold"/>
                <a:sym typeface="Kaniga Bold"/>
              </a:rPr>
              <a:t>SOLUTION LOGIC</a:t>
            </a:r>
          </a:p>
        </p:txBody>
      </p:sp>
      <p:sp>
        <p:nvSpPr>
          <p:cNvPr id="10" name="TextBox 10"/>
          <p:cNvSpPr txBox="1"/>
          <p:nvPr/>
        </p:nvSpPr>
        <p:spPr>
          <a:xfrm>
            <a:off x="2020923" y="4071142"/>
            <a:ext cx="3498167" cy="4281678"/>
          </a:xfrm>
          <a:prstGeom prst="rect">
            <a:avLst/>
          </a:prstGeom>
        </p:spPr>
        <p:txBody>
          <a:bodyPr lIns="0" tIns="0" rIns="0" bIns="0" rtlCol="0" anchor="t">
            <a:spAutoFit/>
          </a:bodyPr>
          <a:lstStyle/>
          <a:p>
            <a:pPr algn="ctr">
              <a:lnSpc>
                <a:spcPts val="3696"/>
              </a:lnSpc>
            </a:pPr>
            <a:r>
              <a:rPr lang="en-US" sz="4800">
                <a:solidFill>
                  <a:srgbClr val="000000"/>
                </a:solidFill>
                <a:latin typeface="Kaniga"/>
                <a:ea typeface="Kaniga"/>
                <a:cs typeface="Kaniga"/>
                <a:sym typeface="Kaniga"/>
              </a:rPr>
              <a:t>Store professionals in a graph structure where nodes represent regions/localities and edges represent connectivity.</a:t>
            </a:r>
          </a:p>
        </p:txBody>
      </p:sp>
      <p:grpSp>
        <p:nvGrpSpPr>
          <p:cNvPr id="11" name="Group 11"/>
          <p:cNvGrpSpPr/>
          <p:nvPr/>
        </p:nvGrpSpPr>
        <p:grpSpPr>
          <a:xfrm>
            <a:off x="6861816" y="3718219"/>
            <a:ext cx="4564369" cy="4806549"/>
            <a:chOff x="0" y="0"/>
            <a:chExt cx="1307836" cy="1377228"/>
          </a:xfrm>
        </p:grpSpPr>
        <p:sp>
          <p:nvSpPr>
            <p:cNvPr id="12" name="Freeform 12"/>
            <p:cNvSpPr/>
            <p:nvPr/>
          </p:nvSpPr>
          <p:spPr>
            <a:xfrm>
              <a:off x="0" y="0"/>
              <a:ext cx="1307836" cy="1377228"/>
            </a:xfrm>
            <a:custGeom>
              <a:avLst/>
              <a:gdLst/>
              <a:ahLst/>
              <a:cxnLst/>
              <a:rect l="l" t="t" r="r" b="b"/>
              <a:pathLst>
                <a:path w="1307836" h="1377228">
                  <a:moveTo>
                    <a:pt x="86504" y="0"/>
                  </a:moveTo>
                  <a:lnTo>
                    <a:pt x="1221331" y="0"/>
                  </a:lnTo>
                  <a:cubicBezTo>
                    <a:pt x="1269106" y="0"/>
                    <a:pt x="1307836" y="38729"/>
                    <a:pt x="1307836" y="86504"/>
                  </a:cubicBezTo>
                  <a:lnTo>
                    <a:pt x="1307836" y="1290724"/>
                  </a:lnTo>
                  <a:cubicBezTo>
                    <a:pt x="1307836" y="1338499"/>
                    <a:pt x="1269106" y="1377228"/>
                    <a:pt x="1221331" y="1377228"/>
                  </a:cubicBezTo>
                  <a:lnTo>
                    <a:pt x="86504" y="1377228"/>
                  </a:lnTo>
                  <a:cubicBezTo>
                    <a:pt x="38729" y="1377228"/>
                    <a:pt x="0" y="1338499"/>
                    <a:pt x="0" y="1290724"/>
                  </a:cubicBezTo>
                  <a:lnTo>
                    <a:pt x="0" y="86504"/>
                  </a:lnTo>
                  <a:cubicBezTo>
                    <a:pt x="0" y="38729"/>
                    <a:pt x="38729" y="0"/>
                    <a:pt x="86504" y="0"/>
                  </a:cubicBezTo>
                  <a:close/>
                </a:path>
              </a:pathLst>
            </a:custGeom>
            <a:solidFill>
              <a:srgbClr val="E1DFDB"/>
            </a:solidFill>
            <a:ln w="38100" cap="rnd">
              <a:solidFill>
                <a:srgbClr val="000000"/>
              </a:solidFill>
              <a:prstDash val="solid"/>
              <a:round/>
            </a:ln>
          </p:spPr>
        </p:sp>
        <p:sp>
          <p:nvSpPr>
            <p:cNvPr id="13" name="TextBox 13"/>
            <p:cNvSpPr txBox="1"/>
            <p:nvPr/>
          </p:nvSpPr>
          <p:spPr>
            <a:xfrm>
              <a:off x="0" y="-38100"/>
              <a:ext cx="1307836" cy="1415328"/>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7394917" y="4186471"/>
            <a:ext cx="3498167" cy="3814953"/>
          </a:xfrm>
          <a:prstGeom prst="rect">
            <a:avLst/>
          </a:prstGeom>
        </p:spPr>
        <p:txBody>
          <a:bodyPr lIns="0" tIns="0" rIns="0" bIns="0" rtlCol="0" anchor="t">
            <a:spAutoFit/>
          </a:bodyPr>
          <a:lstStyle/>
          <a:p>
            <a:pPr algn="ctr">
              <a:lnSpc>
                <a:spcPts val="3696"/>
              </a:lnSpc>
            </a:pPr>
            <a:r>
              <a:rPr lang="en-US" sz="4800">
                <a:solidFill>
                  <a:srgbClr val="000000"/>
                </a:solidFill>
                <a:latin typeface="Kaniga"/>
                <a:ea typeface="Kaniga"/>
                <a:cs typeface="Kaniga"/>
                <a:sym typeface="Kaniga"/>
              </a:rPr>
              <a:t>When a request comes in, perform BFS/DFS or Dijkstra's algorithm to find professionals in nearby nodes (regions).</a:t>
            </a:r>
          </a:p>
        </p:txBody>
      </p:sp>
      <p:grpSp>
        <p:nvGrpSpPr>
          <p:cNvPr id="15" name="Group 15"/>
          <p:cNvGrpSpPr/>
          <p:nvPr/>
        </p:nvGrpSpPr>
        <p:grpSpPr>
          <a:xfrm>
            <a:off x="12235809" y="3654499"/>
            <a:ext cx="4564369" cy="4806549"/>
            <a:chOff x="0" y="0"/>
            <a:chExt cx="1307836" cy="1377228"/>
          </a:xfrm>
        </p:grpSpPr>
        <p:sp>
          <p:nvSpPr>
            <p:cNvPr id="16" name="Freeform 16"/>
            <p:cNvSpPr/>
            <p:nvPr/>
          </p:nvSpPr>
          <p:spPr>
            <a:xfrm>
              <a:off x="0" y="0"/>
              <a:ext cx="1307836" cy="1377228"/>
            </a:xfrm>
            <a:custGeom>
              <a:avLst/>
              <a:gdLst/>
              <a:ahLst/>
              <a:cxnLst/>
              <a:rect l="l" t="t" r="r" b="b"/>
              <a:pathLst>
                <a:path w="1307836" h="1377228">
                  <a:moveTo>
                    <a:pt x="86504" y="0"/>
                  </a:moveTo>
                  <a:lnTo>
                    <a:pt x="1221331" y="0"/>
                  </a:lnTo>
                  <a:cubicBezTo>
                    <a:pt x="1269106" y="0"/>
                    <a:pt x="1307836" y="38729"/>
                    <a:pt x="1307836" y="86504"/>
                  </a:cubicBezTo>
                  <a:lnTo>
                    <a:pt x="1307836" y="1290724"/>
                  </a:lnTo>
                  <a:cubicBezTo>
                    <a:pt x="1307836" y="1338499"/>
                    <a:pt x="1269106" y="1377228"/>
                    <a:pt x="1221331" y="1377228"/>
                  </a:cubicBezTo>
                  <a:lnTo>
                    <a:pt x="86504" y="1377228"/>
                  </a:lnTo>
                  <a:cubicBezTo>
                    <a:pt x="38729" y="1377228"/>
                    <a:pt x="0" y="1338499"/>
                    <a:pt x="0" y="1290724"/>
                  </a:cubicBezTo>
                  <a:lnTo>
                    <a:pt x="0" y="86504"/>
                  </a:lnTo>
                  <a:cubicBezTo>
                    <a:pt x="0" y="38729"/>
                    <a:pt x="38729" y="0"/>
                    <a:pt x="86504" y="0"/>
                  </a:cubicBezTo>
                  <a:close/>
                </a:path>
              </a:pathLst>
            </a:custGeom>
            <a:solidFill>
              <a:srgbClr val="E1DFDB"/>
            </a:solidFill>
            <a:ln w="38100" cap="rnd">
              <a:solidFill>
                <a:srgbClr val="000000"/>
              </a:solidFill>
              <a:prstDash val="solid"/>
              <a:round/>
            </a:ln>
          </p:spPr>
        </p:sp>
        <p:sp>
          <p:nvSpPr>
            <p:cNvPr id="17" name="TextBox 17"/>
            <p:cNvSpPr txBox="1"/>
            <p:nvPr/>
          </p:nvSpPr>
          <p:spPr>
            <a:xfrm>
              <a:off x="0" y="-38100"/>
              <a:ext cx="1307836" cy="1415328"/>
            </a:xfrm>
            <a:prstGeom prst="rect">
              <a:avLst/>
            </a:prstGeom>
          </p:spPr>
          <p:txBody>
            <a:bodyPr lIns="50800" tIns="50800" rIns="50800" bIns="50800" rtlCol="0" anchor="ctr"/>
            <a:lstStyle/>
            <a:p>
              <a:pPr algn="ctr">
                <a:lnSpc>
                  <a:spcPts val="2659"/>
                </a:lnSpc>
                <a:spcBef>
                  <a:spcPct val="0"/>
                </a:spcBef>
              </a:pPr>
              <a:endParaRPr/>
            </a:p>
          </p:txBody>
        </p:sp>
      </p:grpSp>
      <p:sp>
        <p:nvSpPr>
          <p:cNvPr id="18" name="TextBox 18"/>
          <p:cNvSpPr txBox="1"/>
          <p:nvPr/>
        </p:nvSpPr>
        <p:spPr>
          <a:xfrm>
            <a:off x="12768910" y="4122751"/>
            <a:ext cx="3724293" cy="4748403"/>
          </a:xfrm>
          <a:prstGeom prst="rect">
            <a:avLst/>
          </a:prstGeom>
        </p:spPr>
        <p:txBody>
          <a:bodyPr lIns="0" tIns="0" rIns="0" bIns="0" rtlCol="0" anchor="t">
            <a:spAutoFit/>
          </a:bodyPr>
          <a:lstStyle/>
          <a:p>
            <a:pPr algn="ctr">
              <a:lnSpc>
                <a:spcPts val="3696"/>
              </a:lnSpc>
            </a:pPr>
            <a:r>
              <a:rPr lang="en-US" sz="4800">
                <a:solidFill>
                  <a:srgbClr val="000000"/>
                </a:solidFill>
                <a:latin typeface="Kaniga"/>
                <a:ea typeface="Kaniga"/>
                <a:cs typeface="Kaniga"/>
                <a:sym typeface="Kaniga"/>
              </a:rPr>
              <a:t>Filter by service type and availability schedule(hashmap). Sort by distance/time and assign the top match (priority queue).</a:t>
            </a:r>
          </a:p>
          <a:p>
            <a:pPr algn="ctr">
              <a:lnSpc>
                <a:spcPts val="3696"/>
              </a:lnSpc>
            </a:pPr>
            <a:endParaRPr lang="en-US" sz="4800">
              <a:solidFill>
                <a:srgbClr val="000000"/>
              </a:solidFill>
              <a:latin typeface="Kaniga"/>
              <a:ea typeface="Kaniga"/>
              <a:cs typeface="Kaniga"/>
              <a:sym typeface="Kanig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3917566" y="1703505"/>
            <a:ext cx="9789859" cy="6714232"/>
            <a:chOff x="0" y="0"/>
            <a:chExt cx="2578399" cy="1768357"/>
          </a:xfrm>
        </p:grpSpPr>
        <p:sp>
          <p:nvSpPr>
            <p:cNvPr id="4" name="Freeform 4"/>
            <p:cNvSpPr/>
            <p:nvPr/>
          </p:nvSpPr>
          <p:spPr>
            <a:xfrm>
              <a:off x="0" y="0"/>
              <a:ext cx="2578399" cy="1768358"/>
            </a:xfrm>
            <a:custGeom>
              <a:avLst/>
              <a:gdLst/>
              <a:ahLst/>
              <a:cxnLst/>
              <a:rect l="l" t="t" r="r" b="b"/>
              <a:pathLst>
                <a:path w="2578399" h="1768358">
                  <a:moveTo>
                    <a:pt x="40331" y="0"/>
                  </a:moveTo>
                  <a:lnTo>
                    <a:pt x="2538068" y="0"/>
                  </a:lnTo>
                  <a:cubicBezTo>
                    <a:pt x="2548764" y="0"/>
                    <a:pt x="2559023" y="4249"/>
                    <a:pt x="2566586" y="11813"/>
                  </a:cubicBezTo>
                  <a:cubicBezTo>
                    <a:pt x="2574150" y="19376"/>
                    <a:pt x="2578399" y="29635"/>
                    <a:pt x="2578399" y="40331"/>
                  </a:cubicBezTo>
                  <a:lnTo>
                    <a:pt x="2578399" y="1728026"/>
                  </a:lnTo>
                  <a:cubicBezTo>
                    <a:pt x="2578399" y="1750301"/>
                    <a:pt x="2560342" y="1768358"/>
                    <a:pt x="2538068" y="1768358"/>
                  </a:cubicBezTo>
                  <a:lnTo>
                    <a:pt x="40331" y="1768358"/>
                  </a:lnTo>
                  <a:cubicBezTo>
                    <a:pt x="29635" y="1768358"/>
                    <a:pt x="19376" y="1764108"/>
                    <a:pt x="11813" y="1756545"/>
                  </a:cubicBezTo>
                  <a:cubicBezTo>
                    <a:pt x="4249" y="1748981"/>
                    <a:pt x="0" y="1738723"/>
                    <a:pt x="0" y="1728026"/>
                  </a:cubicBezTo>
                  <a:lnTo>
                    <a:pt x="0" y="40331"/>
                  </a:lnTo>
                  <a:cubicBezTo>
                    <a:pt x="0" y="29635"/>
                    <a:pt x="4249" y="19376"/>
                    <a:pt x="11813" y="11813"/>
                  </a:cubicBezTo>
                  <a:cubicBezTo>
                    <a:pt x="19376" y="4249"/>
                    <a:pt x="29635" y="0"/>
                    <a:pt x="40331" y="0"/>
                  </a:cubicBezTo>
                  <a:close/>
                </a:path>
              </a:pathLst>
            </a:custGeom>
            <a:solidFill>
              <a:srgbClr val="E1DFDB"/>
            </a:solidFill>
            <a:ln w="38100" cap="rnd">
              <a:solidFill>
                <a:srgbClr val="000000"/>
              </a:solidFill>
              <a:prstDash val="dash"/>
              <a:round/>
            </a:ln>
          </p:spPr>
        </p:sp>
        <p:sp>
          <p:nvSpPr>
            <p:cNvPr id="5" name="TextBox 5"/>
            <p:cNvSpPr txBox="1"/>
            <p:nvPr/>
          </p:nvSpPr>
          <p:spPr>
            <a:xfrm>
              <a:off x="0" y="-38100"/>
              <a:ext cx="2578399" cy="180645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3917566" y="2084505"/>
            <a:ext cx="9789859" cy="2108199"/>
          </a:xfrm>
          <a:prstGeom prst="rect">
            <a:avLst/>
          </a:prstGeom>
        </p:spPr>
        <p:txBody>
          <a:bodyPr lIns="0" tIns="0" rIns="0" bIns="0" rtlCol="0" anchor="t">
            <a:spAutoFit/>
          </a:bodyPr>
          <a:lstStyle/>
          <a:p>
            <a:pPr algn="ctr">
              <a:lnSpc>
                <a:spcPts val="7699"/>
              </a:lnSpc>
            </a:pPr>
            <a:r>
              <a:rPr lang="en-US" sz="9999" b="1">
                <a:solidFill>
                  <a:srgbClr val="000000"/>
                </a:solidFill>
                <a:latin typeface="Kaniga Bold"/>
                <a:ea typeface="Kaniga Bold"/>
                <a:cs typeface="Kaniga Bold"/>
                <a:sym typeface="Kaniga Bold"/>
              </a:rPr>
              <a:t>DATA STRUCTURE USED</a:t>
            </a:r>
          </a:p>
        </p:txBody>
      </p:sp>
      <p:sp>
        <p:nvSpPr>
          <p:cNvPr id="7" name="TextBox 7"/>
          <p:cNvSpPr txBox="1"/>
          <p:nvPr/>
        </p:nvSpPr>
        <p:spPr>
          <a:xfrm>
            <a:off x="4343400" y="3320000"/>
            <a:ext cx="8607044" cy="4900930"/>
          </a:xfrm>
          <a:prstGeom prst="rect">
            <a:avLst/>
          </a:prstGeom>
        </p:spPr>
        <p:txBody>
          <a:bodyPr lIns="0" tIns="0" rIns="0" bIns="0" rtlCol="0" anchor="t">
            <a:spAutoFit/>
          </a:bodyPr>
          <a:lstStyle/>
          <a:p>
            <a:pPr marL="1187449" lvl="1" indent="-593725" algn="ctr">
              <a:lnSpc>
                <a:spcPts val="4234"/>
              </a:lnSpc>
              <a:buFont typeface="Arial"/>
              <a:buChar char="•"/>
            </a:pPr>
            <a:r>
              <a:rPr lang="en-US" sz="5499" dirty="0">
                <a:solidFill>
                  <a:srgbClr val="000000"/>
                </a:solidFill>
                <a:latin typeface="Kaniga"/>
                <a:ea typeface="Kaniga"/>
                <a:cs typeface="Kaniga"/>
                <a:sym typeface="Kaniga"/>
              </a:rPr>
              <a:t>Graph (for mapping city regions and searching nearby professionals)</a:t>
            </a:r>
          </a:p>
          <a:p>
            <a:pPr marL="1187449" lvl="1" indent="-593725" algn="ctr">
              <a:lnSpc>
                <a:spcPts val="4234"/>
              </a:lnSpc>
              <a:buFont typeface="Arial"/>
              <a:buChar char="•"/>
            </a:pPr>
            <a:r>
              <a:rPr lang="en-US" sz="5499" dirty="0">
                <a:solidFill>
                  <a:srgbClr val="000000"/>
                </a:solidFill>
                <a:latin typeface="Kaniga"/>
                <a:ea typeface="Kaniga"/>
                <a:cs typeface="Kaniga"/>
                <a:sym typeface="Kaniga"/>
              </a:rPr>
              <a:t>HashMap (for service-professional mapping and availability)</a:t>
            </a:r>
          </a:p>
          <a:p>
            <a:pPr marL="1187449" lvl="1" indent="-593725" algn="ctr">
              <a:lnSpc>
                <a:spcPts val="4234"/>
              </a:lnSpc>
              <a:buFont typeface="Arial"/>
              <a:buChar char="•"/>
            </a:pPr>
            <a:r>
              <a:rPr lang="en-US" sz="5499" dirty="0">
                <a:solidFill>
                  <a:srgbClr val="000000"/>
                </a:solidFill>
                <a:latin typeface="Kaniga"/>
                <a:ea typeface="Kaniga"/>
                <a:cs typeface="Kaniga"/>
                <a:sym typeface="Kaniga"/>
              </a:rPr>
              <a:t>Priority Queue (for sorting by proximity and schedule)</a:t>
            </a:r>
          </a:p>
          <a:p>
            <a:pPr algn="ctr">
              <a:lnSpc>
                <a:spcPts val="4234"/>
              </a:lnSpc>
            </a:pPr>
            <a:endParaRPr lang="en-US" sz="5499" dirty="0">
              <a:solidFill>
                <a:srgbClr val="000000"/>
              </a:solidFill>
              <a:latin typeface="Kaniga"/>
              <a:ea typeface="Kaniga"/>
              <a:cs typeface="Kaniga"/>
              <a:sym typeface="Kanig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59" b="-9259"/>
            </a:stretch>
          </a:blipFill>
        </p:spPr>
      </p:sp>
      <p:grpSp>
        <p:nvGrpSpPr>
          <p:cNvPr id="3" name="Group 3"/>
          <p:cNvGrpSpPr/>
          <p:nvPr/>
        </p:nvGrpSpPr>
        <p:grpSpPr>
          <a:xfrm>
            <a:off x="3917566" y="1703505"/>
            <a:ext cx="9789859" cy="6714232"/>
            <a:chOff x="0" y="0"/>
            <a:chExt cx="2578399" cy="1768357"/>
          </a:xfrm>
        </p:grpSpPr>
        <p:sp>
          <p:nvSpPr>
            <p:cNvPr id="4" name="Freeform 4"/>
            <p:cNvSpPr/>
            <p:nvPr/>
          </p:nvSpPr>
          <p:spPr>
            <a:xfrm>
              <a:off x="0" y="0"/>
              <a:ext cx="2578399" cy="1768358"/>
            </a:xfrm>
            <a:custGeom>
              <a:avLst/>
              <a:gdLst/>
              <a:ahLst/>
              <a:cxnLst/>
              <a:rect l="l" t="t" r="r" b="b"/>
              <a:pathLst>
                <a:path w="2578399" h="1768358">
                  <a:moveTo>
                    <a:pt x="40331" y="0"/>
                  </a:moveTo>
                  <a:lnTo>
                    <a:pt x="2538068" y="0"/>
                  </a:lnTo>
                  <a:cubicBezTo>
                    <a:pt x="2548764" y="0"/>
                    <a:pt x="2559023" y="4249"/>
                    <a:pt x="2566586" y="11813"/>
                  </a:cubicBezTo>
                  <a:cubicBezTo>
                    <a:pt x="2574150" y="19376"/>
                    <a:pt x="2578399" y="29635"/>
                    <a:pt x="2578399" y="40331"/>
                  </a:cubicBezTo>
                  <a:lnTo>
                    <a:pt x="2578399" y="1728026"/>
                  </a:lnTo>
                  <a:cubicBezTo>
                    <a:pt x="2578399" y="1750301"/>
                    <a:pt x="2560342" y="1768358"/>
                    <a:pt x="2538068" y="1768358"/>
                  </a:cubicBezTo>
                  <a:lnTo>
                    <a:pt x="40331" y="1768358"/>
                  </a:lnTo>
                  <a:cubicBezTo>
                    <a:pt x="29635" y="1768358"/>
                    <a:pt x="19376" y="1764108"/>
                    <a:pt x="11813" y="1756545"/>
                  </a:cubicBezTo>
                  <a:cubicBezTo>
                    <a:pt x="4249" y="1748981"/>
                    <a:pt x="0" y="1738723"/>
                    <a:pt x="0" y="1728026"/>
                  </a:cubicBezTo>
                  <a:lnTo>
                    <a:pt x="0" y="40331"/>
                  </a:lnTo>
                  <a:cubicBezTo>
                    <a:pt x="0" y="29635"/>
                    <a:pt x="4249" y="19376"/>
                    <a:pt x="11813" y="11813"/>
                  </a:cubicBezTo>
                  <a:cubicBezTo>
                    <a:pt x="19376" y="4249"/>
                    <a:pt x="29635" y="0"/>
                    <a:pt x="40331" y="0"/>
                  </a:cubicBezTo>
                  <a:close/>
                </a:path>
              </a:pathLst>
            </a:custGeom>
            <a:solidFill>
              <a:srgbClr val="E1DFDB"/>
            </a:solidFill>
            <a:ln w="38100" cap="rnd">
              <a:solidFill>
                <a:srgbClr val="000000"/>
              </a:solidFill>
              <a:prstDash val="dash"/>
              <a:round/>
            </a:ln>
          </p:spPr>
        </p:sp>
        <p:sp>
          <p:nvSpPr>
            <p:cNvPr id="5" name="TextBox 5"/>
            <p:cNvSpPr txBox="1"/>
            <p:nvPr/>
          </p:nvSpPr>
          <p:spPr>
            <a:xfrm>
              <a:off x="0" y="-38100"/>
              <a:ext cx="2578399" cy="1806457"/>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5325584" y="5510527"/>
            <a:ext cx="1094494" cy="1194536"/>
          </a:xfrm>
          <a:custGeom>
            <a:avLst/>
            <a:gdLst/>
            <a:ahLst/>
            <a:cxnLst/>
            <a:rect l="l" t="t" r="r" b="b"/>
            <a:pathLst>
              <a:path w="1094494" h="1194536">
                <a:moveTo>
                  <a:pt x="0" y="0"/>
                </a:moveTo>
                <a:lnTo>
                  <a:pt x="1094493" y="0"/>
                </a:lnTo>
                <a:lnTo>
                  <a:pt x="1094493" y="1194536"/>
                </a:lnTo>
                <a:lnTo>
                  <a:pt x="0" y="1194536"/>
                </a:lnTo>
                <a:lnTo>
                  <a:pt x="0" y="0"/>
                </a:lnTo>
                <a:close/>
              </a:path>
            </a:pathLst>
          </a:custGeom>
          <a:blipFill>
            <a:blip r:embed="rId3"/>
            <a:stretch>
              <a:fillRect/>
            </a:stretch>
          </a:blipFill>
        </p:spPr>
      </p:sp>
      <p:sp>
        <p:nvSpPr>
          <p:cNvPr id="7" name="TextBox 7"/>
          <p:cNvSpPr txBox="1"/>
          <p:nvPr/>
        </p:nvSpPr>
        <p:spPr>
          <a:xfrm>
            <a:off x="4840733" y="3638835"/>
            <a:ext cx="7943526" cy="3544368"/>
          </a:xfrm>
          <a:prstGeom prst="rect">
            <a:avLst/>
          </a:prstGeom>
        </p:spPr>
        <p:txBody>
          <a:bodyPr lIns="0" tIns="0" rIns="0" bIns="0" rtlCol="0" anchor="t">
            <a:spAutoFit/>
          </a:bodyPr>
          <a:lstStyle/>
          <a:p>
            <a:pPr algn="ctr">
              <a:lnSpc>
                <a:spcPts val="13438"/>
              </a:lnSpc>
            </a:pPr>
            <a:r>
              <a:rPr lang="en-US" sz="17452" b="1" dirty="0">
                <a:solidFill>
                  <a:srgbClr val="000000"/>
                </a:solidFill>
                <a:latin typeface="Kaniga"/>
                <a:ea typeface="Kaniga"/>
                <a:cs typeface="Kaniga"/>
                <a:sym typeface="Kaniga"/>
              </a:rPr>
              <a:t>THANK YOU</a:t>
            </a:r>
          </a:p>
        </p:txBody>
      </p:sp>
      <p:sp>
        <p:nvSpPr>
          <p:cNvPr id="8" name="Freeform 8"/>
          <p:cNvSpPr/>
          <p:nvPr/>
        </p:nvSpPr>
        <p:spPr>
          <a:xfrm flipH="1">
            <a:off x="11114874" y="5510527"/>
            <a:ext cx="1094494" cy="1194536"/>
          </a:xfrm>
          <a:custGeom>
            <a:avLst/>
            <a:gdLst/>
            <a:ahLst/>
            <a:cxnLst/>
            <a:rect l="l" t="t" r="r" b="b"/>
            <a:pathLst>
              <a:path w="1094494" h="1194536">
                <a:moveTo>
                  <a:pt x="1094494" y="0"/>
                </a:moveTo>
                <a:lnTo>
                  <a:pt x="0" y="0"/>
                </a:lnTo>
                <a:lnTo>
                  <a:pt x="0" y="1194536"/>
                </a:lnTo>
                <a:lnTo>
                  <a:pt x="1094494" y="1194536"/>
                </a:lnTo>
                <a:lnTo>
                  <a:pt x="1094494" y="0"/>
                </a:lnTo>
                <a:close/>
              </a:path>
            </a:pathLst>
          </a:custGeom>
          <a:blipFill>
            <a:blip r:embed="rId3"/>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214</Words>
  <Application>Microsoft Office PowerPoint</Application>
  <PresentationFormat>Custom</PresentationFormat>
  <Paragraphs>24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Kaniga</vt:lpstr>
      <vt:lpstr>Arial</vt:lpstr>
      <vt:lpstr>Calibri</vt:lpstr>
      <vt:lpstr>Kaniga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Pastel Pink and Gray Group Project Presentation</dc:title>
  <cp:lastModifiedBy>Shruthi P</cp:lastModifiedBy>
  <cp:revision>2</cp:revision>
  <dcterms:created xsi:type="dcterms:W3CDTF">2006-08-16T00:00:00Z</dcterms:created>
  <dcterms:modified xsi:type="dcterms:W3CDTF">2025-06-09T12:08:41Z</dcterms:modified>
  <dc:identifier>DAGp1GLs314</dc:identifier>
</cp:coreProperties>
</file>