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jpg" ContentType="image/jpe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viewProps.xml" ContentType="application/vnd.openxmlformats-officedocument.presentationml.viewProps+xml"/>
  <Override PartName="/ppt/slides/slide20.xml" ContentType="application/vnd.openxmlformats-officedocument.presentationml.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9" r:id="rId20"/>
    <p:sldId id="274" r:id="rId21"/>
    <p:sldId id="275" r:id="rId22"/>
    <p:sldId id="276" r:id="rId23"/>
    <p:sldId id="277" r:id="rId24"/>
    <p:sldId id="284" r:id="rId25"/>
    <p:sldId id="278" r:id="rId26"/>
    <p:sldId id="290" r:id="rId27"/>
    <p:sldId id="280" r:id="rId28"/>
    <p:sldId id="293" r:id="rId29"/>
    <p:sldId id="282" r:id="rId30"/>
    <p:sldId id="283" r:id="rId31"/>
    <p:sldId id="285" r:id="rId32"/>
    <p:sldId id="286" r:id="rId33"/>
    <p:sldId id="287" r:id="rId34"/>
    <p:sldId id="288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84962" autoAdjust="0"/>
  </p:normalViewPr>
  <p:slideViewPr>
    <p:cSldViewPr snapToGrid="0">
      <p:cViewPr varScale="1">
        <p:scale>
          <a:sx n="60" d="100"/>
          <a:sy n="60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2.xml" Id="rId13" /><Relationship Type="http://schemas.openxmlformats.org/officeDocument/2006/relationships/slide" Target="/ppt/slides/slide17.xml" Id="rId18" /><Relationship Type="http://schemas.openxmlformats.org/officeDocument/2006/relationships/slide" Target="/ppt/slides/slide25.xml" Id="rId26" /><Relationship Type="http://schemas.openxmlformats.org/officeDocument/2006/relationships/viewProps" Target="/ppt/viewProps.xml" Id="rId39" /><Relationship Type="http://schemas.openxmlformats.org/officeDocument/2006/relationships/slide" Target="/ppt/slides/slide20.xml" Id="rId21" /><Relationship Type="http://schemas.openxmlformats.org/officeDocument/2006/relationships/slide" Target="/ppt/slides/slide33.xml" Id="rId34" /><Relationship Type="http://schemas.openxmlformats.org/officeDocument/2006/relationships/slide" Target="/ppt/slides/slide6.xml" Id="rId7" /><Relationship Type="http://schemas.openxmlformats.org/officeDocument/2006/relationships/slide" Target="/ppt/slides/slide1.xml" Id="rId2" /><Relationship Type="http://schemas.openxmlformats.org/officeDocument/2006/relationships/slide" Target="/ppt/slides/slide15.xml" Id="rId16" /><Relationship Type="http://schemas.openxmlformats.org/officeDocument/2006/relationships/slide" Target="/ppt/slides/slide19.xml" Id="rId20" /><Relationship Type="http://schemas.openxmlformats.org/officeDocument/2006/relationships/slide" Target="/ppt/slides/slide28.xml" Id="rId29" /><Relationship Type="http://schemas.openxmlformats.org/officeDocument/2006/relationships/tableStyles" Target="/ppt/tableStyles.xml" Id="rId41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slide" Target="/ppt/slides/slide10.xml" Id="rId11" /><Relationship Type="http://schemas.openxmlformats.org/officeDocument/2006/relationships/slide" Target="/ppt/slides/slide23.xml" Id="rId24" /><Relationship Type="http://schemas.openxmlformats.org/officeDocument/2006/relationships/slide" Target="/ppt/slides/slide31.xml" Id="rId32" /><Relationship Type="http://schemas.openxmlformats.org/officeDocument/2006/relationships/notesMaster" Target="/ppt/notesMasters/notesMaster1.xml" Id="rId37" /><Relationship Type="http://schemas.openxmlformats.org/officeDocument/2006/relationships/theme" Target="/ppt/theme/theme1.xml" Id="rId40" /><Relationship Type="http://schemas.openxmlformats.org/officeDocument/2006/relationships/slide" Target="/ppt/slides/slide4.xml" Id="rId5" /><Relationship Type="http://schemas.openxmlformats.org/officeDocument/2006/relationships/slide" Target="/ppt/slides/slide14.xml" Id="rId15" /><Relationship Type="http://schemas.openxmlformats.org/officeDocument/2006/relationships/slide" Target="/ppt/slides/slide22.xml" Id="rId23" /><Relationship Type="http://schemas.openxmlformats.org/officeDocument/2006/relationships/slide" Target="/ppt/slides/slide27.xml" Id="rId28" /><Relationship Type="http://schemas.openxmlformats.org/officeDocument/2006/relationships/slide" Target="/ppt/slides/slide35.xml" Id="rId36" /><Relationship Type="http://schemas.openxmlformats.org/officeDocument/2006/relationships/slide" Target="/ppt/slides/slide9.xml" Id="rId10" /><Relationship Type="http://schemas.openxmlformats.org/officeDocument/2006/relationships/slide" Target="/ppt/slides/slide18.xml" Id="rId19" /><Relationship Type="http://schemas.openxmlformats.org/officeDocument/2006/relationships/slide" Target="/ppt/slides/slide30.xml" Id="rId31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slide" Target="/ppt/slides/slide13.xml" Id="rId14" /><Relationship Type="http://schemas.openxmlformats.org/officeDocument/2006/relationships/slide" Target="/ppt/slides/slide21.xml" Id="rId22" /><Relationship Type="http://schemas.openxmlformats.org/officeDocument/2006/relationships/slide" Target="/ppt/slides/slide26.xml" Id="rId27" /><Relationship Type="http://schemas.openxmlformats.org/officeDocument/2006/relationships/slide" Target="/ppt/slides/slide29.xml" Id="rId30" /><Relationship Type="http://schemas.openxmlformats.org/officeDocument/2006/relationships/slide" Target="/ppt/slides/slide34.xml" Id="rId35" /><Relationship Type="http://schemas.openxmlformats.org/officeDocument/2006/relationships/slide" Target="/ppt/slides/slide7.xml" Id="rId8" /><Relationship Type="http://schemas.openxmlformats.org/officeDocument/2006/relationships/slide" Target="/ppt/slides/slide2.xml" Id="rId3" /><Relationship Type="http://schemas.openxmlformats.org/officeDocument/2006/relationships/slide" Target="/ppt/slides/slide11.xml" Id="rId12" /><Relationship Type="http://schemas.openxmlformats.org/officeDocument/2006/relationships/slide" Target="/ppt/slides/slide16.xml" Id="rId17" /><Relationship Type="http://schemas.openxmlformats.org/officeDocument/2006/relationships/slide" Target="/ppt/slides/slide24.xml" Id="rId25" /><Relationship Type="http://schemas.openxmlformats.org/officeDocument/2006/relationships/slide" Target="/ppt/slides/slide32.xml" Id="rId33" /><Relationship Type="http://schemas.openxmlformats.org/officeDocument/2006/relationships/presProps" Target="/ppt/presProps.xml" Id="rId38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DEB7-FCA8-4F58-BB26-588AE52C317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6569-86BA-4D0C-988C-ABDA854D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9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20.xml" Id="rId2" /><Relationship Type="http://schemas.openxmlformats.org/officeDocument/2006/relationships/notesMaster" Target="/ppt/notesMasters/notesMaster1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26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6569-86BA-4D0C-988C-ABDA854D6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6569-86BA-4D0C-988C-ABDA854D68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7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6569-86BA-4D0C-988C-ABDA854D68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6569-86BA-4D0C-988C-ABDA854D68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1018"/>
      </p:ext>
    </p:extLst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5290-D7E7-E97F-1C1E-5EC0098D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7FAA1-4635-B5FB-2341-B1B00BC67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1E1D-9FA5-5BA3-9DAB-EAA3304A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F3D7-1E82-4DB8-B456-5D4A9B66AF5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7BFA-1500-439F-0BA5-A95E3C65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974C-6672-9C46-CC04-BC4BB031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3161-E816-487C-BC65-39C3DD6B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8E3B-16E1-8F49-80D0-76050B5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C51B-D032-9617-FD9C-7211DAD9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234B-1043-7B85-5605-BB04B69F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F3D7-1E82-4DB8-B456-5D4A9B66AF5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6BEA-A2BE-6DF5-21BA-926DADDC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A422-5809-97F0-72CD-7D79891A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3161-E816-487C-BC65-39C3DD6B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6537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0BDC0-7D9D-0969-3C74-2A0052FC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1504-ACFD-08A7-7302-D846C84D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4797-4D2F-3F1E-BF21-93F75F551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3F3D7-1E82-4DB8-B456-5D4A9B66AF51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246B-BCFC-D89F-3F1F-C722EFF49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6D7F-6F8A-3915-5EA5-8BF20D96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13161-E816-487C-BC65-39C3DD6B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4.png" Id="rId2" /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5.png" Id="rId2" /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6.jpeg" Id="rId2" /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7.png" Id="rId2" /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image" Target="/ppt/media/image9.png" Id="rId3" /><Relationship Type="http://schemas.openxmlformats.org/officeDocument/2006/relationships/image" Target="/ppt/media/image8.png" Id="rId2" /><Relationship Type="http://schemas.openxmlformats.org/officeDocument/2006/relationships/slideLayout" Target="/ppt/slideLayouts/slideLayout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image" Target="/ppt/media/image10.png" Id="rId2" /><Relationship Type="http://schemas.openxmlformats.org/officeDocument/2006/relationships/slideLayout" Target="/ppt/slideLayouts/slideLayout2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image" Target="/ppt/media/image12.jpeg" Id="rId3" /><Relationship Type="http://schemas.openxmlformats.org/officeDocument/2006/relationships/image" Target="/ppt/media/image11.jpeg" Id="rId2" /><Relationship Type="http://schemas.openxmlformats.org/officeDocument/2006/relationships/slideLayout" Target="/ppt/slideLayouts/slideLayout2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image" Target="/ppt/media/image13.jpg" Id="rId2" /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image" Target="/ppt/media/image15.jpg" Id="rId3" /><Relationship Type="http://schemas.openxmlformats.org/officeDocument/2006/relationships/image" Target="/ppt/media/image14.jpg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17.png" Id="rId5" /><Relationship Type="http://schemas.openxmlformats.org/officeDocument/2006/relationships/image" Target="/ppt/media/image16.jpg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image" Target="/ppt/media/image18.jpg" Id="rId3" /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2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19.jpg" Id="rId2" /><Relationship Type="http://schemas.openxmlformats.org/officeDocument/2006/relationships/slideLayout" Target="/ppt/slideLayouts/slideLayout2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image" Target="/ppt/media/image21.jpg" Id="rId3" /><Relationship Type="http://schemas.openxmlformats.org/officeDocument/2006/relationships/image" Target="/ppt/media/image20.jpg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23.jpg" Id="rId5" /><Relationship Type="http://schemas.openxmlformats.org/officeDocument/2006/relationships/image" Target="/ppt/media/image22.jpg" Id="rId4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image" Target="/ppt/media/image25.jpg" Id="rId3" /><Relationship Type="http://schemas.openxmlformats.org/officeDocument/2006/relationships/image" Target="/ppt/media/image24.jpg" Id="rId2" /><Relationship Type="http://schemas.openxmlformats.org/officeDocument/2006/relationships/slideLayout" Target="/ppt/slideLayouts/slideLayout2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image" Target="/ppt/media/image27.jpg" Id="rId3" /><Relationship Type="http://schemas.openxmlformats.org/officeDocument/2006/relationships/image" Target="/ppt/media/image26.jpg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29.jpg" Id="rId5" /><Relationship Type="http://schemas.openxmlformats.org/officeDocument/2006/relationships/image" Target="/ppt/media/image28.tif" Id="rId4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image" Target="/ppt/media/image31.jpg" Id="rId3" /><Relationship Type="http://schemas.openxmlformats.org/officeDocument/2006/relationships/image" Target="/ppt/media/image30.jpg" Id="rId2" /><Relationship Type="http://schemas.openxmlformats.org/officeDocument/2006/relationships/slideLayout" Target="/ppt/slideLayouts/slideLayout2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image" Target="/ppt/media/image32.jpg" Id="rId3" /><Relationship Type="http://schemas.openxmlformats.org/officeDocument/2006/relationships/notesSlide" Target="/ppt/notesSlides/notesSlide4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35.jpg" Id="rId6" /><Relationship Type="http://schemas.openxmlformats.org/officeDocument/2006/relationships/image" Target="/ppt/media/image34.jpg" Id="rId5" /><Relationship Type="http://schemas.openxmlformats.org/officeDocument/2006/relationships/image" Target="/ppt/media/image33.jpg" Id="rId4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image" Target="/ppt/media/image37.jpg" Id="rId3" /><Relationship Type="http://schemas.openxmlformats.org/officeDocument/2006/relationships/image" Target="/ppt/media/image36.jpg" Id="rId2" /><Relationship Type="http://schemas.openxmlformats.org/officeDocument/2006/relationships/slideLayout" Target="/ppt/slideLayouts/slideLayout2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image" Target="/ppt/media/image38.jpeg" Id="rId2" /><Relationship Type="http://schemas.openxmlformats.org/officeDocument/2006/relationships/slideLayout" Target="/ppt/slideLayouts/slideLayout2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image" Target="/ppt/media/image39.jpeg" Id="rId2" /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image" Target="/ppt/media/image40.jpeg" Id="rId2" /><Relationship Type="http://schemas.openxmlformats.org/officeDocument/2006/relationships/slideLayout" Target="/ppt/slideLayouts/slideLayout2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image" Target="/ppt/media/image42.jpg" Id="rId3" /><Relationship Type="http://schemas.openxmlformats.org/officeDocument/2006/relationships/image" Target="/ppt/media/image41.jpg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44.jpg" Id="rId5" /><Relationship Type="http://schemas.openxmlformats.org/officeDocument/2006/relationships/image" Target="/ppt/media/image43.jpg" Id="rId4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image" Target="/ppt/media/image46.jpeg" Id="rId3" /><Relationship Type="http://schemas.openxmlformats.org/officeDocument/2006/relationships/image" Target="/ppt/media/image45.png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47.jpeg" Id="rId4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2.jpg" Id="rId2" /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3.jpg" Id="rId3" /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821D-9B1F-0346-4C2B-6338877DE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2882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186690" marR="461010">
              <a:lnSpc>
                <a:spcPct val="115000"/>
              </a:lnSpc>
              <a:spcBef>
                <a:spcPts val="320"/>
              </a:spcBef>
              <a:spcAft>
                <a:spcPts val="800"/>
              </a:spcAft>
            </a:pPr>
            <a:r>
              <a:rPr lang="en-US" sz="3800" b="1" kern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Petrography and Diagenesis of the Neogene Surma Group from the </a:t>
            </a:r>
            <a:r>
              <a:rPr lang="en-US" sz="3800" b="1" kern="0" dirty="0" err="1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Begumganj</a:t>
            </a:r>
            <a:r>
              <a:rPr lang="en-US" sz="3800" b="1" kern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Structure, Bengal Basin: Implications for Provenance and Reservoir </a:t>
            </a:r>
            <a:r>
              <a:rPr lang="en-US" sz="3800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800" b="1" kern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uality 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2585-4D27-6757-1EE5-B9E75944B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738" y="4321760"/>
            <a:ext cx="4948237" cy="207456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Research Supervisor: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M. </a:t>
            </a:r>
            <a:r>
              <a:rPr lang="en-US" sz="9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Julleh</a:t>
            </a:r>
            <a:r>
              <a:rPr lang="en-US" sz="9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r>
              <a:rPr lang="en-US" sz="9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Jalalur</a:t>
            </a:r>
            <a:r>
              <a:rPr lang="en-US" sz="9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Rahman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6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96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Geological Sciences</a:t>
            </a:r>
            <a:br>
              <a:rPr lang="en-US" sz="96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96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Jahangirnagar University</a:t>
            </a:r>
            <a:br>
              <a:rPr lang="en-US" sz="96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9600" b="0" kern="1200" dirty="0" err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Savar</a:t>
            </a:r>
            <a:r>
              <a:rPr lang="en-US" sz="96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Dhaka-1342</a:t>
            </a:r>
            <a:endParaRPr lang="en-US" sz="9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27C48-B420-0F63-D3D7-DF9042E83287}"/>
              </a:ext>
            </a:extLst>
          </p:cNvPr>
          <p:cNvSpPr txBox="1"/>
          <p:nvPr/>
        </p:nvSpPr>
        <p:spPr>
          <a:xfrm>
            <a:off x="3995737" y="2256884"/>
            <a:ext cx="4200525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  <a:endParaRPr lang="en-US" sz="24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</a:pPr>
            <a:r>
              <a:rPr lang="en-US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Padmasree Paul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Examination Roll: 220493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 No: 48119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Session: 2021-2022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14FE3-C3A8-0122-F7AC-2F40F6B080AA}"/>
              </a:ext>
            </a:extLst>
          </p:cNvPr>
          <p:cNvSpPr txBox="1"/>
          <p:nvPr/>
        </p:nvSpPr>
        <p:spPr>
          <a:xfrm>
            <a:off x="6829425" y="4329149"/>
            <a:ext cx="4795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Research Co-Supervisor:</a:t>
            </a:r>
            <a:endParaRPr lang="en-US" sz="2400" b="1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sz="24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 Abu Sadat Md. </a:t>
            </a:r>
            <a:r>
              <a:rPr lang="en-US" sz="2400" b="1" kern="1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Sayem</a:t>
            </a:r>
            <a:endParaRPr lang="en-US" sz="2400" b="1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sz="24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Professor</a:t>
            </a:r>
          </a:p>
          <a:p>
            <a:pPr algn="ctr"/>
            <a:r>
              <a:rPr lang="en-US" sz="24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Geological Sciences</a:t>
            </a:r>
            <a:br>
              <a:rPr lang="en-US" sz="24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4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Jahangirnagar University</a:t>
            </a:r>
            <a:br>
              <a:rPr lang="en-US" sz="24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400" b="0" kern="1200" dirty="0" err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Savar</a:t>
            </a:r>
            <a:r>
              <a:rPr lang="en-US" sz="2400" b="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Dhaka-1342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3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87B80F-8DF5-D5C7-AA50-F4A8A9064AD5}"/>
              </a:ext>
            </a:extLst>
          </p:cNvPr>
          <p:cNvSpPr txBox="1"/>
          <p:nvPr/>
        </p:nvSpPr>
        <p:spPr>
          <a:xfrm>
            <a:off x="571501" y="869200"/>
            <a:ext cx="113442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Shale dominated facies</a:t>
            </a:r>
          </a:p>
          <a:p>
            <a:pPr algn="just"/>
            <a:endParaRPr lang="en-US" sz="2400" b="1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 depths of 2810 to 3140 meters they are mostly present. They are likely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 in a tranquil depositional setting with minimal hydrodynamic energy.</a:t>
            </a:r>
          </a:p>
          <a:p>
            <a:pPr algn="just"/>
            <a:endParaRPr lang="en-US" sz="2400" b="1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Alternating sandstone and shale facies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identified wavy-bedded facies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Sw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deposited under moderate to low energy conditions in the middle portion of the intertidal zone.</a:t>
            </a:r>
            <a:endParaRPr lang="en-US" sz="2400" b="1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b="1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Sandstone dominated facies</a:t>
            </a:r>
          </a:p>
          <a:p>
            <a:pPr algn="just"/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flaser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-bedded sandstone (Sf), parallel-bedded sandstone (</a:t>
            </a: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planar cross-bedded sandstone (</a:t>
            </a: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and massive sandstone facies (</a:t>
            </a: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indicate deposition in environments ranging from lower intertidal to the upper subtidal zone with high-energy conditions, including upper flow regime in shallow tidal channels and strong tidal currents within broad subtidal settings.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767BDA-3B66-1760-80E3-35B07A337204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80982B-0D5D-3237-EEC5-051E6D3B7B77}"/>
              </a:ext>
            </a:extLst>
          </p:cNvPr>
          <p:cNvSpPr txBox="1"/>
          <p:nvPr/>
        </p:nvSpPr>
        <p:spPr>
          <a:xfrm>
            <a:off x="4472940" y="87949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Facies Analysis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3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3365-4887-1E04-2212-2353FA4F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991" y="1428633"/>
            <a:ext cx="4286250" cy="585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Electrofacies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Analysis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B16878-2838-CC5A-ED6C-EC3BE42AD6EF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97CAEB-8CE2-50EE-617D-06EAE1394ED6}"/>
              </a:ext>
            </a:extLst>
          </p:cNvPr>
          <p:cNvSpPr txBox="1"/>
          <p:nvPr/>
        </p:nvSpPr>
        <p:spPr>
          <a:xfrm>
            <a:off x="563879" y="2346960"/>
            <a:ext cx="60198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 types of </a:t>
            </a:r>
            <a:r>
              <a:rPr lang="en-US" sz="2800" b="1" kern="100" dirty="0" err="1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electrofacies</a:t>
            </a:r>
            <a:r>
              <a:rPr lang="en-US" sz="2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identified:</a:t>
            </a:r>
          </a:p>
          <a:p>
            <a:endParaRPr lang="en-US" sz="2800" b="1" kern="100" dirty="0">
              <a:solidFill>
                <a:schemeClr val="accent4">
                  <a:lumMod val="75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Cylindrical Pattern (Box-car)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Fining Upward Pattern (Bell Shape)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Coarsening Upward Pattern (Funnel Shape)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Symmetrical pattern (Bow Shape)</a:t>
            </a:r>
          </a:p>
          <a:p>
            <a:endParaRPr lang="en-US" dirty="0"/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EC1A52A3-5FDF-0539-D7E6-654D9C5C7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4667" r="22979" b="25333"/>
          <a:stretch/>
        </p:blipFill>
        <p:spPr>
          <a:xfrm>
            <a:off x="7010401" y="817100"/>
            <a:ext cx="4617720" cy="60408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826E37-D68F-73F9-0DC4-90E61CBC355B}"/>
              </a:ext>
            </a:extLst>
          </p:cNvPr>
          <p:cNvSpPr txBox="1"/>
          <p:nvPr/>
        </p:nvSpPr>
        <p:spPr>
          <a:xfrm>
            <a:off x="4472940" y="87949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Facies Analysis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57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C169-04BB-C67C-7620-69B0EDBCC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59" y="134934"/>
            <a:ext cx="8749839" cy="517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Petrographic Characteristics of Sandstone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DB4F5-2D99-D669-F089-CA7DF9700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84" y="1765347"/>
            <a:ext cx="7045993" cy="423540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4E45B-E3B3-82DD-E311-1B92D598C775}"/>
              </a:ext>
            </a:extLst>
          </p:cNvPr>
          <p:cNvSpPr txBox="1"/>
          <p:nvPr/>
        </p:nvSpPr>
        <p:spPr>
          <a:xfrm>
            <a:off x="116680" y="624987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Relative abundance of constituents (average) of the Neogene sandstones of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Begumganj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well-3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E5784-A345-1108-7508-AC1FFBA823CE}"/>
              </a:ext>
            </a:extLst>
          </p:cNvPr>
          <p:cNvSpPr txBox="1"/>
          <p:nvPr/>
        </p:nvSpPr>
        <p:spPr>
          <a:xfrm>
            <a:off x="3643908" y="866930"/>
            <a:ext cx="4904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Constituents of Sandstones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49649E-1C80-E5E4-F50F-863AD0B2CE1C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B1072B-1140-328D-FD8A-C7D61C776ED0}"/>
              </a:ext>
            </a:extLst>
          </p:cNvPr>
          <p:cNvCxnSpPr/>
          <p:nvPr/>
        </p:nvCxnSpPr>
        <p:spPr>
          <a:xfrm>
            <a:off x="0" y="975522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2CDFA-28E8-F36C-76E2-DEA21CC90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44" y="1825625"/>
            <a:ext cx="984291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1750F-BA20-FDB4-5BCB-D92DAE49EB30}"/>
              </a:ext>
            </a:extLst>
          </p:cNvPr>
          <p:cNvSpPr txBox="1"/>
          <p:nvPr/>
        </p:nvSpPr>
        <p:spPr>
          <a:xfrm>
            <a:off x="3679507" y="975522"/>
            <a:ext cx="447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en-US" sz="3200" b="1" kern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andstone Classification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1C7909-81BA-1DC3-DCCA-6DD211336860}"/>
              </a:ext>
            </a:extLst>
          </p:cNvPr>
          <p:cNvSpPr txBox="1">
            <a:spLocks/>
          </p:cNvSpPr>
          <p:nvPr/>
        </p:nvSpPr>
        <p:spPr>
          <a:xfrm>
            <a:off x="1837759" y="134934"/>
            <a:ext cx="8749839" cy="51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Petrographic Characteristics of Sandstone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4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77EBF8-42A1-BDAB-B377-30E004C5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47" y="1385888"/>
            <a:ext cx="8966677" cy="4649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AA964-3979-69FA-3E3B-00AD68BFFB3A}"/>
              </a:ext>
            </a:extLst>
          </p:cNvPr>
          <p:cNvSpPr txBox="1"/>
          <p:nvPr/>
        </p:nvSpPr>
        <p:spPr>
          <a:xfrm>
            <a:off x="1586499" y="6181701"/>
            <a:ext cx="922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Average heavy mineral composition encountered in </a:t>
            </a:r>
            <a:r>
              <a:rPr lang="en-US" sz="2400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Brgumganj</a:t>
            </a:r>
            <a:r>
              <a:rPr lang="en-US" sz="24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well-3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88C57B-1623-5C21-A658-5F2DF02323B4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C44690-AACD-46B6-85B9-B04AAB137DB7}"/>
              </a:ext>
            </a:extLst>
          </p:cNvPr>
          <p:cNvSpPr txBox="1"/>
          <p:nvPr/>
        </p:nvSpPr>
        <p:spPr>
          <a:xfrm>
            <a:off x="3457183" y="742922"/>
            <a:ext cx="5751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Heavy Mineral Assemblages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46CCF8-B5E8-93D6-5BDB-C92500BF4AF3}"/>
              </a:ext>
            </a:extLst>
          </p:cNvPr>
          <p:cNvSpPr txBox="1">
            <a:spLocks/>
          </p:cNvSpPr>
          <p:nvPr/>
        </p:nvSpPr>
        <p:spPr>
          <a:xfrm>
            <a:off x="1837759" y="134934"/>
            <a:ext cx="8749839" cy="51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Petrographic Characteristics of Sandstone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5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05B8-AB3B-00C9-9BC3-F52199EA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638" y="190446"/>
            <a:ext cx="6832282" cy="42149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Trends in Heavy Mineral Distribution 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990B-CC64-0848-D7F8-9CD72A319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51" y="960121"/>
            <a:ext cx="4462225" cy="586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bar chart&#10;&#10;Description automatically generated">
            <a:extLst>
              <a:ext uri="{FF2B5EF4-FFF2-40B4-BE49-F238E27FC236}">
                <a16:creationId xmlns:a16="http://schemas.microsoft.com/office/drawing/2014/main" id="{358BDED0-4F9D-DEE8-3D05-90FF8136C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26" y="924888"/>
            <a:ext cx="4357447" cy="5868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C96E77-55ED-4074-014C-72AC89D790DA}"/>
              </a:ext>
            </a:extLst>
          </p:cNvPr>
          <p:cNvCxnSpPr/>
          <p:nvPr/>
        </p:nvCxnSpPr>
        <p:spPr>
          <a:xfrm>
            <a:off x="14288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35CD2-0145-8CEE-4C3D-A6C9854DB340}"/>
              </a:ext>
            </a:extLst>
          </p:cNvPr>
          <p:cNvSpPr/>
          <p:nvPr/>
        </p:nvSpPr>
        <p:spPr>
          <a:xfrm>
            <a:off x="67151" y="5237519"/>
            <a:ext cx="1130378" cy="566185"/>
          </a:xfrm>
          <a:prstGeom prst="roundRect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2B9190B-4EC0-8719-CBAF-6BEDC613CB53}"/>
              </a:ext>
            </a:extLst>
          </p:cNvPr>
          <p:cNvCxnSpPr>
            <a:cxnSpLocks/>
          </p:cNvCxnSpPr>
          <p:nvPr/>
        </p:nvCxnSpPr>
        <p:spPr>
          <a:xfrm flipV="1">
            <a:off x="10397727" y="5520612"/>
            <a:ext cx="514113" cy="2321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2C52D-0C8A-581B-8F9F-62E8C74745A1}"/>
              </a:ext>
            </a:extLst>
          </p:cNvPr>
          <p:cNvCxnSpPr>
            <a:cxnSpLocks/>
          </p:cNvCxnSpPr>
          <p:nvPr/>
        </p:nvCxnSpPr>
        <p:spPr>
          <a:xfrm>
            <a:off x="1175384" y="5510005"/>
            <a:ext cx="678656" cy="2400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D7FC35-1673-F252-9B30-BCE54BFDA592}"/>
              </a:ext>
            </a:extLst>
          </p:cNvPr>
          <p:cNvSpPr/>
          <p:nvPr/>
        </p:nvSpPr>
        <p:spPr>
          <a:xfrm>
            <a:off x="10911840" y="5245390"/>
            <a:ext cx="1168005" cy="558314"/>
          </a:xfrm>
          <a:prstGeom prst="roundRect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</a:p>
        </p:txBody>
      </p:sp>
    </p:spTree>
    <p:extLst>
      <p:ext uri="{BB962C8B-B14F-4D97-AF65-F5344CB8AC3E}">
        <p14:creationId xmlns:p14="http://schemas.microsoft.com/office/powerpoint/2010/main" val="32343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1079-EC8D-FE75-8DDF-D9977ADD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05" y="146575"/>
            <a:ext cx="10220325" cy="55721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Total ZTR indices, Opaque minerals and Garnet content 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C36AC-0963-A25B-C561-67281A7A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10" y="1414062"/>
            <a:ext cx="6792779" cy="4254425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0B129E-1A19-FCE6-34CB-4E84EDB1DFB1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BECB11-9640-D348-B1B7-9FEC25149CF3}"/>
              </a:ext>
            </a:extLst>
          </p:cNvPr>
          <p:cNvSpPr txBox="1"/>
          <p:nvPr/>
        </p:nvSpPr>
        <p:spPr>
          <a:xfrm>
            <a:off x="472440" y="5880428"/>
            <a:ext cx="11509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Comparison of 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otal ZTR indices, Opaque minerals and Garnet content in Surma group of Sylhet trough vs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well-3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triangle&#10;&#10;Description automatically generated">
            <a:extLst>
              <a:ext uri="{FF2B5EF4-FFF2-40B4-BE49-F238E27FC236}">
                <a16:creationId xmlns:a16="http://schemas.microsoft.com/office/drawing/2014/main" id="{BE43FE06-4B5A-B50C-96C8-EA04EF638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9" y="1593663"/>
            <a:ext cx="10344797" cy="403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different types of structures&#10;&#10;Description automatically generated">
            <a:extLst>
              <a:ext uri="{FF2B5EF4-FFF2-40B4-BE49-F238E27FC236}">
                <a16:creationId xmlns:a16="http://schemas.microsoft.com/office/drawing/2014/main" id="{F81C0F80-A293-5C95-89CD-F2E88E591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22" y="1634128"/>
            <a:ext cx="9518877" cy="41501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7F08C0-4CEE-692D-744C-F15A3E34D68A}"/>
              </a:ext>
            </a:extLst>
          </p:cNvPr>
          <p:cNvSpPr/>
          <p:nvPr/>
        </p:nvSpPr>
        <p:spPr>
          <a:xfrm>
            <a:off x="3242820" y="2696065"/>
            <a:ext cx="857839" cy="100725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496708-ECAF-A6D7-0E2D-AC1163A2F610}"/>
              </a:ext>
            </a:extLst>
          </p:cNvPr>
          <p:cNvSpPr/>
          <p:nvPr/>
        </p:nvSpPr>
        <p:spPr>
          <a:xfrm>
            <a:off x="7872951" y="2726545"/>
            <a:ext cx="857839" cy="100725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D9B47D-9243-CBFD-2F32-903A9198AC8F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5BE5DC-2DF6-0491-43CD-D1D3772E0302}"/>
              </a:ext>
            </a:extLst>
          </p:cNvPr>
          <p:cNvSpPr txBox="1"/>
          <p:nvPr/>
        </p:nvSpPr>
        <p:spPr>
          <a:xfrm>
            <a:off x="4415738" y="827087"/>
            <a:ext cx="233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Provenance 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CE5CA1-76F3-550C-706B-71EB7492D855}"/>
              </a:ext>
            </a:extLst>
          </p:cNvPr>
          <p:cNvSpPr txBox="1">
            <a:spLocks/>
          </p:cNvSpPr>
          <p:nvPr/>
        </p:nvSpPr>
        <p:spPr>
          <a:xfrm>
            <a:off x="1837759" y="134934"/>
            <a:ext cx="8749839" cy="51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Petrographic Characteristics of Sandstone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6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DFF4-018F-A44B-EE37-5D43FCA6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75" y="103299"/>
            <a:ext cx="3590279" cy="65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Clay Mineralogy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57F27-3E36-EE65-8019-8E2C627844E5}"/>
              </a:ext>
            </a:extLst>
          </p:cNvPr>
          <p:cNvSpPr txBox="1"/>
          <p:nvPr/>
        </p:nvSpPr>
        <p:spPr>
          <a:xfrm>
            <a:off x="8833896" y="1925745"/>
            <a:ext cx="268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Bulk minerals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33671-E0A9-CFFA-3FA6-C80EB9C501D5}"/>
              </a:ext>
            </a:extLst>
          </p:cNvPr>
          <p:cNvSpPr txBox="1"/>
          <p:nvPr/>
        </p:nvSpPr>
        <p:spPr>
          <a:xfrm>
            <a:off x="8576250" y="2413337"/>
            <a:ext cx="3113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 ( 42.1%)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Microcline ( 2.3%)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Plagioclase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( 8.9%)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( 2.4%)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Dolomite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( 2.0%)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( 3.6%)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Clay minerals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( 38.7%)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55D55B-2785-9C56-A53F-CB978EE88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1" y="974394"/>
            <a:ext cx="8014664" cy="53121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D0BFDC-3B98-DC12-1843-311C85C989CE}"/>
              </a:ext>
            </a:extLst>
          </p:cNvPr>
          <p:cNvSpPr txBox="1"/>
          <p:nvPr/>
        </p:nvSpPr>
        <p:spPr>
          <a:xfrm>
            <a:off x="395441" y="6396335"/>
            <a:ext cx="1168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X-ray diffraction pattern of bulk fraction of shale from 3182 m depth of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Begumganj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well-3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7F0EFC-138D-D98C-D363-1046E9BCEBBF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5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aph of a graph showing different types of energy&#10;&#10;Description automatically generated with medium confidence">
            <a:extLst>
              <a:ext uri="{FF2B5EF4-FFF2-40B4-BE49-F238E27FC236}">
                <a16:creationId xmlns:a16="http://schemas.microsoft.com/office/drawing/2014/main" id="{526CF863-3152-8303-2C54-CC04CF182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31" y="953512"/>
            <a:ext cx="3517944" cy="5627930"/>
          </a:xfrm>
          <a:prstGeom prst="rect">
            <a:avLst/>
          </a:prstGeom>
        </p:spPr>
      </p:pic>
      <p:pic>
        <p:nvPicPr>
          <p:cNvPr id="21" name="Picture 20" descr="A graph of a graph showing different types of energy&#10;&#10;Description automatically generated with medium confidence">
            <a:extLst>
              <a:ext uri="{FF2B5EF4-FFF2-40B4-BE49-F238E27FC236}">
                <a16:creationId xmlns:a16="http://schemas.microsoft.com/office/drawing/2014/main" id="{A93E3378-C88A-F5A2-0093-6EE8731B7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22" y="868798"/>
            <a:ext cx="3729184" cy="5712644"/>
          </a:xfrm>
          <a:prstGeom prst="rect">
            <a:avLst/>
          </a:prstGeom>
        </p:spPr>
      </p:pic>
      <p:pic>
        <p:nvPicPr>
          <p:cNvPr id="19" name="Picture 18" descr="A graph of a graph showing different types of substances&#10;&#10;Description automatically generated with medium confidence">
            <a:extLst>
              <a:ext uri="{FF2B5EF4-FFF2-40B4-BE49-F238E27FC236}">
                <a16:creationId xmlns:a16="http://schemas.microsoft.com/office/drawing/2014/main" id="{EEDA6D4F-AF9A-B132-FCAA-64EF0A8FE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9" y="868797"/>
            <a:ext cx="3372478" cy="5712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23365-2C24-8C06-48E5-4C5C5DCD1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58095"/>
            <a:ext cx="6853238" cy="441962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DF28F-4E25-3309-BFAB-51026FC95180}"/>
              </a:ext>
            </a:extLst>
          </p:cNvPr>
          <p:cNvSpPr txBox="1"/>
          <p:nvPr/>
        </p:nvSpPr>
        <p:spPr>
          <a:xfrm>
            <a:off x="8014657" y="2570957"/>
            <a:ext cx="2874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Clay minerals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(59.4%)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Chlorite (21.3%)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Kaolinite (17.8%)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Smectite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(1.2%)</a:t>
            </a:r>
          </a:p>
          <a:p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0F160F-3D6A-5681-1BB1-1C9972202D0E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DE5F-7870-27FD-D189-2738043D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75" y="103299"/>
            <a:ext cx="3590279" cy="65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Clay Mineralogy</a:t>
            </a:r>
          </a:p>
        </p:txBody>
      </p:sp>
    </p:spTree>
    <p:extLst>
      <p:ext uri="{BB962C8B-B14F-4D97-AF65-F5344CB8AC3E}">
        <p14:creationId xmlns:p14="http://schemas.microsoft.com/office/powerpoint/2010/main" val="140366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9736-6D8C-F218-CA19-6AAFD17A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704" y="111144"/>
            <a:ext cx="6518329" cy="91254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0FBB-3099-31D4-C318-4BDB9638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684" y="1295401"/>
            <a:ext cx="9632632" cy="5033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Significance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the study 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&amp;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Facies Analysis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Petrographic Characteristics of Sandstone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Clay Mineralogy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Diagenesis &amp; Reservoir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85DE6-DBBC-68FC-82E4-8D26CC8EDBB5}"/>
              </a:ext>
            </a:extLst>
          </p:cNvPr>
          <p:cNvCxnSpPr/>
          <p:nvPr/>
        </p:nvCxnSpPr>
        <p:spPr>
          <a:xfrm>
            <a:off x="0" y="963563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3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3399DC-0B4C-C69D-BFD9-4E03851E32CA}"/>
              </a:ext>
            </a:extLst>
          </p:cNvPr>
          <p:cNvCxnSpPr/>
          <p:nvPr/>
        </p:nvCxnSpPr>
        <p:spPr>
          <a:xfrm>
            <a:off x="0" y="778569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chemical index&#10;&#10;Description automatically generated with medium confidence">
            <a:extLst>
              <a:ext uri="{FF2B5EF4-FFF2-40B4-BE49-F238E27FC236}">
                <a16:creationId xmlns:a16="http://schemas.microsoft.com/office/drawing/2014/main" id="{995E7DD2-6F06-B6A8-8069-365EFF84D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09" y="1043019"/>
            <a:ext cx="6560384" cy="5714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A7CB10-8A06-284A-6DF0-A2852352B18E}"/>
              </a:ext>
            </a:extLst>
          </p:cNvPr>
          <p:cNvSpPr txBox="1"/>
          <p:nvPr/>
        </p:nvSpPr>
        <p:spPr>
          <a:xfrm>
            <a:off x="207207" y="1797815"/>
            <a:ext cx="5217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llite</a:t>
            </a:r>
            <a:r>
              <a:rPr 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crystallinity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varies from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0.17°Δ2θ- 0.22°Δ2θ (avg. 0.20°Δ2θ) indicates excellent crystallization </a:t>
            </a:r>
          </a:p>
          <a:p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Illite</a:t>
            </a:r>
            <a:r>
              <a:rPr 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chemical index (CI)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ranges from 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0.25 to 0.40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(avg. 0.30)  indicates 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Fe-Mg-rich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illite</a:t>
            </a:r>
            <a:endParaRPr lang="en-US" sz="2400" kern="0" dirty="0">
              <a:latin typeface="Times New Roman" panose="02020603050405020304" pitchFamily="18" charset="0"/>
            </a:endParaRPr>
          </a:p>
          <a:p>
            <a:endParaRPr lang="en-US" sz="2400" kern="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CB3CC-6C8C-35B6-9DEB-481FE62EE300}"/>
              </a:ext>
            </a:extLst>
          </p:cNvPr>
          <p:cNvSpPr txBox="1"/>
          <p:nvPr/>
        </p:nvSpPr>
        <p:spPr>
          <a:xfrm>
            <a:off x="207207" y="5390096"/>
            <a:ext cx="54468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values suggest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dry and cool environments with intense physical weathering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BD00-4F6B-6F22-1A92-CF288DD1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75" y="103299"/>
            <a:ext cx="3590279" cy="65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Clay Mineralogy</a:t>
            </a:r>
          </a:p>
        </p:txBody>
      </p:sp>
    </p:spTree>
    <p:extLst>
      <p:ext uri="{BB962C8B-B14F-4D97-AF65-F5344CB8AC3E}">
        <p14:creationId xmlns:p14="http://schemas.microsoft.com/office/powerpoint/2010/main" val="27957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CAB446-8F46-715F-9E75-2CE7E4625DD9}"/>
              </a:ext>
            </a:extLst>
          </p:cNvPr>
          <p:cNvSpPr txBox="1"/>
          <p:nvPr/>
        </p:nvSpPr>
        <p:spPr>
          <a:xfrm>
            <a:off x="3474324" y="912810"/>
            <a:ext cx="5243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 of clay minerals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A diagram of different types of gas&#10;&#10;Description automatically generated with medium confidence">
            <a:extLst>
              <a:ext uri="{FF2B5EF4-FFF2-40B4-BE49-F238E27FC236}">
                <a16:creationId xmlns:a16="http://schemas.microsoft.com/office/drawing/2014/main" id="{D130B141-9410-3BAD-7D39-03632F8D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/>
          <a:stretch/>
        </p:blipFill>
        <p:spPr>
          <a:xfrm>
            <a:off x="162745" y="1668996"/>
            <a:ext cx="11866509" cy="50799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8452B1-97D4-B1AA-8A5A-C5A62C74F9D5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4BE548C-1C30-02DD-C4FF-5E382ADF0EA1}"/>
              </a:ext>
            </a:extLst>
          </p:cNvPr>
          <p:cNvSpPr/>
          <p:nvPr/>
        </p:nvSpPr>
        <p:spPr>
          <a:xfrm>
            <a:off x="2651760" y="2651760"/>
            <a:ext cx="654924" cy="563880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7FA8FC89-D7FC-FF9C-75F6-BCE278786A23}"/>
              </a:ext>
            </a:extLst>
          </p:cNvPr>
          <p:cNvSpPr/>
          <p:nvPr/>
        </p:nvSpPr>
        <p:spPr>
          <a:xfrm>
            <a:off x="7147560" y="4267200"/>
            <a:ext cx="424814" cy="921804"/>
          </a:xfrm>
          <a:prstGeom prst="flowChartInputOutpu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6F9FD8-2B0B-F5A3-B925-F582F14C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C9DAD0-E586-BE29-861C-E523727E43E1}"/>
              </a:ext>
            </a:extLst>
          </p:cNvPr>
          <p:cNvSpPr txBox="1">
            <a:spLocks/>
          </p:cNvSpPr>
          <p:nvPr/>
        </p:nvSpPr>
        <p:spPr>
          <a:xfrm>
            <a:off x="4143375" y="103299"/>
            <a:ext cx="3590279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Clay Mineralogy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A08D-ABB9-EF07-1984-736AB652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709" y="806795"/>
            <a:ext cx="3267381" cy="543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Compaction</a:t>
            </a:r>
          </a:p>
        </p:txBody>
      </p:sp>
      <p:pic>
        <p:nvPicPr>
          <p:cNvPr id="7" name="Picture 6" descr="Close-up of a stone surface&#10;&#10;Description automatically generated">
            <a:extLst>
              <a:ext uri="{FF2B5EF4-FFF2-40B4-BE49-F238E27FC236}">
                <a16:creationId xmlns:a16="http://schemas.microsoft.com/office/drawing/2014/main" id="{ED8FF9D6-345D-3FA4-CEA4-B0858D93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6" y="1335162"/>
            <a:ext cx="3433520" cy="2695385"/>
          </a:xfrm>
          <a:prstGeom prst="rect">
            <a:avLst/>
          </a:prstGeom>
        </p:spPr>
      </p:pic>
      <p:pic>
        <p:nvPicPr>
          <p:cNvPr id="11" name="Picture 10" descr="A close-up of a rock&#10;&#10;Description automatically generated">
            <a:extLst>
              <a:ext uri="{FF2B5EF4-FFF2-40B4-BE49-F238E27FC236}">
                <a16:creationId xmlns:a16="http://schemas.microsoft.com/office/drawing/2014/main" id="{2EA054A0-334C-5EEB-023F-D45F45176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35" y="1350280"/>
            <a:ext cx="3433520" cy="2680268"/>
          </a:xfrm>
          <a:prstGeom prst="rect">
            <a:avLst/>
          </a:prstGeom>
        </p:spPr>
      </p:pic>
      <p:pic>
        <p:nvPicPr>
          <p:cNvPr id="16" name="Picture 15" descr="A close-up of a grey speckled surface&#10;&#10;Description automatically generated">
            <a:extLst>
              <a:ext uri="{FF2B5EF4-FFF2-40B4-BE49-F238E27FC236}">
                <a16:creationId xmlns:a16="http://schemas.microsoft.com/office/drawing/2014/main" id="{518838AB-7C06-9104-812B-5469B579F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34" y="4130099"/>
            <a:ext cx="3515645" cy="2649129"/>
          </a:xfrm>
          <a:prstGeom prst="rect">
            <a:avLst/>
          </a:prstGeom>
        </p:spPr>
      </p:pic>
      <p:pic>
        <p:nvPicPr>
          <p:cNvPr id="18" name="Picture 17" descr="A close-up of a rock&#10;&#10;Description automatically generated">
            <a:extLst>
              <a:ext uri="{FF2B5EF4-FFF2-40B4-BE49-F238E27FC236}">
                <a16:creationId xmlns:a16="http://schemas.microsoft.com/office/drawing/2014/main" id="{F7A2C81D-9D7D-C1B0-C6A7-A021F9E3A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6" y="4083589"/>
            <a:ext cx="3433520" cy="26956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43629A-1148-A061-A588-992B3DBDD4F0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E46163-8A9C-2C2A-E7CC-CB4EDFBB4751}"/>
              </a:ext>
            </a:extLst>
          </p:cNvPr>
          <p:cNvSpPr txBox="1">
            <a:spLocks/>
          </p:cNvSpPr>
          <p:nvPr/>
        </p:nvSpPr>
        <p:spPr>
          <a:xfrm>
            <a:off x="2886024" y="102066"/>
            <a:ext cx="6419952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Diagenesis &amp; Reservoir Quality</a:t>
            </a:r>
          </a:p>
        </p:txBody>
      </p:sp>
    </p:spTree>
    <p:extLst>
      <p:ext uri="{BB962C8B-B14F-4D97-AF65-F5344CB8AC3E}">
        <p14:creationId xmlns:p14="http://schemas.microsoft.com/office/powerpoint/2010/main" val="297752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717D-4FF8-4FF3-A19D-0FF076CD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3" y="1330808"/>
            <a:ext cx="9153524" cy="1755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Cementation (</a:t>
            </a:r>
            <a:r>
              <a:rPr lang="en-US" sz="3600" b="1" kern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Quartz Overgrowth) </a:t>
            </a:r>
            <a:br>
              <a:rPr lang="en-US" sz="4800" dirty="0"/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lose-up of a rock&#10;&#10;Description automatically generated">
            <a:extLst>
              <a:ext uri="{FF2B5EF4-FFF2-40B4-BE49-F238E27FC236}">
                <a16:creationId xmlns:a16="http://schemas.microsoft.com/office/drawing/2014/main" id="{DCA3025B-A233-2985-C026-68BEB62C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6" y="1448488"/>
            <a:ext cx="5624945" cy="4416118"/>
          </a:xfrm>
          <a:prstGeom prst="rect">
            <a:avLst/>
          </a:prstGeom>
        </p:spPr>
      </p:pic>
      <p:pic>
        <p:nvPicPr>
          <p:cNvPr id="10" name="Picture 9" descr="Close-up of a microscope image of a rock&#10;&#10;Description automatically generated with medium confidence">
            <a:extLst>
              <a:ext uri="{FF2B5EF4-FFF2-40B4-BE49-F238E27FC236}">
                <a16:creationId xmlns:a16="http://schemas.microsoft.com/office/drawing/2014/main" id="{EA1C4174-0C3E-E316-7921-7FC8AB600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1" y="1448488"/>
            <a:ext cx="5894864" cy="4416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52FDC-8216-E595-39F3-519C6F94FEC2}"/>
              </a:ext>
            </a:extLst>
          </p:cNvPr>
          <p:cNvSpPr txBox="1"/>
          <p:nvPr/>
        </p:nvSpPr>
        <p:spPr>
          <a:xfrm>
            <a:off x="201136" y="5982285"/>
            <a:ext cx="1178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hotomicrograph</a:t>
            </a:r>
            <a:r>
              <a:rPr lang="en-US" sz="2400" kern="0" spc="1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showing</a:t>
            </a:r>
            <a:r>
              <a:rPr lang="en-US" sz="2400" kern="0" spc="9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quartz</a:t>
            </a:r>
            <a:r>
              <a:rPr lang="en-US" sz="2400" kern="0" spc="10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</a:t>
            </a: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vergrowth</a:t>
            </a:r>
            <a:r>
              <a:rPr lang="en-US" sz="2400" kern="0" spc="10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and </a:t>
            </a: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 image showing quartz overgrowth (Qc) that hindering the growth of chlorite cement (</a:t>
            </a:r>
            <a:r>
              <a:rPr lang="en-US" sz="24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Chc</a:t>
            </a: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kern="0" spc="10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119EBB-EEA5-D437-2DD2-EB3EFC422132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BE07-16F8-76FA-B492-EDFAC314D771}"/>
              </a:ext>
            </a:extLst>
          </p:cNvPr>
          <p:cNvSpPr txBox="1">
            <a:spLocks/>
          </p:cNvSpPr>
          <p:nvPr/>
        </p:nvSpPr>
        <p:spPr>
          <a:xfrm>
            <a:off x="2886024" y="102066"/>
            <a:ext cx="6419952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Diagenesis &amp; Reservoir Quality</a:t>
            </a:r>
          </a:p>
        </p:txBody>
      </p:sp>
    </p:spTree>
    <p:extLst>
      <p:ext uri="{BB962C8B-B14F-4D97-AF65-F5344CB8AC3E}">
        <p14:creationId xmlns:p14="http://schemas.microsoft.com/office/powerpoint/2010/main" val="3879346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2884-D84E-B814-5427-5070E9B4B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blue and black speckled surface&#10;&#10;Description automatically generated">
            <a:extLst>
              <a:ext uri="{FF2B5EF4-FFF2-40B4-BE49-F238E27FC236}">
                <a16:creationId xmlns:a16="http://schemas.microsoft.com/office/drawing/2014/main" id="{C2BC91EE-C16D-FCB9-2B2F-1CF0362B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9" y="907457"/>
            <a:ext cx="5183949" cy="4069893"/>
          </a:xfrm>
          <a:prstGeom prst="rect">
            <a:avLst/>
          </a:prstGeom>
        </p:spPr>
      </p:pic>
      <p:pic>
        <p:nvPicPr>
          <p:cNvPr id="11" name="Picture 10" descr="A close-up of a rock surface&#10;&#10;Description automatically generated">
            <a:extLst>
              <a:ext uri="{FF2B5EF4-FFF2-40B4-BE49-F238E27FC236}">
                <a16:creationId xmlns:a16="http://schemas.microsoft.com/office/drawing/2014/main" id="{3D85D365-CA59-04D2-D377-52932D107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19" y="1432817"/>
            <a:ext cx="5802337" cy="4555388"/>
          </a:xfrm>
          <a:prstGeom prst="rect">
            <a:avLst/>
          </a:prstGeom>
        </p:spPr>
      </p:pic>
      <p:pic>
        <p:nvPicPr>
          <p:cNvPr id="13" name="Picture 12" descr="A close-up of a microscope&#10;&#10;Description automatically generated">
            <a:extLst>
              <a:ext uri="{FF2B5EF4-FFF2-40B4-BE49-F238E27FC236}">
                <a16:creationId xmlns:a16="http://schemas.microsoft.com/office/drawing/2014/main" id="{ACCBDEBF-FAF6-1501-F149-E68E4439B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45" y="1991764"/>
            <a:ext cx="5950980" cy="44632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14BD30-3264-8743-B8BF-0EAD8E32254D}"/>
              </a:ext>
            </a:extLst>
          </p:cNvPr>
          <p:cNvSpPr/>
          <p:nvPr/>
        </p:nvSpPr>
        <p:spPr>
          <a:xfrm>
            <a:off x="2675387" y="2676400"/>
            <a:ext cx="2836448" cy="267258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close-up of a microscope&#10;&#10;Description automatically generated">
            <a:extLst>
              <a:ext uri="{FF2B5EF4-FFF2-40B4-BE49-F238E27FC236}">
                <a16:creationId xmlns:a16="http://schemas.microsoft.com/office/drawing/2014/main" id="{AA5328B7-DC2C-FC93-E346-265E3306B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99" y="2813465"/>
            <a:ext cx="5389599" cy="404453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8FC88A-D7E0-BA14-18F9-60CA2D56EF48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DD3FCE9-9830-95F6-EFDC-BFA8EE55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257" y="1108265"/>
            <a:ext cx="6164094" cy="4903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Cementation (</a:t>
            </a:r>
            <a:r>
              <a:rPr lang="en-US" sz="3600" b="1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Carbonate Cement</a:t>
            </a:r>
            <a:r>
              <a:rPr lang="en-US" sz="3600" b="1" kern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br>
              <a:rPr lang="en-US" sz="4800" dirty="0"/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3DE514-67B8-5D79-D533-0E034C003F2C}"/>
              </a:ext>
            </a:extLst>
          </p:cNvPr>
          <p:cNvSpPr txBox="1">
            <a:spLocks/>
          </p:cNvSpPr>
          <p:nvPr/>
        </p:nvSpPr>
        <p:spPr>
          <a:xfrm>
            <a:off x="2886024" y="102066"/>
            <a:ext cx="6419952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Diagenesis &amp; Reservoir Quality</a:t>
            </a:r>
          </a:p>
        </p:txBody>
      </p:sp>
    </p:spTree>
    <p:extLst>
      <p:ext uri="{BB962C8B-B14F-4D97-AF65-F5344CB8AC3E}">
        <p14:creationId xmlns:p14="http://schemas.microsoft.com/office/powerpoint/2010/main" val="23335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301B3B-D755-4A08-F817-37A4FE7897F1}"/>
              </a:ext>
            </a:extLst>
          </p:cNvPr>
          <p:cNvSpPr txBox="1"/>
          <p:nvPr/>
        </p:nvSpPr>
        <p:spPr>
          <a:xfrm>
            <a:off x="166255" y="2609965"/>
            <a:ext cx="49848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Clay cement  (avg. 9.4%) is the most common cement in the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well-3 among which, authigenic chlorite  is 1.45% and occurs as pore-filling, grain coating, replacement of micas</a:t>
            </a:r>
          </a:p>
          <a:p>
            <a:endParaRPr lang="en-US" dirty="0"/>
          </a:p>
        </p:txBody>
      </p:sp>
      <p:pic>
        <p:nvPicPr>
          <p:cNvPr id="13" name="Picture 12" descr="A close-up of a pore filling clay&#10;&#10;Description automatically generated">
            <a:extLst>
              <a:ext uri="{FF2B5EF4-FFF2-40B4-BE49-F238E27FC236}">
                <a16:creationId xmlns:a16="http://schemas.microsoft.com/office/drawing/2014/main" id="{1E2E2557-20F1-B0C9-F51B-65398F0C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6" y="865999"/>
            <a:ext cx="5495925" cy="4314825"/>
          </a:xfrm>
          <a:prstGeom prst="rect">
            <a:avLst/>
          </a:prstGeom>
        </p:spPr>
      </p:pic>
      <p:pic>
        <p:nvPicPr>
          <p:cNvPr id="15" name="Picture 14" descr="A close-up of a rock&#10;&#10;Description automatically generated">
            <a:extLst>
              <a:ext uri="{FF2B5EF4-FFF2-40B4-BE49-F238E27FC236}">
                <a16:creationId xmlns:a16="http://schemas.microsoft.com/office/drawing/2014/main" id="{296ED4A6-1E0E-6B32-4446-6926667E5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20" y="2490885"/>
            <a:ext cx="5495925" cy="43148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29D3ED-0045-A9CC-57A7-8FEB6E457000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A88619-9A83-8ABB-5DA2-A656E750DA28}"/>
              </a:ext>
            </a:extLst>
          </p:cNvPr>
          <p:cNvSpPr txBox="1"/>
          <p:nvPr/>
        </p:nvSpPr>
        <p:spPr>
          <a:xfrm>
            <a:off x="867639" y="1206672"/>
            <a:ext cx="37838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Cementation 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(Clay Cement and 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Authigenic Chlorite)</a:t>
            </a:r>
          </a:p>
          <a:p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51543CD-E3D5-0795-1028-81E36E5302EC}"/>
              </a:ext>
            </a:extLst>
          </p:cNvPr>
          <p:cNvSpPr txBox="1">
            <a:spLocks/>
          </p:cNvSpPr>
          <p:nvPr/>
        </p:nvSpPr>
        <p:spPr>
          <a:xfrm>
            <a:off x="2886024" y="102066"/>
            <a:ext cx="6419952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Diagenesis &amp; Reservoir Quality</a:t>
            </a:r>
          </a:p>
        </p:txBody>
      </p:sp>
    </p:spTree>
    <p:extLst>
      <p:ext uri="{BB962C8B-B14F-4D97-AF65-F5344CB8AC3E}">
        <p14:creationId xmlns:p14="http://schemas.microsoft.com/office/powerpoint/2010/main" val="145910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ose-up of a microscope image of a rock&#10;&#10;Description automatically generated">
            <a:extLst>
              <a:ext uri="{FF2B5EF4-FFF2-40B4-BE49-F238E27FC236}">
                <a16:creationId xmlns:a16="http://schemas.microsoft.com/office/drawing/2014/main" id="{BFE0E2C0-C395-3FF1-BC3F-583B85B82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4"/>
          <a:stretch/>
        </p:blipFill>
        <p:spPr>
          <a:xfrm>
            <a:off x="1163504" y="251962"/>
            <a:ext cx="4647177" cy="2985305"/>
          </a:xfrm>
        </p:spPr>
      </p:pic>
      <p:pic>
        <p:nvPicPr>
          <p:cNvPr id="8" name="Picture 7" descr="A close-up of a microscope&#10;&#10;Description automatically generated">
            <a:extLst>
              <a:ext uri="{FF2B5EF4-FFF2-40B4-BE49-F238E27FC236}">
                <a16:creationId xmlns:a16="http://schemas.microsoft.com/office/drawing/2014/main" id="{E8434E8F-3FCA-C975-3830-5D355E0CE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>
          <a:xfrm>
            <a:off x="6282550" y="251962"/>
            <a:ext cx="4902587" cy="2985305"/>
          </a:xfrm>
          <a:prstGeom prst="rect">
            <a:avLst/>
          </a:prstGeom>
        </p:spPr>
      </p:pic>
      <p:pic>
        <p:nvPicPr>
          <p:cNvPr id="10" name="Picture 9" descr="Close-up of a microscope image of a rock&#10;&#10;Description automatically generated">
            <a:extLst>
              <a:ext uri="{FF2B5EF4-FFF2-40B4-BE49-F238E27FC236}">
                <a16:creationId xmlns:a16="http://schemas.microsoft.com/office/drawing/2014/main" id="{C8BACDD0-A0BA-7C17-00AF-F0E09C9DF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7"/>
          <a:stretch/>
        </p:blipFill>
        <p:spPr>
          <a:xfrm>
            <a:off x="1163504" y="3429000"/>
            <a:ext cx="4647177" cy="2900010"/>
          </a:xfrm>
          <a:prstGeom prst="rect">
            <a:avLst/>
          </a:prstGeom>
        </p:spPr>
      </p:pic>
      <p:pic>
        <p:nvPicPr>
          <p:cNvPr id="12" name="Picture 11" descr="A close-up of a microscope&#10;&#10;Description automatically generated">
            <a:extLst>
              <a:ext uri="{FF2B5EF4-FFF2-40B4-BE49-F238E27FC236}">
                <a16:creationId xmlns:a16="http://schemas.microsoft.com/office/drawing/2014/main" id="{64961904-6189-4027-A0D4-E52D469A6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2"/>
          <a:stretch/>
        </p:blipFill>
        <p:spPr>
          <a:xfrm>
            <a:off x="6282550" y="3429000"/>
            <a:ext cx="4902587" cy="2985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4A4FF-BB7A-EF8B-0E82-063A6402A788}"/>
              </a:ext>
            </a:extLst>
          </p:cNvPr>
          <p:cNvSpPr txBox="1"/>
          <p:nvPr/>
        </p:nvSpPr>
        <p:spPr>
          <a:xfrm>
            <a:off x="962457" y="6414305"/>
            <a:ext cx="1026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SEM images showing different types of Clay minerals at different depths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BE60-95A1-9414-973A-BA44689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36" y="952608"/>
            <a:ext cx="2152910" cy="39682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Dissolution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A close-up of a blue surface&#10;&#10;Description automatically generated">
            <a:extLst>
              <a:ext uri="{FF2B5EF4-FFF2-40B4-BE49-F238E27FC236}">
                <a16:creationId xmlns:a16="http://schemas.microsoft.com/office/drawing/2014/main" id="{4B6EA514-D599-8862-AD21-A51213558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6" y="2212702"/>
            <a:ext cx="4027342" cy="3161847"/>
          </a:xfrm>
        </p:spPr>
      </p:pic>
      <p:pic>
        <p:nvPicPr>
          <p:cNvPr id="8" name="Picture 7" descr="A close-up of a rock surface&#10;&#10;Description automatically generated">
            <a:extLst>
              <a:ext uri="{FF2B5EF4-FFF2-40B4-BE49-F238E27FC236}">
                <a16:creationId xmlns:a16="http://schemas.microsoft.com/office/drawing/2014/main" id="{831FDED9-7597-E6F4-5515-D76CD7113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59" y="2212704"/>
            <a:ext cx="4027341" cy="3161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5CF7F-5C7F-85ED-4B81-DEA7DFAF977B}"/>
              </a:ext>
            </a:extLst>
          </p:cNvPr>
          <p:cNvSpPr txBox="1"/>
          <p:nvPr/>
        </p:nvSpPr>
        <p:spPr>
          <a:xfrm>
            <a:off x="152399" y="1415698"/>
            <a:ext cx="36160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Secondary porosities such as partial dissolution, oversized pores 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moldic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pores, honeycomb pores have been observed in the studied samples as a result of dissolution. 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Primary porosity constitute avg. 8.51% which is much higher than the Secondary porosity of the total porosity. 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28A0A2-BD3D-7F18-6E68-57014A835DF6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B35438-71CF-31A1-5DBC-B626209E93C0}"/>
              </a:ext>
            </a:extLst>
          </p:cNvPr>
          <p:cNvSpPr txBox="1">
            <a:spLocks/>
          </p:cNvSpPr>
          <p:nvPr/>
        </p:nvSpPr>
        <p:spPr>
          <a:xfrm>
            <a:off x="2886024" y="102066"/>
            <a:ext cx="6419952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Diagenesis &amp; Reservoir Quality</a:t>
            </a:r>
          </a:p>
        </p:txBody>
      </p:sp>
    </p:spTree>
    <p:extLst>
      <p:ext uri="{BB962C8B-B14F-4D97-AF65-F5344CB8AC3E}">
        <p14:creationId xmlns:p14="http://schemas.microsoft.com/office/powerpoint/2010/main" val="11261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esodiagenesis&#10;&#10;Description automatically generated">
            <a:extLst>
              <a:ext uri="{FF2B5EF4-FFF2-40B4-BE49-F238E27FC236}">
                <a16:creationId xmlns:a16="http://schemas.microsoft.com/office/drawing/2014/main" id="{DDB2C175-B907-B911-8E4D-543DD55F2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450" y="1434058"/>
            <a:ext cx="6759100" cy="4444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F1B35F-C331-2B38-2116-3CC01AA07942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EE166A-58EB-745A-5ED9-DB62093D8222}"/>
              </a:ext>
            </a:extLst>
          </p:cNvPr>
          <p:cNvSpPr txBox="1">
            <a:spLocks/>
          </p:cNvSpPr>
          <p:nvPr/>
        </p:nvSpPr>
        <p:spPr>
          <a:xfrm>
            <a:off x="2886024" y="102066"/>
            <a:ext cx="6419952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Diagenesis &amp; Reservoir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606C9-E2AB-BAAE-1E4C-8F21EFC279B3}"/>
              </a:ext>
            </a:extLst>
          </p:cNvPr>
          <p:cNvSpPr txBox="1"/>
          <p:nvPr/>
        </p:nvSpPr>
        <p:spPr>
          <a:xfrm>
            <a:off x="746760" y="5924937"/>
            <a:ext cx="10774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Paragenetic sequence of diagenetic features observed in the Neogene sandstones,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/>
            </a:r>
            <a:r>
              <a:rPr lang="en-US" sz="24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well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-3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FB94A8-05B4-B3AB-A0FB-D33221F2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616" y="917276"/>
            <a:ext cx="4395840" cy="39682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Paragenetic sequence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1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F3ECB1EF-5CF9-C480-E35B-81791FBDF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82" y="1066799"/>
            <a:ext cx="5389640" cy="50045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2384C-E0EF-F5B3-0E78-950298732937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0F937A-7D0E-20D2-6BEE-4475C450F7DE}"/>
              </a:ext>
            </a:extLst>
          </p:cNvPr>
          <p:cNvSpPr/>
          <p:nvPr/>
        </p:nvSpPr>
        <p:spPr>
          <a:xfrm>
            <a:off x="8669827" y="3077410"/>
            <a:ext cx="2443161" cy="789923"/>
          </a:xfrm>
          <a:prstGeom prst="roundRect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Depositional Controls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801EE9B-9E82-4036-F7AF-47BE8CCAD293}"/>
              </a:ext>
            </a:extLst>
          </p:cNvPr>
          <p:cNvCxnSpPr>
            <a:cxnSpLocks/>
          </p:cNvCxnSpPr>
          <p:nvPr/>
        </p:nvCxnSpPr>
        <p:spPr>
          <a:xfrm flipV="1">
            <a:off x="7982122" y="3472372"/>
            <a:ext cx="687705" cy="3949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3E5B18-E8D9-174B-266C-F15B7F1038B1}"/>
              </a:ext>
            </a:extLst>
          </p:cNvPr>
          <p:cNvSpPr txBox="1"/>
          <p:nvPr/>
        </p:nvSpPr>
        <p:spPr>
          <a:xfrm>
            <a:off x="1357313" y="6343650"/>
            <a:ext cx="910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</a:t>
            </a:r>
            <a:r>
              <a:rPr lang="en-US" sz="2400" kern="0" spc="18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400" b="1" kern="0" spc="17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r>
              <a:rPr lang="en-US" sz="24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point-counted porosity (%) vs. ductile grains (%)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1F8E37-63E4-F8BC-54AC-455B60155333}"/>
              </a:ext>
            </a:extLst>
          </p:cNvPr>
          <p:cNvSpPr txBox="1">
            <a:spLocks/>
          </p:cNvSpPr>
          <p:nvPr/>
        </p:nvSpPr>
        <p:spPr>
          <a:xfrm>
            <a:off x="2886024" y="102066"/>
            <a:ext cx="6419952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Diagenesis &amp; Reservoir Quality</a:t>
            </a:r>
          </a:p>
        </p:txBody>
      </p:sp>
    </p:spTree>
    <p:extLst>
      <p:ext uri="{BB962C8B-B14F-4D97-AF65-F5344CB8AC3E}">
        <p14:creationId xmlns:p14="http://schemas.microsoft.com/office/powerpoint/2010/main" val="39848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2D50-9FC3-D5C5-C76A-01171604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69914"/>
            <a:ext cx="8415337" cy="595767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Significance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1AFA-8ADA-29D2-B777-8C139D8D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" y="1055352"/>
            <a:ext cx="11287125" cy="5717494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Bengal Basin in Southeast Asia, covering much of Bangladesh, is a prolific hydrocarbon-bearing sedimentary basin.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Bangladesh's gas production comes from onshore fields, with </a:t>
            </a:r>
            <a:r>
              <a:rPr lang="en-US" sz="60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dditional being drilled in offshore locations.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0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sedimentological point of view, little attention has been </a:t>
            </a:r>
            <a:r>
              <a:rPr lang="en-US" sz="6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given </a:t>
            </a:r>
            <a:r>
              <a:rPr lang="en-US" sz="60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sz="6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Hatiya</a:t>
            </a:r>
            <a:r>
              <a:rPr lang="en-US" sz="6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Trough compared to </a:t>
            </a: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Sylhet Trough. 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</a:t>
            </a:r>
            <a:r>
              <a:rPr lang="en-US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petrographical</a:t>
            </a: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diagenetic controls on the Neogene Surma Group may provide valuable insights on predicting provenance and reservoir quality within the </a:t>
            </a:r>
            <a:r>
              <a:rPr lang="en-US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Hatiya</a:t>
            </a: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Trough, Bangladesh.              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BBEB7-A8CA-208C-CA39-03C2BB0D41C3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44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8D1D80-8B86-AEFD-887B-DFCC86D1145F}"/>
              </a:ext>
            </a:extLst>
          </p:cNvPr>
          <p:cNvSpPr txBox="1"/>
          <p:nvPr/>
        </p:nvSpPr>
        <p:spPr>
          <a:xfrm>
            <a:off x="0" y="600836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Plot of intergranular volume (IGV) versus cement of the Neogene sandstone in the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Begumganj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well-3 after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Houseknecht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(1987)</a:t>
            </a:r>
          </a:p>
        </p:txBody>
      </p:sp>
      <p:pic>
        <p:nvPicPr>
          <p:cNvPr id="5" name="Picture 4" descr="A graph of cement and cement&#10;&#10;Description automatically generated">
            <a:extLst>
              <a:ext uri="{FF2B5EF4-FFF2-40B4-BE49-F238E27FC236}">
                <a16:creationId xmlns:a16="http://schemas.microsoft.com/office/drawing/2014/main" id="{94F272EA-433A-BFC4-9987-05AC5911D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0" y="973973"/>
            <a:ext cx="5094343" cy="50343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DDE0F2-46A9-F059-AD83-EAC592FF7CDE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3B59F2-4E54-27AE-4DB7-5210F1F539FA}"/>
              </a:ext>
            </a:extLst>
          </p:cNvPr>
          <p:cNvSpPr/>
          <p:nvPr/>
        </p:nvSpPr>
        <p:spPr>
          <a:xfrm>
            <a:off x="9150088" y="2909696"/>
            <a:ext cx="2443161" cy="789923"/>
          </a:xfrm>
          <a:prstGeom prst="roundRect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Diagenetic Controls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F0FEF1F-ACA3-5C21-03BB-A4ECC2DA868A}"/>
              </a:ext>
            </a:extLst>
          </p:cNvPr>
          <p:cNvCxnSpPr>
            <a:cxnSpLocks/>
          </p:cNvCxnSpPr>
          <p:nvPr/>
        </p:nvCxnSpPr>
        <p:spPr>
          <a:xfrm flipV="1">
            <a:off x="8462383" y="3304658"/>
            <a:ext cx="687705" cy="3949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1EEA5F-C2AB-4AF8-D5BC-5C2CA9FFA177}"/>
              </a:ext>
            </a:extLst>
          </p:cNvPr>
          <p:cNvSpPr txBox="1">
            <a:spLocks/>
          </p:cNvSpPr>
          <p:nvPr/>
        </p:nvSpPr>
        <p:spPr>
          <a:xfrm>
            <a:off x="2886024" y="102066"/>
            <a:ext cx="6419952" cy="654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Diagenesis &amp; Reservoir Quality</a:t>
            </a:r>
          </a:p>
        </p:txBody>
      </p:sp>
    </p:spTree>
    <p:extLst>
      <p:ext uri="{BB962C8B-B14F-4D97-AF65-F5344CB8AC3E}">
        <p14:creationId xmlns:p14="http://schemas.microsoft.com/office/powerpoint/2010/main" val="22242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 showing the amount of porostylic content&#10;&#10;Description automatically generated with medium confidence">
            <a:extLst>
              <a:ext uri="{FF2B5EF4-FFF2-40B4-BE49-F238E27FC236}">
                <a16:creationId xmlns:a16="http://schemas.microsoft.com/office/drawing/2014/main" id="{71877429-00C5-E660-F5BC-AFF1E38F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51" y="372279"/>
            <a:ext cx="3140505" cy="3231743"/>
          </a:xfrm>
          <a:prstGeom prst="rect">
            <a:avLst/>
          </a:prstGeom>
        </p:spPr>
      </p:pic>
      <p:pic>
        <p:nvPicPr>
          <p:cNvPr id="10" name="Picture 9" descr="A graph of a graph with blue squares&#10;&#10;Description automatically generated">
            <a:extLst>
              <a:ext uri="{FF2B5EF4-FFF2-40B4-BE49-F238E27FC236}">
                <a16:creationId xmlns:a16="http://schemas.microsoft.com/office/drawing/2014/main" id="{6233522B-635D-52BA-3286-2AD504621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1148"/>
            <a:ext cx="3140505" cy="3164261"/>
          </a:xfrm>
          <a:prstGeom prst="rect">
            <a:avLst/>
          </a:prstGeom>
        </p:spPr>
      </p:pic>
      <p:pic>
        <p:nvPicPr>
          <p:cNvPr id="12" name="Picture 11" descr="A graph of calcite cement&#10;&#10;Description automatically generated">
            <a:extLst>
              <a:ext uri="{FF2B5EF4-FFF2-40B4-BE49-F238E27FC236}">
                <a16:creationId xmlns:a16="http://schemas.microsoft.com/office/drawing/2014/main" id="{9D32A313-01FB-F49D-682B-9C19A0058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1" y="3656418"/>
            <a:ext cx="3191924" cy="3201582"/>
          </a:xfrm>
          <a:prstGeom prst="rect">
            <a:avLst/>
          </a:prstGeom>
        </p:spPr>
      </p:pic>
      <p:pic>
        <p:nvPicPr>
          <p:cNvPr id="16" name="Picture 15" descr="A graph of a graph showing the amount of clay&#10;&#10;Description automatically generated">
            <a:extLst>
              <a:ext uri="{FF2B5EF4-FFF2-40B4-BE49-F238E27FC236}">
                <a16:creationId xmlns:a16="http://schemas.microsoft.com/office/drawing/2014/main" id="{A24BBDBA-94DB-A6C3-3B51-E0431E71A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6418"/>
            <a:ext cx="3191924" cy="3201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745F43-2711-7795-AE94-A6D9BE6210A5}"/>
              </a:ext>
            </a:extLst>
          </p:cNvPr>
          <p:cNvSpPr txBox="1"/>
          <p:nvPr/>
        </p:nvSpPr>
        <p:spPr>
          <a:xfrm>
            <a:off x="4724218" y="-4612"/>
            <a:ext cx="2942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Diagenetic Controls</a:t>
            </a:r>
          </a:p>
        </p:txBody>
      </p:sp>
    </p:spTree>
    <p:extLst>
      <p:ext uri="{BB962C8B-B14F-4D97-AF65-F5344CB8AC3E}">
        <p14:creationId xmlns:p14="http://schemas.microsoft.com/office/powerpoint/2010/main" val="4100030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66BB-292F-CDA4-14B4-326F6750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43" y="1036509"/>
            <a:ext cx="11466082" cy="557160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Gas Field developed in a 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shallow marine shelf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tide-dominated delta system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sandstones from </a:t>
            </a:r>
            <a:r>
              <a:rPr lang="en-US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Gas Field are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Lithic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subarkose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to Feldspathic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litharenite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/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nature and sourced from predominantly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Recycled </a:t>
            </a:r>
            <a:r>
              <a:rPr lang="en-US" b="1" kern="0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orogen</a:t>
            </a:r>
            <a:r>
              <a:rPr lang="en-US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 provenance. </a:t>
            </a:r>
            <a:r>
              <a:rPr lang="en-US" kern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 Himalayan Mountain ranges a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 with Indo-Burman Ranges played a significant role as the primary source of these recycled sediments.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Heavy mineral assemblages suggests Neogene sandstones are probably derived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r>
              <a:rPr lang="en-US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low to medium grade metamorphic rocks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Illite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crystallinity and chemical index values suggests that Neogene shales were deposited in </a:t>
            </a:r>
            <a:r>
              <a:rPr lang="en-US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dry and cool environmental </a:t>
            </a:r>
            <a:r>
              <a:rPr 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with prevalence of physical weathering and they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are </a:t>
            </a:r>
            <a:r>
              <a:rPr 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input from the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/>
            </a:r>
            <a:r>
              <a:rPr lang="en-US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Surma-Meghna and Brahmaputra River systems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481E31-8DB7-C902-F30C-DC005C87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285" y="220890"/>
            <a:ext cx="6705197" cy="440787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7C7E79-4268-9144-A694-071819852F10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6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5E23-99B9-65B2-7F5B-F9A6DC3B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937350"/>
            <a:ext cx="11597640" cy="56997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Based on core analysis, good porosities at depth of 2890-2897m ranging from 10 to 17% ( avg. 15%) and permeabilities 12 mD</a:t>
            </a:r>
            <a:r>
              <a:rPr lang="en-US" kern="1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207 </a:t>
            </a:r>
            <a:r>
              <a:rPr lang="en-US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mD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(avg. 69 </a:t>
            </a:r>
            <a:r>
              <a:rPr lang="en-US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mD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has been observed. On the other hand, at depth 3178-3186m moderate </a:t>
            </a:r>
            <a:r>
              <a:rPr lang="en-US" kern="1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porosities and permeabilities with an avg. 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6.43%  and 4 </a:t>
            </a:r>
            <a:r>
              <a:rPr lang="en-US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mD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has been found.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So, the overall reservoir sandstone from </a:t>
            </a:r>
            <a:r>
              <a:rPr lang="en-US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Gas Field indicates </a:t>
            </a:r>
            <a:r>
              <a:rPr 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moderate average porosity (primary + secondary =11%)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permeability values. The porosity reduction in the Neogene Sandstone was caused primarily by mechanical and ductile grain compaction followed by clay cementation and </a:t>
            </a:r>
            <a:r>
              <a:rPr lang="en-US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poikilotopic</a:t>
            </a:r>
            <a:r>
              <a:rPr lang="en-US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carbonate cementation (locally).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Finally, it can be concluded that the Neogene Surma Group from the </a:t>
            </a:r>
            <a:r>
              <a:rPr lang="en-US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Gas Field has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moderate reservoir quality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780D23-D901-793D-F066-5B99824D5D17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5">
            <a:extLst>
              <a:ext uri="{FF2B5EF4-FFF2-40B4-BE49-F238E27FC236}">
                <a16:creationId xmlns:a16="http://schemas.microsoft.com/office/drawing/2014/main" id="{B75FED1E-C2BA-03B6-7D49-64049CCA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285" y="220890"/>
            <a:ext cx="6705197" cy="440787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18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3F42E0-DE66-F5BC-FE41-5A75AB4C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74" y="881053"/>
            <a:ext cx="3810000" cy="16002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Dr. M.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Julleh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Jalalur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Rahman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Professor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of Geological Sciences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Jahangirnagar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F8082-4053-5E8F-C47F-7857F572E404}"/>
              </a:ext>
            </a:extLst>
          </p:cNvPr>
          <p:cNvSpPr txBox="1"/>
          <p:nvPr/>
        </p:nvSpPr>
        <p:spPr>
          <a:xfrm>
            <a:off x="7452626" y="856663"/>
            <a:ext cx="40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Abu Sadat Md. </a:t>
            </a:r>
            <a:r>
              <a:rPr lang="en-US" sz="2000" b="1" kern="1200" dirty="0" err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Sayem</a:t>
            </a:r>
            <a:endParaRPr lang="en-US" sz="2000" b="1" kern="1200" dirty="0"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Department of Geological Sciences</a:t>
            </a: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Jahangirnagar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University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5F936-EE17-6801-5C11-FAF2F2D3185C}"/>
              </a:ext>
            </a:extLst>
          </p:cNvPr>
          <p:cNvSpPr txBox="1"/>
          <p:nvPr/>
        </p:nvSpPr>
        <p:spPr>
          <a:xfrm>
            <a:off x="4205974" y="2342437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Farida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Khanam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Manager (Geophysics)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BAPEX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BDF6DA7-6BBB-573F-31D8-2AD626BF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74" y="4070329"/>
            <a:ext cx="1156601" cy="115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0FC25-5F90-3079-AF29-FEC6276D6DD2}"/>
              </a:ext>
            </a:extLst>
          </p:cNvPr>
          <p:cNvSpPr txBox="1"/>
          <p:nvPr/>
        </p:nvSpPr>
        <p:spPr>
          <a:xfrm>
            <a:off x="-79590" y="5384608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National Science and Technology Fellowship</a:t>
            </a:r>
          </a:p>
        </p:txBody>
      </p:sp>
      <p:pic>
        <p:nvPicPr>
          <p:cNvPr id="10" name="Picture 9" descr="C:\Users\Shirin Akter\Pictures\index.jpg">
            <a:extLst>
              <a:ext uri="{FF2B5EF4-FFF2-40B4-BE49-F238E27FC236}">
                <a16:creationId xmlns:a16="http://schemas.microsoft.com/office/drawing/2014/main" id="{86DC060B-4018-143E-BDC0-499FB7F4EE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007729"/>
            <a:ext cx="1013726" cy="12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6686FA-B831-D8DB-9B02-09591C323E8D}"/>
              </a:ext>
            </a:extLst>
          </p:cNvPr>
          <p:cNvSpPr txBox="1"/>
          <p:nvPr/>
        </p:nvSpPr>
        <p:spPr>
          <a:xfrm>
            <a:off x="7657409" y="5427616"/>
            <a:ext cx="4675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Wazed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Miah Science Research Center, Jahangirnagar University </a:t>
            </a:r>
          </a:p>
        </p:txBody>
      </p:sp>
      <p:pic>
        <p:nvPicPr>
          <p:cNvPr id="3074" name="Picture 2" descr="বাংলাদেশ পেট্রোলিয়াম ...">
            <a:extLst>
              <a:ext uri="{FF2B5EF4-FFF2-40B4-BE49-F238E27FC236}">
                <a16:creationId xmlns:a16="http://schemas.microsoft.com/office/drawing/2014/main" id="{04326196-79CC-270B-540C-3A1D8934A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6508" r="13774" b="12456"/>
          <a:stretch/>
        </p:blipFill>
        <p:spPr bwMode="auto">
          <a:xfrm>
            <a:off x="4955890" y="4007731"/>
            <a:ext cx="1890174" cy="12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FB583-7907-159A-9083-08F534E7A620}"/>
              </a:ext>
            </a:extLst>
          </p:cNvPr>
          <p:cNvSpPr txBox="1"/>
          <p:nvPr/>
        </p:nvSpPr>
        <p:spPr>
          <a:xfrm>
            <a:off x="3850594" y="5427616"/>
            <a:ext cx="399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Bangladesh Petroleum Exploration and Production Company Limited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A89463-E9BD-D01E-CA6F-72262B0A1B20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DC9550-E998-5402-DA60-411FEB63CEA9}"/>
              </a:ext>
            </a:extLst>
          </p:cNvPr>
          <p:cNvSpPr txBox="1"/>
          <p:nvPr/>
        </p:nvSpPr>
        <p:spPr>
          <a:xfrm>
            <a:off x="4205974" y="45859"/>
            <a:ext cx="414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523327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F150-D40B-491A-BC16-A4FCC562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0" y="2206625"/>
            <a:ext cx="5029200" cy="1847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</a:p>
          <a:p>
            <a:pPr marL="0" indent="0" algn="ctr">
              <a:buNone/>
            </a:pP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499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471C-091F-74D1-042B-6E93F77F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32" y="0"/>
            <a:ext cx="3697637" cy="82097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71AAE-66C2-728F-6DFA-7E79D4EB7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575" y="896703"/>
            <a:ext cx="4129088" cy="5840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79351-A22C-54AD-46AD-8312F665A5E0}"/>
              </a:ext>
            </a:extLst>
          </p:cNvPr>
          <p:cNvSpPr txBox="1"/>
          <p:nvPr/>
        </p:nvSpPr>
        <p:spPr>
          <a:xfrm>
            <a:off x="457200" y="2182843"/>
            <a:ext cx="5958840" cy="280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gas field located to the west of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Feni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in the Noakhali district.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ectonically located at the intersection of the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Hatia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Trough and the Barisal-Chandpur Gravity High.</a:t>
            </a:r>
            <a:endParaRPr lang="en-US" sz="3200" dirty="0">
              <a:solidFill>
                <a:srgbClr val="00206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9BA658-EBCB-7555-3FAB-031C9C89A4D8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3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E56C-4CBF-7258-59F1-B6BA61B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487" y="0"/>
            <a:ext cx="5153025" cy="863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&amp; Objectives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F83F-3B48-779B-FA3D-ED7BDB3A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1518142"/>
            <a:ext cx="11632281" cy="4895046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delineate </a:t>
            </a:r>
            <a:r>
              <a:rPr lang="en-US" sz="26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lithofacies and depositional environment</a:t>
            </a:r>
            <a:r>
              <a:rPr lang="en-US" sz="2600" kern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Neogene Surma Group,</a:t>
            </a:r>
            <a:endParaRPr lang="en-US" sz="26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characterize the </a:t>
            </a:r>
            <a:r>
              <a:rPr lang="en-US" sz="26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petrographic properties </a:t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Surma Group sandstones,</a:t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endParaRPr lang="en-US" sz="26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elucidate the </a:t>
            </a:r>
            <a:r>
              <a:rPr lang="en-US" sz="26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clay mineral compositions</a:t>
            </a:r>
            <a:r>
              <a:rPr lang="en-US" sz="2600" b="1" kern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r>
              <a:rPr lang="en-US" sz="2600" kern="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6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Surma Group shales,</a:t>
            </a:r>
            <a:endParaRPr lang="en-US" sz="26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reveal the </a:t>
            </a:r>
            <a:r>
              <a:rPr lang="en-US" sz="26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diagenetic factors </a:t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affecting reservoir quality of this area</a:t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endParaRPr lang="en-US" sz="26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kern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to infer the </a:t>
            </a:r>
            <a:r>
              <a:rPr lang="en-US" sz="26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provenance</a:t>
            </a:r>
            <a:r>
              <a:rPr lang="en-US" sz="2600" kern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00" kern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r>
              <a:rPr lang="en-US" sz="26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reservoir quality </a:t>
            </a:r>
            <a:r>
              <a:rPr lang="en-US" sz="2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Surma Group sediments</a:t>
            </a:r>
            <a:r>
              <a:rPr lang="en-US" sz="25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99E1C8-385D-2D33-BC49-DD9044A777AF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8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B66C-E757-1714-47F5-27AD4B2E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205" y="65087"/>
            <a:ext cx="5655590" cy="777875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390592-0301-A0C8-944C-5AD5F0DD3612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method of analysis&#10;&#10;Description automatically generated">
            <a:extLst>
              <a:ext uri="{FF2B5EF4-FFF2-40B4-BE49-F238E27FC236}">
                <a16:creationId xmlns:a16="http://schemas.microsoft.com/office/drawing/2014/main" id="{0B192E92-9720-BD4F-9EE3-F4D23C6B2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1021083"/>
            <a:ext cx="11445240" cy="577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5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5B28B-9898-05B7-44EE-39BC75385C84}"/>
              </a:ext>
            </a:extLst>
          </p:cNvPr>
          <p:cNvSpPr txBox="1"/>
          <p:nvPr/>
        </p:nvSpPr>
        <p:spPr>
          <a:xfrm>
            <a:off x="3277315" y="3044279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4593-AEEC-346E-5CEE-50ED4676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888168"/>
            <a:ext cx="11620500" cy="695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/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Gross Lithology of the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Begumganj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Well-3 (BAPEX report, 2014)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D0D36-12BF-1F36-26FE-D810CD71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58630"/>
              </p:ext>
            </p:extLst>
          </p:nvPr>
        </p:nvGraphicFramePr>
        <p:xfrm>
          <a:off x="393289" y="2866298"/>
          <a:ext cx="5307424" cy="320834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46251">
                  <a:extLst>
                    <a:ext uri="{9D8B030D-6E8A-4147-A177-3AD203B41FA5}">
                      <a16:colId xmlns:a16="http://schemas.microsoft.com/office/drawing/2014/main" val="287059340"/>
                    </a:ext>
                  </a:extLst>
                </a:gridCol>
                <a:gridCol w="3761173">
                  <a:extLst>
                    <a:ext uri="{9D8B030D-6E8A-4147-A177-3AD203B41FA5}">
                      <a16:colId xmlns:a16="http://schemas.microsoft.com/office/drawing/2014/main" val="3153886057"/>
                    </a:ext>
                  </a:extLst>
                </a:gridCol>
              </a:tblGrid>
              <a:tr h="695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(m)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Lithology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484760"/>
                  </a:ext>
                </a:extLst>
              </a:tr>
              <a:tr h="934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Mainly Shale (~60%) with Sandstone (~40%)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406887"/>
                  </a:ext>
                </a:extLst>
              </a:tr>
              <a:tr h="6441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2891.5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Sandy Shale 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711082"/>
                  </a:ext>
                </a:extLst>
              </a:tr>
              <a:tr h="934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2892-96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Mainly Sandstone (~60%) with Shale (~40%)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7948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793D93-1C46-D827-F840-1A79F37FC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64462"/>
              </p:ext>
            </p:extLst>
          </p:nvPr>
        </p:nvGraphicFramePr>
        <p:xfrm>
          <a:off x="5943599" y="2863036"/>
          <a:ext cx="5855112" cy="320834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654521">
                  <a:extLst>
                    <a:ext uri="{9D8B030D-6E8A-4147-A177-3AD203B41FA5}">
                      <a16:colId xmlns:a16="http://schemas.microsoft.com/office/drawing/2014/main" val="2238782430"/>
                    </a:ext>
                  </a:extLst>
                </a:gridCol>
                <a:gridCol w="3200591">
                  <a:extLst>
                    <a:ext uri="{9D8B030D-6E8A-4147-A177-3AD203B41FA5}">
                      <a16:colId xmlns:a16="http://schemas.microsoft.com/office/drawing/2014/main" val="2221000963"/>
                    </a:ext>
                  </a:extLst>
                </a:gridCol>
              </a:tblGrid>
              <a:tr h="54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(m)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Lithology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117275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3178.5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Mainly 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Sandstone 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(~90%) with Shale (~10%)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648469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3182.5-3186 (top)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Sandstone 70%; Shale 30%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364572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3186 (bottom)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Sandstone 60%; Shale 40%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1842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600DDC7-E490-84EC-B2B8-3AD5BCABB307}"/>
              </a:ext>
            </a:extLst>
          </p:cNvPr>
          <p:cNvSpPr txBox="1"/>
          <p:nvPr/>
        </p:nvSpPr>
        <p:spPr>
          <a:xfrm>
            <a:off x="2416507" y="1579078"/>
            <a:ext cx="126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FB35A-9FD4-DB44-BB4E-0DE6DFB1B2F1}"/>
              </a:ext>
            </a:extLst>
          </p:cNvPr>
          <p:cNvSpPr txBox="1"/>
          <p:nvPr/>
        </p:nvSpPr>
        <p:spPr>
          <a:xfrm>
            <a:off x="8240661" y="1583288"/>
            <a:ext cx="12609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22A143-D384-E1A7-05E1-A7C0BA254649}"/>
              </a:ext>
            </a:extLst>
          </p:cNvPr>
          <p:cNvCxnSpPr/>
          <p:nvPr/>
        </p:nvCxnSpPr>
        <p:spPr>
          <a:xfrm>
            <a:off x="0" y="815078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9AB0CE-85F8-BCA4-C6DA-EBE2F9FBFFBD}"/>
              </a:ext>
            </a:extLst>
          </p:cNvPr>
          <p:cNvSpPr txBox="1"/>
          <p:nvPr/>
        </p:nvSpPr>
        <p:spPr>
          <a:xfrm>
            <a:off x="4472940" y="87949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Facies Analysis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C02C-8933-E47D-E335-14DA8F08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09" y="1620090"/>
            <a:ext cx="4750831" cy="517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Lithofacies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4D4B4-F2E6-D028-720B-D713F81826BF}"/>
              </a:ext>
            </a:extLst>
          </p:cNvPr>
          <p:cNvSpPr txBox="1"/>
          <p:nvPr/>
        </p:nvSpPr>
        <p:spPr>
          <a:xfrm>
            <a:off x="62745" y="2532153"/>
            <a:ext cx="561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Ripple Cross-laminated sandstone (Sr)</a:t>
            </a:r>
          </a:p>
        </p:txBody>
      </p:sp>
      <p:pic>
        <p:nvPicPr>
          <p:cNvPr id="7" name="Picture 6" descr="A close-up of several objects&#10;&#10;Description automatically generated">
            <a:extLst>
              <a:ext uri="{FF2B5EF4-FFF2-40B4-BE49-F238E27FC236}">
                <a16:creationId xmlns:a16="http://schemas.microsoft.com/office/drawing/2014/main" id="{459CFA64-D267-29F3-676D-083E4C200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7" y="817101"/>
            <a:ext cx="6548437" cy="596052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DA098-2ED7-8DD9-232B-60179F1EE8F7}"/>
              </a:ext>
            </a:extLst>
          </p:cNvPr>
          <p:cNvCxnSpPr/>
          <p:nvPr/>
        </p:nvCxnSpPr>
        <p:spPr>
          <a:xfrm>
            <a:off x="0" y="786621"/>
            <a:ext cx="1219200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EBD756-0EB0-7283-0105-B1D372B0B4DF}"/>
              </a:ext>
            </a:extLst>
          </p:cNvPr>
          <p:cNvSpPr/>
          <p:nvPr/>
        </p:nvSpPr>
        <p:spPr>
          <a:xfrm>
            <a:off x="6248400" y="3429000"/>
            <a:ext cx="1264920" cy="62484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2E10E-9B2E-285C-2471-B30AB268B96B}"/>
              </a:ext>
            </a:extLst>
          </p:cNvPr>
          <p:cNvSpPr/>
          <p:nvPr/>
        </p:nvSpPr>
        <p:spPr>
          <a:xfrm>
            <a:off x="7853838" y="2763053"/>
            <a:ext cx="3022283" cy="1331893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FEA81-CE1D-1DA1-46F7-979FAB1D83F3}"/>
              </a:ext>
            </a:extLst>
          </p:cNvPr>
          <p:cNvSpPr txBox="1"/>
          <p:nvPr/>
        </p:nvSpPr>
        <p:spPr>
          <a:xfrm>
            <a:off x="55125" y="2950702"/>
            <a:ext cx="439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W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avy-bedded sandstone (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Sw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60CA21-5014-4933-7320-24ACDBDE682A}"/>
              </a:ext>
            </a:extLst>
          </p:cNvPr>
          <p:cNvSpPr/>
          <p:nvPr/>
        </p:nvSpPr>
        <p:spPr>
          <a:xfrm>
            <a:off x="7970520" y="1870969"/>
            <a:ext cx="2905601" cy="67038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60DAC6-0A4C-CC45-1BC3-4E225B9BE834}"/>
              </a:ext>
            </a:extLst>
          </p:cNvPr>
          <p:cNvSpPr/>
          <p:nvPr/>
        </p:nvSpPr>
        <p:spPr>
          <a:xfrm>
            <a:off x="7721918" y="4851633"/>
            <a:ext cx="1264920" cy="62484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63DA6C-ADDC-C636-71A3-2DFF00B4C961}"/>
              </a:ext>
            </a:extLst>
          </p:cNvPr>
          <p:cNvSpPr/>
          <p:nvPr/>
        </p:nvSpPr>
        <p:spPr>
          <a:xfrm>
            <a:off x="6418659" y="2476501"/>
            <a:ext cx="1264920" cy="62484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D545-3EA5-8B45-A57A-B9099E1B9632}"/>
              </a:ext>
            </a:extLst>
          </p:cNvPr>
          <p:cNvSpPr/>
          <p:nvPr/>
        </p:nvSpPr>
        <p:spPr>
          <a:xfrm>
            <a:off x="6418659" y="4478474"/>
            <a:ext cx="1264920" cy="62484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81E878-DEB8-1082-78FF-B0EE1B29243C}"/>
              </a:ext>
            </a:extLst>
          </p:cNvPr>
          <p:cNvSpPr/>
          <p:nvPr/>
        </p:nvSpPr>
        <p:spPr>
          <a:xfrm>
            <a:off x="11046380" y="3493532"/>
            <a:ext cx="993220" cy="62484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00007A-ECF3-86D8-E099-CD3A4F0EF5AB}"/>
              </a:ext>
            </a:extLst>
          </p:cNvPr>
          <p:cNvSpPr/>
          <p:nvPr/>
        </p:nvSpPr>
        <p:spPr>
          <a:xfrm>
            <a:off x="10874691" y="4900922"/>
            <a:ext cx="993220" cy="6248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EC2542-C327-F9C7-9B4B-06E1AFC600C4}"/>
              </a:ext>
            </a:extLst>
          </p:cNvPr>
          <p:cNvSpPr/>
          <p:nvPr/>
        </p:nvSpPr>
        <p:spPr>
          <a:xfrm>
            <a:off x="11061620" y="2421768"/>
            <a:ext cx="993220" cy="62484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FBFBC-BC20-F445-1CAC-C16F10FD5D8A}"/>
              </a:ext>
            </a:extLst>
          </p:cNvPr>
          <p:cNvSpPr txBox="1"/>
          <p:nvPr/>
        </p:nvSpPr>
        <p:spPr>
          <a:xfrm>
            <a:off x="62745" y="3396971"/>
            <a:ext cx="513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Flaser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-bedded sandstone (Sf)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894B2-79E9-55B3-505F-633A04953E5D}"/>
              </a:ext>
            </a:extLst>
          </p:cNvPr>
          <p:cNvSpPr txBox="1"/>
          <p:nvPr/>
        </p:nvSpPr>
        <p:spPr>
          <a:xfrm>
            <a:off x="55125" y="3843240"/>
            <a:ext cx="45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Parallel-bedded sandstone (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Sh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5C6FD-107E-FFEE-A052-C41D2680465F}"/>
              </a:ext>
            </a:extLst>
          </p:cNvPr>
          <p:cNvSpPr txBox="1"/>
          <p:nvPr/>
        </p:nvSpPr>
        <p:spPr>
          <a:xfrm>
            <a:off x="62745" y="4306197"/>
            <a:ext cx="379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Massive sandstone (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Sm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67AB4-DD52-4EF2-D1D3-2D47F7E3BDD3}"/>
              </a:ext>
            </a:extLst>
          </p:cNvPr>
          <p:cNvSpPr txBox="1"/>
          <p:nvPr/>
        </p:nvSpPr>
        <p:spPr>
          <a:xfrm>
            <a:off x="41316" y="4801484"/>
            <a:ext cx="529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P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lanar cross-bedded sandstone (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Sp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6E510-D3C7-C295-F0D4-0E2309971572}"/>
              </a:ext>
            </a:extLst>
          </p:cNvPr>
          <p:cNvSpPr txBox="1"/>
          <p:nvPr/>
        </p:nvSpPr>
        <p:spPr>
          <a:xfrm>
            <a:off x="4472940" y="87949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Facies Analysis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1350</Words>
  <Application>Microsoft Office PowerPoint</Application>
  <PresentationFormat>Widescreen</PresentationFormat>
  <Paragraphs>186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Times New Roman</vt:lpstr>
      <vt:lpstr>Wingdings</vt:lpstr>
      <vt:lpstr>Office Theme</vt:lpstr>
      <vt:lpstr>Petrography and Diagenesis of the Neogene Surma Group from the Begumganj Structure, Bengal Basin: Implications for Provenance and Reservoir Quality </vt:lpstr>
      <vt:lpstr>Outlines</vt:lpstr>
      <vt:lpstr> Background &amp; Significance </vt:lpstr>
      <vt:lpstr>Study Area</vt:lpstr>
      <vt:lpstr>Aims &amp; Objectives</vt:lpstr>
      <vt:lpstr> Research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Heavy Mineral Distribution </vt:lpstr>
      <vt:lpstr>Total ZTR indices, Opaque minerals and Garnet content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Cementation (Quartz Overgrowth)  </vt:lpstr>
      <vt:lpstr>Cementation (Carbonate Cement)  </vt:lpstr>
      <vt:lpstr>PowerPoint Presentation</vt:lpstr>
      <vt:lpstr>PowerPoint Presentation</vt:lpstr>
      <vt:lpstr>Dissolution</vt:lpstr>
      <vt:lpstr>Paragenetic sequence</vt:lpstr>
      <vt:lpstr>PowerPoint Presentation</vt:lpstr>
      <vt:lpstr>PowerPoint Presentation</vt:lpstr>
      <vt:lpstr>PowerPoint Presentation</vt:lpstr>
      <vt:lpstr> Summary &amp; Conclusions </vt:lpstr>
      <vt:lpstr> Summary &amp; Conclusions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Petrography and Diagenesis of the Neogene Surma Group from the Begumganj Structure, Bengal Basin: Implications for provenance and reservoir quality </dc:title>
  <dc:creator>User042</dc:creator>
  <cp:lastModifiedBy>User042</cp:lastModifiedBy>
  <cp:revision>56</cp:revision>
  <dcterms:created xsi:type="dcterms:W3CDTF">2025-02-10T14:37:58Z</dcterms:created>
  <dcterms:modified xsi:type="dcterms:W3CDTF">2025-02-15T19:53:46Z</dcterms:modified>
</cp:coreProperties>
</file>