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Garamond" panose="02020404030301010803" pitchFamily="18" charset="0"/>
      <p:regular r:id="rId13"/>
      <p:bold r:id="rId14"/>
      <p:italic r:id="rId15"/>
      <p:boldItalic r:id="rId16"/>
    </p:embeddedFont>
    <p:embeddedFont>
      <p:font typeface="Oswald"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iDyng/wa8xdYwVSzQIgdgBtzRo7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8" name="Google Shape;9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2" name="Google Shape;12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4" name="Google Shape;13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6" name="Google Shape;146;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Oswald"/>
                <a:ea typeface="Oswald"/>
                <a:cs typeface="Oswald"/>
                <a:sym typeface="Oswald"/>
              </a:defRPr>
            </a:lvl1pPr>
            <a:lvl2pPr marL="0" lvl="1" indent="0" algn="r">
              <a:spcBef>
                <a:spcPts val="0"/>
              </a:spcBef>
              <a:spcAft>
                <a:spcPts val="0"/>
              </a:spcAft>
              <a:buNone/>
              <a:defRPr sz="1200" b="0" i="0" u="none" strike="noStrike" cap="none">
                <a:solidFill>
                  <a:srgbClr val="898989"/>
                </a:solidFill>
                <a:latin typeface="Oswald"/>
                <a:ea typeface="Oswald"/>
                <a:cs typeface="Oswald"/>
                <a:sym typeface="Oswald"/>
              </a:defRPr>
            </a:lvl2pPr>
            <a:lvl3pPr marL="0" lvl="2" indent="0" algn="r">
              <a:spcBef>
                <a:spcPts val="0"/>
              </a:spcBef>
              <a:spcAft>
                <a:spcPts val="0"/>
              </a:spcAft>
              <a:buNone/>
              <a:defRPr sz="1200" b="0" i="0" u="none" strike="noStrike" cap="none">
                <a:solidFill>
                  <a:srgbClr val="898989"/>
                </a:solidFill>
                <a:latin typeface="Oswald"/>
                <a:ea typeface="Oswald"/>
                <a:cs typeface="Oswald"/>
                <a:sym typeface="Oswald"/>
              </a:defRPr>
            </a:lvl3pPr>
            <a:lvl4pPr marL="0" lvl="3" indent="0" algn="r">
              <a:spcBef>
                <a:spcPts val="0"/>
              </a:spcBef>
              <a:spcAft>
                <a:spcPts val="0"/>
              </a:spcAft>
              <a:buNone/>
              <a:defRPr sz="1200" b="0" i="0" u="none" strike="noStrike" cap="none">
                <a:solidFill>
                  <a:srgbClr val="898989"/>
                </a:solidFill>
                <a:latin typeface="Oswald"/>
                <a:ea typeface="Oswald"/>
                <a:cs typeface="Oswald"/>
                <a:sym typeface="Oswald"/>
              </a:defRPr>
            </a:lvl4pPr>
            <a:lvl5pPr marL="0" lvl="4" indent="0" algn="r">
              <a:spcBef>
                <a:spcPts val="0"/>
              </a:spcBef>
              <a:spcAft>
                <a:spcPts val="0"/>
              </a:spcAft>
              <a:buNone/>
              <a:defRPr sz="1200" b="0" i="0" u="none" strike="noStrike" cap="none">
                <a:solidFill>
                  <a:srgbClr val="898989"/>
                </a:solidFill>
                <a:latin typeface="Oswald"/>
                <a:ea typeface="Oswald"/>
                <a:cs typeface="Oswald"/>
                <a:sym typeface="Oswald"/>
              </a:defRPr>
            </a:lvl5pPr>
            <a:lvl6pPr marL="0" lvl="5" indent="0" algn="r">
              <a:spcBef>
                <a:spcPts val="0"/>
              </a:spcBef>
              <a:spcAft>
                <a:spcPts val="0"/>
              </a:spcAft>
              <a:buNone/>
              <a:defRPr sz="1200" b="0" i="0" u="none" strike="noStrike" cap="none">
                <a:solidFill>
                  <a:srgbClr val="898989"/>
                </a:solidFill>
                <a:latin typeface="Oswald"/>
                <a:ea typeface="Oswald"/>
                <a:cs typeface="Oswald"/>
                <a:sym typeface="Oswald"/>
              </a:defRPr>
            </a:lvl6pPr>
            <a:lvl7pPr marL="0" lvl="6" indent="0" algn="r">
              <a:spcBef>
                <a:spcPts val="0"/>
              </a:spcBef>
              <a:spcAft>
                <a:spcPts val="0"/>
              </a:spcAft>
              <a:buNone/>
              <a:defRPr sz="1200" b="0" i="0" u="none" strike="noStrike" cap="none">
                <a:solidFill>
                  <a:srgbClr val="898989"/>
                </a:solidFill>
                <a:latin typeface="Oswald"/>
                <a:ea typeface="Oswald"/>
                <a:cs typeface="Oswald"/>
                <a:sym typeface="Oswald"/>
              </a:defRPr>
            </a:lvl7pPr>
            <a:lvl8pPr marL="0" lvl="7" indent="0" algn="r">
              <a:spcBef>
                <a:spcPts val="0"/>
              </a:spcBef>
              <a:spcAft>
                <a:spcPts val="0"/>
              </a:spcAft>
              <a:buNone/>
              <a:defRPr sz="1200" b="0" i="0" u="none" strike="noStrike" cap="none">
                <a:solidFill>
                  <a:srgbClr val="898989"/>
                </a:solidFill>
                <a:latin typeface="Oswald"/>
                <a:ea typeface="Oswald"/>
                <a:cs typeface="Oswald"/>
                <a:sym typeface="Oswald"/>
              </a:defRPr>
            </a:lvl8pPr>
            <a:lvl9pPr marL="0" lvl="8" indent="0" algn="r">
              <a:spcBef>
                <a:spcPts val="0"/>
              </a:spcBef>
              <a:spcAft>
                <a:spcPts val="0"/>
              </a:spcAft>
              <a:buNone/>
              <a:defRPr sz="12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3580606" y="-1875631"/>
            <a:ext cx="5030788"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609600" y="1095375"/>
            <a:ext cx="10972800" cy="50307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2"/>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3"/>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7"/>
          <p:cNvSpPr>
            <a:spLocks noGrp="1"/>
          </p:cNvSpPr>
          <p:nvPr>
            <p:ph type="pic" idx="2"/>
          </p:nvPr>
        </p:nvSpPr>
        <p:spPr>
          <a:xfrm>
            <a:off x="2389717" y="612775"/>
            <a:ext cx="7315200" cy="4114800"/>
          </a:xfrm>
          <a:prstGeom prst="rect">
            <a:avLst/>
          </a:prstGeom>
          <a:noFill/>
          <a:ln>
            <a:noFill/>
          </a:ln>
        </p:spPr>
      </p:sp>
      <p:sp>
        <p:nvSpPr>
          <p:cNvPr id="68" name="Google Shape;68;p17"/>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Oswald"/>
                <a:ea typeface="Oswald"/>
                <a:cs typeface="Oswald"/>
                <a:sym typeface="Oswald"/>
              </a:defRPr>
            </a:lvl1pPr>
            <a:lvl2pPr marL="0" lvl="1" indent="0" algn="r">
              <a:spcBef>
                <a:spcPts val="0"/>
              </a:spcBef>
              <a:spcAft>
                <a:spcPts val="0"/>
              </a:spcAft>
              <a:buNone/>
              <a:defRPr sz="1200">
                <a:solidFill>
                  <a:srgbClr val="898989"/>
                </a:solidFill>
                <a:latin typeface="Oswald"/>
                <a:ea typeface="Oswald"/>
                <a:cs typeface="Oswald"/>
                <a:sym typeface="Oswald"/>
              </a:defRPr>
            </a:lvl2pPr>
            <a:lvl3pPr marL="0" lvl="2" indent="0" algn="r">
              <a:spcBef>
                <a:spcPts val="0"/>
              </a:spcBef>
              <a:spcAft>
                <a:spcPts val="0"/>
              </a:spcAft>
              <a:buNone/>
              <a:defRPr sz="1200">
                <a:solidFill>
                  <a:srgbClr val="898989"/>
                </a:solidFill>
                <a:latin typeface="Oswald"/>
                <a:ea typeface="Oswald"/>
                <a:cs typeface="Oswald"/>
                <a:sym typeface="Oswald"/>
              </a:defRPr>
            </a:lvl3pPr>
            <a:lvl4pPr marL="0" lvl="3" indent="0" algn="r">
              <a:spcBef>
                <a:spcPts val="0"/>
              </a:spcBef>
              <a:spcAft>
                <a:spcPts val="0"/>
              </a:spcAft>
              <a:buNone/>
              <a:defRPr sz="1200">
                <a:solidFill>
                  <a:srgbClr val="898989"/>
                </a:solidFill>
                <a:latin typeface="Oswald"/>
                <a:ea typeface="Oswald"/>
                <a:cs typeface="Oswald"/>
                <a:sym typeface="Oswald"/>
              </a:defRPr>
            </a:lvl4pPr>
            <a:lvl5pPr marL="0" lvl="4" indent="0" algn="r">
              <a:spcBef>
                <a:spcPts val="0"/>
              </a:spcBef>
              <a:spcAft>
                <a:spcPts val="0"/>
              </a:spcAft>
              <a:buNone/>
              <a:defRPr sz="1200">
                <a:solidFill>
                  <a:srgbClr val="898989"/>
                </a:solidFill>
                <a:latin typeface="Oswald"/>
                <a:ea typeface="Oswald"/>
                <a:cs typeface="Oswald"/>
                <a:sym typeface="Oswald"/>
              </a:defRPr>
            </a:lvl5pPr>
            <a:lvl6pPr marL="0" lvl="5" indent="0" algn="r">
              <a:spcBef>
                <a:spcPts val="0"/>
              </a:spcBef>
              <a:spcAft>
                <a:spcPts val="0"/>
              </a:spcAft>
              <a:buNone/>
              <a:defRPr sz="1200">
                <a:solidFill>
                  <a:srgbClr val="898989"/>
                </a:solidFill>
                <a:latin typeface="Oswald"/>
                <a:ea typeface="Oswald"/>
                <a:cs typeface="Oswald"/>
                <a:sym typeface="Oswald"/>
              </a:defRPr>
            </a:lvl6pPr>
            <a:lvl7pPr marL="0" lvl="6" indent="0" algn="r">
              <a:spcBef>
                <a:spcPts val="0"/>
              </a:spcBef>
              <a:spcAft>
                <a:spcPts val="0"/>
              </a:spcAft>
              <a:buNone/>
              <a:defRPr sz="1200">
                <a:solidFill>
                  <a:srgbClr val="898989"/>
                </a:solidFill>
                <a:latin typeface="Oswald"/>
                <a:ea typeface="Oswald"/>
                <a:cs typeface="Oswald"/>
                <a:sym typeface="Oswald"/>
              </a:defRPr>
            </a:lvl7pPr>
            <a:lvl8pPr marL="0" lvl="7" indent="0" algn="r">
              <a:spcBef>
                <a:spcPts val="0"/>
              </a:spcBef>
              <a:spcAft>
                <a:spcPts val="0"/>
              </a:spcAft>
              <a:buNone/>
              <a:defRPr sz="1200">
                <a:solidFill>
                  <a:srgbClr val="898989"/>
                </a:solidFill>
                <a:latin typeface="Oswald"/>
                <a:ea typeface="Oswald"/>
                <a:cs typeface="Oswald"/>
                <a:sym typeface="Oswald"/>
              </a:defRPr>
            </a:lvl8pPr>
            <a:lvl9pPr marL="0" lvl="8" indent="0" algn="r">
              <a:spcBef>
                <a:spcPts val="0"/>
              </a:spcBef>
              <a:spcAft>
                <a:spcPts val="0"/>
              </a:spcAft>
              <a:buNone/>
              <a:defRPr sz="1200">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Oswald"/>
                <a:ea typeface="Oswald"/>
                <a:cs typeface="Oswald"/>
                <a:sym typeface="Oswald"/>
              </a:defRPr>
            </a:lvl1pPr>
            <a:lvl2pPr marR="0" lvl="1" algn="ctr" rtl="0">
              <a:spcBef>
                <a:spcPts val="0"/>
              </a:spcBef>
              <a:spcAft>
                <a:spcPts val="0"/>
              </a:spcAft>
              <a:buSzPts val="1400"/>
              <a:buNone/>
              <a:defRPr sz="4400" b="0" i="0" u="none" strike="noStrike" cap="none">
                <a:solidFill>
                  <a:schemeClr val="dk1"/>
                </a:solidFill>
                <a:latin typeface="Oswald"/>
                <a:ea typeface="Oswald"/>
                <a:cs typeface="Oswald"/>
                <a:sym typeface="Oswald"/>
              </a:defRPr>
            </a:lvl2pPr>
            <a:lvl3pPr marR="0" lvl="2" algn="ctr" rtl="0">
              <a:spcBef>
                <a:spcPts val="0"/>
              </a:spcBef>
              <a:spcAft>
                <a:spcPts val="0"/>
              </a:spcAft>
              <a:buSzPts val="1400"/>
              <a:buNone/>
              <a:defRPr sz="4400" b="0" i="0" u="none" strike="noStrike" cap="none">
                <a:solidFill>
                  <a:schemeClr val="dk1"/>
                </a:solidFill>
                <a:latin typeface="Oswald"/>
                <a:ea typeface="Oswald"/>
                <a:cs typeface="Oswald"/>
                <a:sym typeface="Oswald"/>
              </a:defRPr>
            </a:lvl3pPr>
            <a:lvl4pPr marR="0" lvl="3" algn="ctr" rtl="0">
              <a:spcBef>
                <a:spcPts val="0"/>
              </a:spcBef>
              <a:spcAft>
                <a:spcPts val="0"/>
              </a:spcAft>
              <a:buSzPts val="1400"/>
              <a:buNone/>
              <a:defRPr sz="4400" b="0" i="0" u="none" strike="noStrike" cap="none">
                <a:solidFill>
                  <a:schemeClr val="dk1"/>
                </a:solidFill>
                <a:latin typeface="Oswald"/>
                <a:ea typeface="Oswald"/>
                <a:cs typeface="Oswald"/>
                <a:sym typeface="Oswald"/>
              </a:defRPr>
            </a:lvl4pPr>
            <a:lvl5pPr marR="0" lvl="4" algn="ctr" rtl="0">
              <a:spcBef>
                <a:spcPts val="0"/>
              </a:spcBef>
              <a:spcAft>
                <a:spcPts val="0"/>
              </a:spcAft>
              <a:buSzPts val="1400"/>
              <a:buNone/>
              <a:defRPr sz="4400" b="0" i="0" u="none" strike="noStrike" cap="none">
                <a:solidFill>
                  <a:schemeClr val="dk1"/>
                </a:solidFill>
                <a:latin typeface="Oswald"/>
                <a:ea typeface="Oswald"/>
                <a:cs typeface="Oswald"/>
                <a:sym typeface="Oswald"/>
              </a:defRPr>
            </a:lvl5pPr>
            <a:lvl6pPr marR="0" lvl="5" algn="ctr" rtl="0">
              <a:spcBef>
                <a:spcPts val="0"/>
              </a:spcBef>
              <a:spcAft>
                <a:spcPts val="0"/>
              </a:spcAft>
              <a:buSzPts val="1400"/>
              <a:buNone/>
              <a:defRPr sz="4400" b="0" i="0" u="none" strike="noStrike" cap="none">
                <a:solidFill>
                  <a:schemeClr val="dk1"/>
                </a:solidFill>
                <a:latin typeface="Oswald"/>
                <a:ea typeface="Oswald"/>
                <a:cs typeface="Oswald"/>
                <a:sym typeface="Oswald"/>
              </a:defRPr>
            </a:lvl6pPr>
            <a:lvl7pPr marR="0" lvl="6" algn="ctr" rtl="0">
              <a:spcBef>
                <a:spcPts val="0"/>
              </a:spcBef>
              <a:spcAft>
                <a:spcPts val="0"/>
              </a:spcAft>
              <a:buSzPts val="1400"/>
              <a:buNone/>
              <a:defRPr sz="4400" b="0" i="0" u="none" strike="noStrike" cap="none">
                <a:solidFill>
                  <a:schemeClr val="dk1"/>
                </a:solidFill>
                <a:latin typeface="Oswald"/>
                <a:ea typeface="Oswald"/>
                <a:cs typeface="Oswald"/>
                <a:sym typeface="Oswald"/>
              </a:defRPr>
            </a:lvl7pPr>
            <a:lvl8pPr marR="0" lvl="7" algn="ctr" rtl="0">
              <a:spcBef>
                <a:spcPts val="0"/>
              </a:spcBef>
              <a:spcAft>
                <a:spcPts val="0"/>
              </a:spcAft>
              <a:buSzPts val="1400"/>
              <a:buNone/>
              <a:defRPr sz="4400" b="0" i="0" u="none" strike="noStrike" cap="none">
                <a:solidFill>
                  <a:schemeClr val="dk1"/>
                </a:solidFill>
                <a:latin typeface="Oswald"/>
                <a:ea typeface="Oswald"/>
                <a:cs typeface="Oswald"/>
                <a:sym typeface="Oswald"/>
              </a:defRPr>
            </a:lvl8pPr>
            <a:lvl9pPr marR="0" lvl="8" algn="ctr" rtl="0">
              <a:spcBef>
                <a:spcPts val="0"/>
              </a:spcBef>
              <a:spcAft>
                <a:spcPts val="0"/>
              </a:spcAft>
              <a:buSzPts val="1400"/>
              <a:buNone/>
              <a:defRPr sz="4400" b="0" i="0" u="none" strike="noStrike" cap="none">
                <a:solidFill>
                  <a:schemeClr val="dk1"/>
                </a:solidFill>
                <a:latin typeface="Oswald"/>
                <a:ea typeface="Oswald"/>
                <a:cs typeface="Oswald"/>
                <a:sym typeface="Oswald"/>
              </a:defRPr>
            </a:lvl9pPr>
          </a:lstStyle>
          <a:p>
            <a:endParaRPr/>
          </a:p>
        </p:txBody>
      </p:sp>
      <p:sp>
        <p:nvSpPr>
          <p:cNvPr id="11" name="Google Shape;11;p8"/>
          <p:cNvSpPr txBox="1">
            <a:spLocks noGrp="1"/>
          </p:cNvSpPr>
          <p:nvPr>
            <p:ph type="body" idx="1"/>
          </p:nvPr>
        </p:nvSpPr>
        <p:spPr>
          <a:xfrm>
            <a:off x="609600" y="1095375"/>
            <a:ext cx="10972800" cy="503078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Oswald"/>
                <a:ea typeface="Oswald"/>
                <a:cs typeface="Oswald"/>
                <a:sym typeface="Oswald"/>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Oswald"/>
                <a:ea typeface="Oswald"/>
                <a:cs typeface="Oswald"/>
                <a:sym typeface="Oswald"/>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Oswald"/>
                <a:ea typeface="Oswald"/>
                <a:cs typeface="Oswald"/>
                <a:sym typeface="Oswald"/>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Oswald"/>
                <a:ea typeface="Oswald"/>
                <a:cs typeface="Oswald"/>
                <a:sym typeface="Oswald"/>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Oswald"/>
                <a:ea typeface="Oswald"/>
                <a:cs typeface="Oswald"/>
                <a:sym typeface="Oswald"/>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Oswald"/>
                <a:ea typeface="Oswald"/>
                <a:cs typeface="Oswald"/>
                <a:sym typeface="Oswal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swald"/>
                <a:ea typeface="Oswald"/>
                <a:cs typeface="Oswald"/>
                <a:sym typeface="Oswald"/>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Oswald"/>
                <a:ea typeface="Oswald"/>
                <a:cs typeface="Oswald"/>
                <a:sym typeface="Oswald"/>
              </a:defRPr>
            </a:lvl1pPr>
            <a:lvl2pPr marL="0" marR="0" lvl="1" indent="0" algn="r" rtl="0">
              <a:spcBef>
                <a:spcPts val="0"/>
              </a:spcBef>
              <a:spcAft>
                <a:spcPts val="0"/>
              </a:spcAft>
              <a:buNone/>
              <a:defRPr sz="1200" b="0" i="0" u="none" strike="noStrike" cap="none">
                <a:solidFill>
                  <a:srgbClr val="898989"/>
                </a:solidFill>
                <a:latin typeface="Oswald"/>
                <a:ea typeface="Oswald"/>
                <a:cs typeface="Oswald"/>
                <a:sym typeface="Oswald"/>
              </a:defRPr>
            </a:lvl2pPr>
            <a:lvl3pPr marL="0" marR="0" lvl="2" indent="0" algn="r" rtl="0">
              <a:spcBef>
                <a:spcPts val="0"/>
              </a:spcBef>
              <a:spcAft>
                <a:spcPts val="0"/>
              </a:spcAft>
              <a:buNone/>
              <a:defRPr sz="1200" b="0" i="0" u="none" strike="noStrike" cap="none">
                <a:solidFill>
                  <a:srgbClr val="898989"/>
                </a:solidFill>
                <a:latin typeface="Oswald"/>
                <a:ea typeface="Oswald"/>
                <a:cs typeface="Oswald"/>
                <a:sym typeface="Oswald"/>
              </a:defRPr>
            </a:lvl3pPr>
            <a:lvl4pPr marL="0" marR="0" lvl="3" indent="0" algn="r" rtl="0">
              <a:spcBef>
                <a:spcPts val="0"/>
              </a:spcBef>
              <a:spcAft>
                <a:spcPts val="0"/>
              </a:spcAft>
              <a:buNone/>
              <a:defRPr sz="1200" b="0" i="0" u="none" strike="noStrike" cap="none">
                <a:solidFill>
                  <a:srgbClr val="898989"/>
                </a:solidFill>
                <a:latin typeface="Oswald"/>
                <a:ea typeface="Oswald"/>
                <a:cs typeface="Oswald"/>
                <a:sym typeface="Oswald"/>
              </a:defRPr>
            </a:lvl4pPr>
            <a:lvl5pPr marL="0" marR="0" lvl="4" indent="0" algn="r" rtl="0">
              <a:spcBef>
                <a:spcPts val="0"/>
              </a:spcBef>
              <a:spcAft>
                <a:spcPts val="0"/>
              </a:spcAft>
              <a:buNone/>
              <a:defRPr sz="1200" b="0" i="0" u="none" strike="noStrike" cap="none">
                <a:solidFill>
                  <a:srgbClr val="898989"/>
                </a:solidFill>
                <a:latin typeface="Oswald"/>
                <a:ea typeface="Oswald"/>
                <a:cs typeface="Oswald"/>
                <a:sym typeface="Oswald"/>
              </a:defRPr>
            </a:lvl5pPr>
            <a:lvl6pPr marL="0" marR="0" lvl="5" indent="0" algn="r" rtl="0">
              <a:spcBef>
                <a:spcPts val="0"/>
              </a:spcBef>
              <a:spcAft>
                <a:spcPts val="0"/>
              </a:spcAft>
              <a:buNone/>
              <a:defRPr sz="1200" b="0" i="0" u="none" strike="noStrike" cap="none">
                <a:solidFill>
                  <a:srgbClr val="898989"/>
                </a:solidFill>
                <a:latin typeface="Oswald"/>
                <a:ea typeface="Oswald"/>
                <a:cs typeface="Oswald"/>
                <a:sym typeface="Oswald"/>
              </a:defRPr>
            </a:lvl6pPr>
            <a:lvl7pPr marL="0" marR="0" lvl="6" indent="0" algn="r" rtl="0">
              <a:spcBef>
                <a:spcPts val="0"/>
              </a:spcBef>
              <a:spcAft>
                <a:spcPts val="0"/>
              </a:spcAft>
              <a:buNone/>
              <a:defRPr sz="1200" b="0" i="0" u="none" strike="noStrike" cap="none">
                <a:solidFill>
                  <a:srgbClr val="898989"/>
                </a:solidFill>
                <a:latin typeface="Oswald"/>
                <a:ea typeface="Oswald"/>
                <a:cs typeface="Oswald"/>
                <a:sym typeface="Oswald"/>
              </a:defRPr>
            </a:lvl7pPr>
            <a:lvl8pPr marL="0" marR="0" lvl="7" indent="0" algn="r" rtl="0">
              <a:spcBef>
                <a:spcPts val="0"/>
              </a:spcBef>
              <a:spcAft>
                <a:spcPts val="0"/>
              </a:spcAft>
              <a:buNone/>
              <a:defRPr sz="1200" b="0" i="0" u="none" strike="noStrike" cap="none">
                <a:solidFill>
                  <a:srgbClr val="898989"/>
                </a:solidFill>
                <a:latin typeface="Oswald"/>
                <a:ea typeface="Oswald"/>
                <a:cs typeface="Oswald"/>
                <a:sym typeface="Oswald"/>
              </a:defRPr>
            </a:lvl8pPr>
            <a:lvl9pPr marL="0" marR="0" lvl="8" indent="0" algn="r" rtl="0">
              <a:spcBef>
                <a:spcPts val="0"/>
              </a:spcBef>
              <a:spcAft>
                <a:spcPts val="0"/>
              </a:spcAft>
              <a:buNone/>
              <a:defRPr sz="1200" b="0" i="0" u="none" strike="noStrike" cap="none">
                <a:solidFill>
                  <a:srgbClr val="898989"/>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152400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p:nvPr/>
        </p:nvSpPr>
        <p:spPr>
          <a:xfrm>
            <a:off x="5656780" y="851521"/>
            <a:ext cx="4638605" cy="5154967"/>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r="59916"/>
          <a:stretch/>
        </p:blipFill>
        <p:spPr>
          <a:xfrm>
            <a:off x="6860233" y="1974389"/>
            <a:ext cx="3203509" cy="3426237"/>
          </a:xfrm>
          <a:prstGeom prst="rect">
            <a:avLst/>
          </a:prstGeom>
          <a:noFill/>
          <a:ln>
            <a:noFill/>
          </a:ln>
        </p:spPr>
      </p:pic>
      <p:sp>
        <p:nvSpPr>
          <p:cNvPr id="91" name="Google Shape;91;p1"/>
          <p:cNvSpPr txBox="1">
            <a:spLocks noGrp="1"/>
          </p:cNvSpPr>
          <p:nvPr>
            <p:ph type="subTitle" idx="1"/>
          </p:nvPr>
        </p:nvSpPr>
        <p:spPr>
          <a:xfrm>
            <a:off x="1245686" y="648614"/>
            <a:ext cx="85344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endParaRPr b="1">
              <a:solidFill>
                <a:schemeClr val="dk1"/>
              </a:solidFill>
              <a:latin typeface="Times New Roman"/>
              <a:ea typeface="Times New Roman"/>
              <a:cs typeface="Times New Roman"/>
              <a:sym typeface="Times New Roman"/>
            </a:endParaRPr>
          </a:p>
          <a:p>
            <a:pPr marL="0" lvl="0" indent="0" algn="ctr" rtl="0">
              <a:spcBef>
                <a:spcPts val="640"/>
              </a:spcBef>
              <a:spcAft>
                <a:spcPts val="0"/>
              </a:spcAft>
              <a:buClr>
                <a:schemeClr val="dk1"/>
              </a:buClr>
              <a:buSzPts val="3200"/>
              <a:buNone/>
            </a:pPr>
            <a:r>
              <a:rPr lang="en-US" b="1">
                <a:solidFill>
                  <a:schemeClr val="dk1"/>
                </a:solidFill>
                <a:latin typeface="Times New Roman"/>
                <a:ea typeface="Times New Roman"/>
                <a:cs typeface="Times New Roman"/>
                <a:sym typeface="Times New Roman"/>
              </a:rPr>
              <a:t>TITLE PAGE</a:t>
            </a:r>
            <a:endParaRPr b="1">
              <a:solidFill>
                <a:schemeClr val="dk1"/>
              </a:solidFill>
              <a:latin typeface="Times New Roman"/>
              <a:ea typeface="Times New Roman"/>
              <a:cs typeface="Times New Roman"/>
              <a:sym typeface="Times New Roman"/>
            </a:endParaRPr>
          </a:p>
        </p:txBody>
      </p:sp>
      <p:sp>
        <p:nvSpPr>
          <p:cNvPr id="92" name="Google Shape;92;p1"/>
          <p:cNvSpPr txBox="1">
            <a:spLocks noGrp="1"/>
          </p:cNvSpPr>
          <p:nvPr>
            <p:ph type="ctrTitle"/>
          </p:nvPr>
        </p:nvSpPr>
        <p:spPr>
          <a:xfrm>
            <a:off x="331286" y="-526757"/>
            <a:ext cx="10363200" cy="2076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chemeClr val="dk2"/>
                </a:solidFill>
                <a:latin typeface="Garamond"/>
                <a:ea typeface="Garamond"/>
                <a:cs typeface="Garamond"/>
                <a:sym typeface="Garamond"/>
              </a:rPr>
              <a:t>SMART INDIA HACKATHON 2025</a:t>
            </a:r>
            <a:endParaRPr sz="4000" b="1">
              <a:solidFill>
                <a:schemeClr val="dk2"/>
              </a:solidFill>
              <a:latin typeface="Garamond"/>
              <a:ea typeface="Garamond"/>
              <a:cs typeface="Garamond"/>
              <a:sym typeface="Garamond"/>
            </a:endParaRPr>
          </a:p>
        </p:txBody>
      </p:sp>
      <p:sp>
        <p:nvSpPr>
          <p:cNvPr id="93" name="Google Shape;93;p1"/>
          <p:cNvSpPr txBox="1"/>
          <p:nvPr/>
        </p:nvSpPr>
        <p:spPr>
          <a:xfrm>
            <a:off x="340606" y="2057788"/>
            <a:ext cx="5924700" cy="3970277"/>
          </a:xfrm>
          <a:prstGeom prst="rect">
            <a:avLst/>
          </a:prstGeom>
          <a:noFill/>
          <a:ln>
            <a:noFill/>
          </a:ln>
        </p:spPr>
        <p:txBody>
          <a:bodyPr spcFirstLastPara="1" wrap="square" lIns="91425" tIns="45700" rIns="91425" bIns="45700" anchor="t" anchorCtr="0">
            <a:spAutoFit/>
          </a:bodyPr>
          <a:lstStyle/>
          <a:p>
            <a:pPr marL="323850" marR="0" lvl="0" indent="-285750" algn="just" rtl="0">
              <a:lnSpc>
                <a:spcPct val="200000"/>
              </a:lnSpc>
              <a:spcBef>
                <a:spcPts val="0"/>
              </a:spcBef>
              <a:spcAft>
                <a:spcPts val="0"/>
              </a:spcAft>
              <a:buClr>
                <a:schemeClr val="dk1"/>
              </a:buClr>
              <a:buSzPts val="1800"/>
              <a:buFont typeface="Arial" panose="020B0604020202020204" pitchFamily="34" charset="0"/>
              <a:buChar char="•"/>
            </a:pPr>
            <a:r>
              <a:rPr lang="en-US" sz="1800" b="1" dirty="0" smtClean="0">
                <a:solidFill>
                  <a:schemeClr val="dk1"/>
                </a:solidFill>
                <a:latin typeface="Arial"/>
                <a:ea typeface="Arial"/>
                <a:cs typeface="Arial"/>
                <a:sym typeface="Arial"/>
              </a:rPr>
              <a:t>Problem </a:t>
            </a:r>
            <a:r>
              <a:rPr lang="en-US" sz="1800" b="1" dirty="0">
                <a:solidFill>
                  <a:schemeClr val="dk1"/>
                </a:solidFill>
                <a:latin typeface="Arial"/>
                <a:ea typeface="Arial"/>
                <a:cs typeface="Arial"/>
                <a:sym typeface="Arial"/>
              </a:rPr>
              <a:t>Statement </a:t>
            </a:r>
            <a:r>
              <a:rPr lang="en-US" sz="1800" b="1" dirty="0" smtClean="0">
                <a:solidFill>
                  <a:schemeClr val="dk1"/>
                </a:solidFill>
                <a:latin typeface="Arial"/>
                <a:ea typeface="Arial"/>
                <a:cs typeface="Arial"/>
                <a:sym typeface="Arial"/>
              </a:rPr>
              <a:t>ID- </a:t>
            </a:r>
            <a:r>
              <a:rPr lang="en-US" sz="1800" dirty="0" smtClean="0">
                <a:solidFill>
                  <a:schemeClr val="dk1"/>
                </a:solidFill>
                <a:latin typeface="Arial"/>
                <a:ea typeface="Arial"/>
                <a:cs typeface="Arial"/>
                <a:sym typeface="Arial"/>
              </a:rPr>
              <a:t>25077</a:t>
            </a:r>
            <a:endParaRPr lang="en-US" sz="1800" dirty="0">
              <a:solidFill>
                <a:schemeClr val="dk1"/>
              </a:solidFill>
              <a:latin typeface="Arial"/>
              <a:ea typeface="Arial"/>
              <a:cs typeface="Arial"/>
              <a:sym typeface="Arial"/>
            </a:endParaRPr>
          </a:p>
          <a:p>
            <a:pPr marL="285750" lvl="0" indent="-247650" algn="just">
              <a:lnSpc>
                <a:spcPct val="200000"/>
              </a:lnSpc>
              <a:buClr>
                <a:schemeClr val="dk1"/>
              </a:buClr>
              <a:buSzPts val="1800"/>
              <a:buFont typeface="Arial"/>
              <a:buChar char="•"/>
            </a:pPr>
            <a:r>
              <a:rPr lang="en-US" sz="1800" b="1" dirty="0">
                <a:solidFill>
                  <a:schemeClr val="dk1"/>
                </a:solidFill>
                <a:latin typeface="Arial"/>
                <a:ea typeface="Arial"/>
                <a:cs typeface="Arial"/>
                <a:sym typeface="Arial"/>
              </a:rPr>
              <a:t>Problem Statement </a:t>
            </a:r>
            <a:r>
              <a:rPr lang="en-US" sz="1800" b="1" dirty="0" smtClean="0">
                <a:solidFill>
                  <a:schemeClr val="dk1"/>
                </a:solidFill>
                <a:latin typeface="Arial"/>
                <a:ea typeface="Arial"/>
                <a:cs typeface="Arial"/>
                <a:sym typeface="Arial"/>
              </a:rPr>
              <a:t>Title- </a:t>
            </a:r>
            <a:r>
              <a:rPr lang="en-US" sz="1800" dirty="0">
                <a:solidFill>
                  <a:schemeClr val="dk1"/>
                </a:solidFill>
              </a:rPr>
              <a:t>Smart Illegal Electric Fence Detection &amp; Reporting System</a:t>
            </a:r>
          </a:p>
          <a:p>
            <a:pPr marL="285750" lvl="0" indent="-247650" algn="just">
              <a:lnSpc>
                <a:spcPct val="200000"/>
              </a:lnSpc>
              <a:buClr>
                <a:schemeClr val="dk1"/>
              </a:buClr>
              <a:buSzPts val="1800"/>
              <a:buFont typeface="Arial"/>
              <a:buChar char="•"/>
            </a:pPr>
            <a:r>
              <a:rPr lang="en-US" sz="1800" b="1" dirty="0">
                <a:solidFill>
                  <a:schemeClr val="dk1"/>
                </a:solidFill>
                <a:latin typeface="Arial"/>
                <a:ea typeface="Arial"/>
                <a:cs typeface="Arial"/>
                <a:sym typeface="Arial"/>
              </a:rPr>
              <a:t>Theme- </a:t>
            </a:r>
            <a:r>
              <a:rPr lang="en-US" sz="1800" dirty="0">
                <a:solidFill>
                  <a:schemeClr val="dk1"/>
                </a:solidFill>
                <a:latin typeface="Arial"/>
                <a:ea typeface="Arial"/>
                <a:cs typeface="Arial"/>
                <a:sym typeface="Arial"/>
              </a:rPr>
              <a:t>Smart Automation/ Electrical safety</a:t>
            </a:r>
          </a:p>
          <a:p>
            <a:pPr marL="285750" lvl="0" indent="-247650" algn="just">
              <a:lnSpc>
                <a:spcPct val="200000"/>
              </a:lnSpc>
              <a:buClr>
                <a:schemeClr val="dk1"/>
              </a:buClr>
              <a:buSzPts val="1800"/>
              <a:buFont typeface="Arial"/>
              <a:buChar char="•"/>
            </a:pPr>
            <a:r>
              <a:rPr lang="en-US" sz="1800" b="1" dirty="0">
                <a:solidFill>
                  <a:schemeClr val="dk1"/>
                </a:solidFill>
                <a:latin typeface="Arial"/>
                <a:ea typeface="Arial"/>
                <a:cs typeface="Arial"/>
                <a:sym typeface="Arial"/>
              </a:rPr>
              <a:t>PS Category-</a:t>
            </a:r>
            <a:r>
              <a:rPr lang="en-US" sz="1800" dirty="0">
                <a:solidFill>
                  <a:schemeClr val="dk1"/>
                </a:solidFill>
              </a:rPr>
              <a:t>H</a:t>
            </a:r>
            <a:r>
              <a:rPr lang="en-US" sz="1800" dirty="0">
                <a:solidFill>
                  <a:schemeClr val="dk1"/>
                </a:solidFill>
                <a:latin typeface="Arial"/>
                <a:ea typeface="Arial"/>
                <a:cs typeface="Arial"/>
                <a:sym typeface="Arial"/>
              </a:rPr>
              <a:t>ardware</a:t>
            </a:r>
            <a:r>
              <a:rPr lang="en-US" sz="1800" b="1" dirty="0">
                <a:solidFill>
                  <a:schemeClr val="dk1"/>
                </a:solidFill>
                <a:latin typeface="Arial"/>
                <a:ea typeface="Arial"/>
                <a:cs typeface="Arial"/>
                <a:sym typeface="Arial"/>
              </a:rPr>
              <a:t> </a:t>
            </a:r>
          </a:p>
          <a:p>
            <a:pPr marL="285750" lvl="0" indent="-247650" algn="just">
              <a:lnSpc>
                <a:spcPct val="200000"/>
              </a:lnSpc>
              <a:buClr>
                <a:schemeClr val="dk1"/>
              </a:buClr>
              <a:buSzPts val="1800"/>
              <a:buFont typeface="Arial"/>
              <a:buChar char="•"/>
            </a:pPr>
            <a:r>
              <a:rPr lang="en-US" sz="1800" b="1" dirty="0">
                <a:solidFill>
                  <a:schemeClr val="dk1"/>
                </a:solidFill>
                <a:latin typeface="Arial"/>
                <a:ea typeface="Arial"/>
                <a:cs typeface="Arial"/>
                <a:sym typeface="Arial"/>
              </a:rPr>
              <a:t>Team ID- </a:t>
            </a:r>
            <a:r>
              <a:rPr lang="en-US" sz="1800" dirty="0">
                <a:solidFill>
                  <a:schemeClr val="dk1"/>
                </a:solidFill>
                <a:latin typeface="Arial"/>
                <a:ea typeface="Arial"/>
                <a:cs typeface="Arial"/>
                <a:sym typeface="Arial"/>
              </a:rPr>
              <a:t>AIDS013</a:t>
            </a:r>
            <a:endParaRPr sz="800" dirty="0"/>
          </a:p>
          <a:p>
            <a:pPr marL="285750" lvl="0" indent="-247650" algn="just">
              <a:lnSpc>
                <a:spcPct val="200000"/>
              </a:lnSpc>
              <a:buClr>
                <a:schemeClr val="dk1"/>
              </a:buClr>
              <a:buSzPts val="1800"/>
              <a:buFont typeface="Arial"/>
              <a:buChar char="•"/>
            </a:pPr>
            <a:r>
              <a:rPr lang="en-US" sz="1800" b="1" dirty="0">
                <a:solidFill>
                  <a:schemeClr val="dk1"/>
                </a:solidFill>
                <a:latin typeface="Arial"/>
                <a:ea typeface="Arial"/>
                <a:cs typeface="Arial"/>
                <a:sym typeface="Arial"/>
              </a:rPr>
              <a:t>Team Name- </a:t>
            </a:r>
            <a:r>
              <a:rPr lang="en-US" sz="1800" dirty="0">
                <a:solidFill>
                  <a:schemeClr val="dk1"/>
                </a:solidFill>
              </a:rPr>
              <a:t>Current and Code</a:t>
            </a:r>
            <a:endParaRPr sz="1800" b="1" dirty="0">
              <a:solidFill>
                <a:schemeClr val="dk1"/>
              </a:solidFill>
              <a:latin typeface="Arial"/>
              <a:ea typeface="Arial"/>
              <a:cs typeface="Arial"/>
              <a:sym typeface="Arial"/>
            </a:endParaRPr>
          </a:p>
        </p:txBody>
      </p:sp>
      <p:pic>
        <p:nvPicPr>
          <p:cNvPr id="94" name="Google Shape;94;p1" descr="https://www.sih.gov.in/img1/SIH-Logo.png"/>
          <p:cNvPicPr preferRelativeResize="0"/>
          <p:nvPr/>
        </p:nvPicPr>
        <p:blipFill rotWithShape="1">
          <a:blip r:embed="rId4">
            <a:alphaModFix/>
          </a:blip>
          <a:srcRect/>
          <a:stretch/>
        </p:blipFill>
        <p:spPr>
          <a:xfrm>
            <a:off x="9841366" y="6297"/>
            <a:ext cx="2209120" cy="11228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Calibri"/>
              <a:ea typeface="Calibri"/>
              <a:cs typeface="Calibri"/>
              <a:sym typeface="Calibri"/>
            </a:endParaRPr>
          </a:p>
        </p:txBody>
      </p:sp>
      <p:sp>
        <p:nvSpPr>
          <p:cNvPr id="101" name="Google Shape;101;p2"/>
          <p:cNvSpPr txBox="1">
            <a:spLocks noGrp="1"/>
          </p:cNvSpPr>
          <p:nvPr>
            <p:ph type="title"/>
          </p:nvPr>
        </p:nvSpPr>
        <p:spPr>
          <a:xfrm>
            <a:off x="182998" y="0"/>
            <a:ext cx="10972800" cy="1143000"/>
          </a:xfrm>
          <a:prstGeom prst="rect">
            <a:avLst/>
          </a:prstGeom>
          <a:noFill/>
          <a:ln>
            <a:noFill/>
          </a:ln>
        </p:spPr>
        <p:txBody>
          <a:bodyPr spcFirstLastPara="1" wrap="square" lIns="91425" tIns="45700" rIns="91425" bIns="45700" anchor="ctr" anchorCtr="0">
            <a:noAutofit/>
          </a:bodyPr>
          <a:lstStyle/>
          <a:p>
            <a:pPr lvl="0"/>
            <a:r>
              <a:rPr lang="en-US" sz="3600" b="1" dirty="0">
                <a:latin typeface="Times New Roman"/>
                <a:ea typeface="Times New Roman"/>
                <a:cs typeface="Times New Roman"/>
                <a:sym typeface="Times New Roman"/>
              </a:rPr>
              <a:t/>
            </a:r>
            <a:br>
              <a:rPr lang="en-US" sz="3600" b="1" dirty="0">
                <a:latin typeface="Times New Roman"/>
                <a:ea typeface="Times New Roman"/>
                <a:cs typeface="Times New Roman"/>
                <a:sym typeface="Times New Roman"/>
              </a:rPr>
            </a:br>
            <a:r>
              <a:rPr lang="en-US" sz="3600" b="1" dirty="0">
                <a:latin typeface="Times New Roman"/>
                <a:ea typeface="Times New Roman"/>
                <a:cs typeface="Times New Roman"/>
                <a:sym typeface="Times New Roman"/>
              </a:rPr>
              <a:t>TITLE:</a:t>
            </a:r>
            <a:br>
              <a:rPr lang="en-US" sz="3600" b="1" dirty="0">
                <a:latin typeface="Times New Roman"/>
                <a:ea typeface="Times New Roman"/>
                <a:cs typeface="Times New Roman"/>
                <a:sym typeface="Times New Roman"/>
              </a:rPr>
            </a:br>
            <a:r>
              <a:rPr lang="en-US" sz="2800" dirty="0"/>
              <a:t>Smart Illegal Electric Fence Detection &amp; Reporting System</a:t>
            </a:r>
            <a:endParaRPr sz="2800" b="1" dirty="0">
              <a:latin typeface="Times New Roman"/>
              <a:ea typeface="Times New Roman"/>
              <a:cs typeface="Times New Roman"/>
              <a:sym typeface="Times New Roman"/>
            </a:endParaRPr>
          </a:p>
        </p:txBody>
      </p:sp>
      <p:sp>
        <p:nvSpPr>
          <p:cNvPr id="102" name="Google Shape;102;p2"/>
          <p:cNvSpPr txBox="1"/>
          <p:nvPr/>
        </p:nvSpPr>
        <p:spPr>
          <a:xfrm>
            <a:off x="55985" y="1017033"/>
            <a:ext cx="11784564" cy="523570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None/>
            </a:pPr>
            <a:endParaRPr sz="1800" dirty="0" smtClean="0">
              <a:solidFill>
                <a:schemeClr val="dk1"/>
              </a:solidFill>
            </a:endParaRPr>
          </a:p>
          <a:p>
            <a:pPr marL="457200" lvl="0" indent="-342900" algn="just">
              <a:lnSpc>
                <a:spcPct val="115000"/>
              </a:lnSpc>
              <a:spcBef>
                <a:spcPts val="1200"/>
              </a:spcBef>
              <a:buClr>
                <a:schemeClr val="dk1"/>
              </a:buClr>
              <a:buSzPts val="1800"/>
              <a:buChar char="●"/>
            </a:pPr>
            <a:r>
              <a:rPr lang="en-US" sz="1800" b="1" dirty="0">
                <a:solidFill>
                  <a:schemeClr val="dk1"/>
                </a:solidFill>
              </a:rPr>
              <a:t>Description:</a:t>
            </a:r>
            <a:r>
              <a:rPr lang="en-US" sz="1800" dirty="0">
                <a:solidFill>
                  <a:schemeClr val="dk1"/>
                </a:solidFill>
              </a:rPr>
              <a:t> Illegal electrification of fences around farms/houses is causing accidental deaths of humans and animals. Current detection methods are manual and inefficient. This is illegal and highly dangerous, causing accidental electrocution of humans, livestock, and even utility staff.</a:t>
            </a:r>
          </a:p>
          <a:p>
            <a:pPr marL="457200" lvl="0" indent="-342900" algn="just">
              <a:lnSpc>
                <a:spcPct val="115000"/>
              </a:lnSpc>
              <a:spcBef>
                <a:spcPts val="1200"/>
              </a:spcBef>
              <a:buClr>
                <a:schemeClr val="dk1"/>
              </a:buClr>
              <a:buSzPts val="1800"/>
              <a:buChar char="●"/>
            </a:pPr>
            <a:r>
              <a:rPr lang="en-US" sz="1800" b="1" dirty="0">
                <a:solidFill>
                  <a:schemeClr val="dk1"/>
                </a:solidFill>
              </a:rPr>
              <a:t>Addresses the Problem:</a:t>
            </a:r>
            <a:r>
              <a:rPr lang="en-US" sz="1800" dirty="0">
                <a:solidFill>
                  <a:schemeClr val="dk1"/>
                </a:solidFill>
              </a:rPr>
              <a:t> Develop a smart IoT-based device to detect illegal current supply to fences, identify location, and alert EB (Electricity Board) automatically. Device continuously monitors current patterns at distribution lines or household supply using sensors. System can also disconnect supply using a relay for immediate prevention.</a:t>
            </a:r>
          </a:p>
          <a:p>
            <a:pPr marL="457200" lvl="0" indent="-342900" algn="just">
              <a:lnSpc>
                <a:spcPct val="115000"/>
              </a:lnSpc>
              <a:spcBef>
                <a:spcPts val="1200"/>
              </a:spcBef>
              <a:buClr>
                <a:schemeClr val="dk1"/>
              </a:buClr>
              <a:buSzPts val="1800"/>
              <a:buChar char="●"/>
            </a:pPr>
            <a:r>
              <a:rPr lang="en-US" sz="1800" b="1" dirty="0">
                <a:solidFill>
                  <a:schemeClr val="dk1"/>
                </a:solidFill>
              </a:rPr>
              <a:t>Innovation: </a:t>
            </a:r>
            <a:r>
              <a:rPr lang="en-US" sz="1800" dirty="0">
                <a:solidFill>
                  <a:schemeClr val="dk1"/>
                </a:solidFill>
              </a:rPr>
              <a:t>AI/ML integration: Differentiates between normal household loads (fan, bulb, motor) and dangerous fence pulses.</a:t>
            </a:r>
          </a:p>
          <a:p>
            <a:pPr marL="457200" lvl="0" indent="-342900" algn="just">
              <a:lnSpc>
                <a:spcPct val="115000"/>
              </a:lnSpc>
              <a:spcBef>
                <a:spcPts val="1200"/>
              </a:spcBef>
              <a:buClr>
                <a:schemeClr val="dk1"/>
              </a:buClr>
              <a:buSzPts val="1800"/>
              <a:buChar char="●"/>
            </a:pPr>
            <a:r>
              <a:rPr lang="en-US" sz="1800" dirty="0">
                <a:solidFill>
                  <a:schemeClr val="dk1"/>
                </a:solidFill>
              </a:rPr>
              <a:t> Compact IoT-enabled unit: Can be installed on electric poles for area-wide monitoring (no need to enter each house). </a:t>
            </a:r>
          </a:p>
          <a:p>
            <a:pPr marL="457200" lvl="0" indent="-342900" algn="just">
              <a:lnSpc>
                <a:spcPct val="115000"/>
              </a:lnSpc>
              <a:spcBef>
                <a:spcPts val="1200"/>
              </a:spcBef>
              <a:buClr>
                <a:schemeClr val="dk1"/>
              </a:buClr>
              <a:buSzPts val="1800"/>
              <a:buChar char="●"/>
            </a:pPr>
            <a:r>
              <a:rPr lang="en-US" sz="1800" dirty="0">
                <a:solidFill>
                  <a:schemeClr val="dk1"/>
                </a:solidFill>
              </a:rPr>
              <a:t>Real-time alerts: EB officials receive SMS/Cloud notifications instantly.</a:t>
            </a:r>
            <a:endParaRPr dirty="0"/>
          </a:p>
        </p:txBody>
      </p:sp>
      <p:sp>
        <p:nvSpPr>
          <p:cNvPr id="103" name="Google Shape;103;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lt1"/>
                </a:solidFill>
              </a:rPr>
              <a:t>2</a:t>
            </a:fld>
            <a:endParaRPr b="1">
              <a:solidFill>
                <a:schemeClr val="lt1"/>
              </a:solidFill>
            </a:endParaRPr>
          </a:p>
        </p:txBody>
      </p:sp>
      <p:sp>
        <p:nvSpPr>
          <p:cNvPr id="104" name="Google Shape;104;p2"/>
          <p:cNvSpPr txBox="1">
            <a:spLocks noGrp="1"/>
          </p:cNvSpPr>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@SIH Idea submission- Template</a:t>
            </a:r>
            <a:endParaRPr>
              <a:solidFill>
                <a:schemeClr val="lt1"/>
              </a:solidFill>
            </a:endParaRPr>
          </a:p>
        </p:txBody>
      </p:sp>
      <p:pic>
        <p:nvPicPr>
          <p:cNvPr id="106" name="Google Shape;106;p2" descr="https://www.sih.gov.in/img1/SIH-Logo.png"/>
          <p:cNvPicPr preferRelativeResize="0"/>
          <p:nvPr/>
        </p:nvPicPr>
        <p:blipFill rotWithShape="1">
          <a:blip r:embed="rId3">
            <a:alphaModFix/>
          </a:blip>
          <a:srcRect/>
          <a:stretch/>
        </p:blipFill>
        <p:spPr>
          <a:xfrm>
            <a:off x="9841366" y="57097"/>
            <a:ext cx="2209120" cy="1122868"/>
          </a:xfrm>
          <a:prstGeom prst="rect">
            <a:avLst/>
          </a:prstGeom>
          <a:noFill/>
          <a:ln>
            <a:no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98" y="149289"/>
            <a:ext cx="993711" cy="9937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Calibri"/>
              <a:ea typeface="Calibri"/>
              <a:cs typeface="Calibri"/>
              <a:sym typeface="Calibri"/>
            </a:endParaRPr>
          </a:p>
        </p:txBody>
      </p:sp>
      <p:sp>
        <p:nvSpPr>
          <p:cNvPr id="113" name="Google Shape;113;p3"/>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TECHNICAL APPROACH</a:t>
            </a:r>
            <a:endParaRPr/>
          </a:p>
        </p:txBody>
      </p:sp>
      <p:sp>
        <p:nvSpPr>
          <p:cNvPr id="114" name="Google Shape;114;p3"/>
          <p:cNvSpPr txBox="1"/>
          <p:nvPr/>
        </p:nvSpPr>
        <p:spPr>
          <a:xfrm>
            <a:off x="609600" y="930679"/>
            <a:ext cx="9385200" cy="5355272"/>
          </a:xfrm>
          <a:prstGeom prst="rect">
            <a:avLst/>
          </a:prstGeom>
          <a:noFill/>
          <a:ln>
            <a:noFill/>
          </a:ln>
        </p:spPr>
        <p:txBody>
          <a:bodyPr spcFirstLastPara="1" wrap="square" lIns="91425" tIns="45700" rIns="91425" bIns="45700" anchor="t" anchorCtr="0">
            <a:spAutoFit/>
          </a:bodyPr>
          <a:lstStyle/>
          <a:p>
            <a:pPr marL="457200" lvl="0" algn="just"/>
            <a:r>
              <a:rPr lang="en-US" sz="1800" b="1" dirty="0">
                <a:solidFill>
                  <a:schemeClr val="dk1"/>
                </a:solidFill>
              </a:rPr>
              <a:t>Technologies:</a:t>
            </a:r>
            <a:r>
              <a:rPr lang="en-US" sz="1800" dirty="0">
                <a:solidFill>
                  <a:schemeClr val="dk1"/>
                </a:solidFill>
              </a:rPr>
              <a:t> </a:t>
            </a:r>
          </a:p>
          <a:p>
            <a:pPr marL="457200" lvl="0" algn="just"/>
            <a:r>
              <a:rPr lang="en-US" sz="1800" b="1" dirty="0">
                <a:solidFill>
                  <a:schemeClr val="dk1"/>
                </a:solidFill>
              </a:rPr>
              <a:t>Hardware: </a:t>
            </a:r>
            <a:r>
              <a:rPr lang="en-US" sz="1800" dirty="0">
                <a:solidFill>
                  <a:schemeClr val="dk1"/>
                </a:solidFill>
              </a:rPr>
              <a:t>CT Sensor, Leakage Sensor (RCD), ESP32 / Arduino, Relay Module, Buzzer/LED</a:t>
            </a:r>
          </a:p>
          <a:p>
            <a:pPr marL="457200" lvl="0" algn="just"/>
            <a:r>
              <a:rPr lang="en-US" sz="1800" b="1" dirty="0">
                <a:solidFill>
                  <a:schemeClr val="dk1"/>
                </a:solidFill>
              </a:rPr>
              <a:t>Software: </a:t>
            </a:r>
            <a:r>
              <a:rPr lang="en-US" sz="1800" dirty="0">
                <a:solidFill>
                  <a:schemeClr val="dk1"/>
                </a:solidFill>
              </a:rPr>
              <a:t>Arduino IDE (Embedded C), Python (optional for AI/ML), IoT Dashboard for alerts</a:t>
            </a:r>
          </a:p>
          <a:p>
            <a:pPr marL="457200" lvl="0" algn="just"/>
            <a:r>
              <a:rPr lang="en-US" sz="1800" b="1" dirty="0">
                <a:solidFill>
                  <a:schemeClr val="dk1"/>
                </a:solidFill>
              </a:rPr>
              <a:t>AI/ML Role: </a:t>
            </a:r>
            <a:r>
              <a:rPr lang="en-US" sz="1800" dirty="0">
                <a:solidFill>
                  <a:schemeClr val="dk1"/>
                </a:solidFill>
              </a:rPr>
              <a:t>Analyze current waveform patterns</a:t>
            </a:r>
          </a:p>
          <a:p>
            <a:pPr marL="457200" lvl="0" algn="just"/>
            <a:r>
              <a:rPr lang="en-US" sz="1800" dirty="0">
                <a:solidFill>
                  <a:schemeClr val="dk1"/>
                </a:solidFill>
              </a:rPr>
              <a:t>Detect illegal fence signature vs normal appliances</a:t>
            </a:r>
          </a:p>
          <a:p>
            <a:pPr marL="457200" lvl="0" algn="just"/>
            <a:r>
              <a:rPr lang="en-US" sz="1800" dirty="0">
                <a:solidFill>
                  <a:schemeClr val="dk1"/>
                </a:solidFill>
              </a:rPr>
              <a:t>Reduce false alarms with pattern recognition</a:t>
            </a:r>
          </a:p>
          <a:p>
            <a:pPr marL="457200" lvl="0" algn="just"/>
            <a:r>
              <a:rPr lang="en-US" sz="1800" dirty="0">
                <a:solidFill>
                  <a:schemeClr val="dk1"/>
                </a:solidFill>
              </a:rPr>
              <a:t> </a:t>
            </a:r>
          </a:p>
          <a:p>
            <a:pPr marL="457200" lvl="0" algn="just"/>
            <a:r>
              <a:rPr lang="en-US" sz="1800" b="1" dirty="0">
                <a:solidFill>
                  <a:schemeClr val="dk1"/>
                </a:solidFill>
              </a:rPr>
              <a:t>Methodology and Process:</a:t>
            </a:r>
          </a:p>
          <a:p>
            <a:pPr marL="457200" lvl="0" algn="just"/>
            <a:r>
              <a:rPr lang="en-US" sz="1800" b="1" dirty="0">
                <a:solidFill>
                  <a:schemeClr val="dk1"/>
                </a:solidFill>
              </a:rPr>
              <a:t>1. Current &amp; Leakage Sensing</a:t>
            </a:r>
          </a:p>
          <a:p>
            <a:pPr marL="457200" lvl="0" algn="just"/>
            <a:r>
              <a:rPr lang="en-US" sz="1800" dirty="0">
                <a:solidFill>
                  <a:schemeClr val="dk1"/>
                </a:solidFill>
              </a:rPr>
              <a:t>CT sensor monitors AC current from household switch box or pole transformer</a:t>
            </a:r>
          </a:p>
          <a:p>
            <a:pPr marL="457200" lvl="0" algn="just"/>
            <a:r>
              <a:rPr lang="en-US" sz="1800" dirty="0">
                <a:solidFill>
                  <a:schemeClr val="dk1"/>
                </a:solidFill>
              </a:rPr>
              <a:t>Leakage sensor detects abnormal current spikes</a:t>
            </a:r>
          </a:p>
          <a:p>
            <a:pPr marL="457200" lvl="0" algn="just"/>
            <a:r>
              <a:rPr lang="en-US" sz="1800" b="1" dirty="0">
                <a:solidFill>
                  <a:schemeClr val="dk1"/>
                </a:solidFill>
              </a:rPr>
              <a:t>2. Data Processing</a:t>
            </a:r>
          </a:p>
          <a:p>
            <a:pPr marL="457200" lvl="0" algn="just"/>
            <a:r>
              <a:rPr lang="en-US" sz="1800" dirty="0">
                <a:solidFill>
                  <a:schemeClr val="dk1"/>
                </a:solidFill>
              </a:rPr>
              <a:t>Microcontroller reads sensor signals</a:t>
            </a:r>
          </a:p>
          <a:p>
            <a:pPr marL="457200" lvl="0" algn="just"/>
            <a:r>
              <a:rPr lang="en-US" sz="1800" dirty="0">
                <a:solidFill>
                  <a:schemeClr val="dk1"/>
                </a:solidFill>
              </a:rPr>
              <a:t>Apply thresholding / pattern recognition for pulsed spikes characteristic of fences</a:t>
            </a:r>
          </a:p>
          <a:p>
            <a:pPr marL="457200" lvl="0" algn="just"/>
            <a:r>
              <a:rPr lang="en-US" sz="1800" b="1" dirty="0">
                <a:solidFill>
                  <a:schemeClr val="dk1"/>
                </a:solidFill>
              </a:rPr>
              <a:t>5. Optional AI/ML Enhancement</a:t>
            </a:r>
          </a:p>
          <a:p>
            <a:pPr marL="457200" lvl="0" algn="just"/>
            <a:r>
              <a:rPr lang="en-US" sz="1800" dirty="0">
                <a:solidFill>
                  <a:schemeClr val="dk1"/>
                </a:solidFill>
              </a:rPr>
              <a:t>Collect data from multiple households</a:t>
            </a:r>
          </a:p>
          <a:p>
            <a:pPr marL="457200" lvl="0" algn="just"/>
            <a:r>
              <a:rPr lang="en-US" sz="1800" dirty="0">
                <a:solidFill>
                  <a:schemeClr val="dk1"/>
                </a:solidFill>
              </a:rPr>
              <a:t>Train model to improve accuracy in distinguishing fence vs motor/compressor</a:t>
            </a:r>
            <a:endParaRPr sz="1800" dirty="0">
              <a:solidFill>
                <a:schemeClr val="dk1"/>
              </a:solidFill>
            </a:endParaRPr>
          </a:p>
        </p:txBody>
      </p:sp>
      <p:sp>
        <p:nvSpPr>
          <p:cNvPr id="115" name="Google Shape;115;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lt1"/>
                </a:solidFill>
              </a:rPr>
              <a:t>3</a:t>
            </a:fld>
            <a:endParaRPr b="1">
              <a:solidFill>
                <a:schemeClr val="lt1"/>
              </a:solidFill>
            </a:endParaRPr>
          </a:p>
        </p:txBody>
      </p:sp>
      <p:sp>
        <p:nvSpPr>
          <p:cNvPr id="116" name="Google Shape;116;p3"/>
          <p:cNvSpPr txBox="1">
            <a:spLocks noGrp="1"/>
          </p:cNvSpPr>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@SIH Idea submission- Template</a:t>
            </a:r>
            <a:endParaRPr>
              <a:solidFill>
                <a:schemeClr val="lt1"/>
              </a:solidFill>
            </a:endParaRPr>
          </a:p>
        </p:txBody>
      </p:sp>
      <p:pic>
        <p:nvPicPr>
          <p:cNvPr id="118" name="Google Shape;118;p3" descr="https://www.sih.gov.in/img1/SIH-Logo.png"/>
          <p:cNvPicPr preferRelativeResize="0"/>
          <p:nvPr/>
        </p:nvPicPr>
        <p:blipFill rotWithShape="1">
          <a:blip r:embed="rId3">
            <a:alphaModFix/>
          </a:blip>
          <a:srcRect/>
          <a:stretch/>
        </p:blipFill>
        <p:spPr>
          <a:xfrm>
            <a:off x="9841366" y="57097"/>
            <a:ext cx="2209120" cy="1122868"/>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98" y="149289"/>
            <a:ext cx="993711" cy="99371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953734"/>
              </a:solidFill>
              <a:latin typeface="Calibri"/>
              <a:ea typeface="Calibri"/>
              <a:cs typeface="Calibri"/>
              <a:sym typeface="Calibri"/>
            </a:endParaRPr>
          </a:p>
        </p:txBody>
      </p:sp>
      <p:sp>
        <p:nvSpPr>
          <p:cNvPr id="125" name="Google Shape;125;p4"/>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FEASIBILITY AND VIABILITY</a:t>
            </a:r>
            <a:endParaRPr/>
          </a:p>
        </p:txBody>
      </p:sp>
      <p:sp>
        <p:nvSpPr>
          <p:cNvPr id="126" name="Google Shape;126;p4"/>
          <p:cNvSpPr txBox="1"/>
          <p:nvPr/>
        </p:nvSpPr>
        <p:spPr>
          <a:xfrm>
            <a:off x="998470" y="857680"/>
            <a:ext cx="10683457" cy="5906192"/>
          </a:xfrm>
          <a:prstGeom prst="rect">
            <a:avLst/>
          </a:prstGeom>
          <a:noFill/>
          <a:ln>
            <a:noFill/>
          </a:ln>
        </p:spPr>
        <p:txBody>
          <a:bodyPr spcFirstLastPara="1" wrap="square" lIns="91425" tIns="45700" rIns="91425" bIns="45700" anchor="t" anchorCtr="0">
            <a:spAutoFit/>
          </a:bodyPr>
          <a:lstStyle/>
          <a:p>
            <a:pPr marL="342900" lvl="0" indent="-165100" algn="just" rtl="0">
              <a:spcBef>
                <a:spcPts val="0"/>
              </a:spcBef>
              <a:spcAft>
                <a:spcPts val="0"/>
              </a:spcAft>
              <a:buNone/>
            </a:pPr>
            <a:r>
              <a:rPr lang="en-US" sz="1800" b="1" dirty="0">
                <a:solidFill>
                  <a:schemeClr val="dk1"/>
                </a:solidFill>
              </a:rPr>
              <a:t>Analysis of Feasibility:</a:t>
            </a:r>
            <a:endParaRPr sz="1800" b="1" dirty="0">
              <a:solidFill>
                <a:schemeClr val="dk1"/>
              </a:solidFill>
            </a:endParaRPr>
          </a:p>
          <a:p>
            <a:pPr marL="127000" lvl="0">
              <a:lnSpc>
                <a:spcPct val="115000"/>
              </a:lnSpc>
              <a:spcBef>
                <a:spcPts val="1200"/>
              </a:spcBef>
              <a:buClr>
                <a:schemeClr val="dk1"/>
              </a:buClr>
              <a:buSzPts val="1600"/>
            </a:pPr>
            <a:r>
              <a:rPr lang="en-US" sz="1600" b="1" dirty="0">
                <a:solidFill>
                  <a:schemeClr val="dk1"/>
                </a:solidFill>
              </a:rPr>
              <a:t>Hardware Availability: </a:t>
            </a:r>
            <a:r>
              <a:rPr lang="en-US" sz="1600" dirty="0">
                <a:solidFill>
                  <a:schemeClr val="dk1"/>
                </a:solidFill>
              </a:rPr>
              <a:t>CT sensors, leakage sensors, relay modules, and microcontrollers like ESP32 are readily available and low-cost. </a:t>
            </a:r>
            <a:r>
              <a:rPr lang="en-US" sz="1600" b="1" dirty="0">
                <a:solidFill>
                  <a:schemeClr val="dk1"/>
                </a:solidFill>
              </a:rPr>
              <a:t>Implementation</a:t>
            </a:r>
            <a:r>
              <a:rPr lang="en-US" sz="1600" dirty="0">
                <a:solidFill>
                  <a:schemeClr val="dk1"/>
                </a:solidFill>
              </a:rPr>
              <a:t>: Can be easily integrated at consumer switch boxes or pole transformers for pilot testing </a:t>
            </a:r>
            <a:r>
              <a:rPr lang="en-US" sz="1600" b="1" dirty="0">
                <a:solidFill>
                  <a:schemeClr val="dk1"/>
                </a:solidFill>
              </a:rPr>
              <a:t>Technical Simplicity: </a:t>
            </a:r>
            <a:r>
              <a:rPr lang="en-US" sz="1600" dirty="0">
                <a:solidFill>
                  <a:schemeClr val="dk1"/>
                </a:solidFill>
              </a:rPr>
              <a:t>Prototype can be developed using Arduino/ESP32 with minimal electronics </a:t>
            </a:r>
            <a:r>
              <a:rPr lang="en-US" sz="1600" dirty="0" err="1">
                <a:solidFill>
                  <a:schemeClr val="dk1"/>
                </a:solidFill>
              </a:rPr>
              <a:t>skills.</a:t>
            </a:r>
            <a:r>
              <a:rPr lang="en-US" sz="1600" b="1" dirty="0" err="1">
                <a:solidFill>
                  <a:schemeClr val="dk1"/>
                </a:solidFill>
              </a:rPr>
              <a:t>Testing</a:t>
            </a:r>
            <a:r>
              <a:rPr lang="en-US" sz="1600" b="1" dirty="0">
                <a:solidFill>
                  <a:schemeClr val="dk1"/>
                </a:solidFill>
              </a:rPr>
              <a:t>: </a:t>
            </a:r>
            <a:r>
              <a:rPr lang="en-US" sz="1600" dirty="0">
                <a:solidFill>
                  <a:schemeClr val="dk1"/>
                </a:solidFill>
              </a:rPr>
              <a:t>Current signature analysis can be simulated in lab using bulbs/motors before real fence deployment</a:t>
            </a:r>
            <a:r>
              <a:rPr lang="en-US" sz="1600" b="1" dirty="0">
                <a:solidFill>
                  <a:schemeClr val="dk1"/>
                </a:solidFill>
              </a:rPr>
              <a:t>.</a:t>
            </a:r>
            <a:endParaRPr sz="1600" dirty="0">
              <a:solidFill>
                <a:schemeClr val="dk1"/>
              </a:solidFill>
            </a:endParaRPr>
          </a:p>
          <a:p>
            <a:pPr lvl="0">
              <a:lnSpc>
                <a:spcPct val="115000"/>
              </a:lnSpc>
              <a:spcBef>
                <a:spcPts val="1200"/>
              </a:spcBef>
            </a:pPr>
            <a:r>
              <a:rPr lang="en-US" sz="1800" b="1" dirty="0">
                <a:solidFill>
                  <a:schemeClr val="dk1"/>
                </a:solidFill>
              </a:rPr>
              <a:t>Potential Challenges and Risks: </a:t>
            </a:r>
          </a:p>
          <a:p>
            <a:pPr lvl="0">
              <a:lnSpc>
                <a:spcPct val="115000"/>
              </a:lnSpc>
              <a:spcBef>
                <a:spcPts val="1200"/>
              </a:spcBef>
            </a:pPr>
            <a:r>
              <a:rPr lang="en-US" b="1" dirty="0">
                <a:solidFill>
                  <a:schemeClr val="dk1"/>
                </a:solidFill>
              </a:rPr>
              <a:t>Challenge</a:t>
            </a:r>
            <a:r>
              <a:rPr lang="en-US" sz="1600" b="1" dirty="0">
                <a:solidFill>
                  <a:schemeClr val="dk1"/>
                </a:solidFill>
              </a:rPr>
              <a:t>: </a:t>
            </a:r>
            <a:r>
              <a:rPr lang="en-US" sz="1600" dirty="0">
                <a:solidFill>
                  <a:schemeClr val="dk1"/>
                </a:solidFill>
              </a:rPr>
              <a:t>Differentiating normal appliances from illegal fences.</a:t>
            </a:r>
          </a:p>
          <a:p>
            <a:pPr lvl="0">
              <a:lnSpc>
                <a:spcPct val="115000"/>
              </a:lnSpc>
              <a:spcBef>
                <a:spcPts val="1200"/>
              </a:spcBef>
            </a:pPr>
            <a:r>
              <a:rPr lang="en-US" b="1" dirty="0">
                <a:solidFill>
                  <a:schemeClr val="dk1"/>
                </a:solidFill>
              </a:rPr>
              <a:t>Solution</a:t>
            </a:r>
            <a:r>
              <a:rPr lang="en-US" sz="1600" b="1" dirty="0">
                <a:solidFill>
                  <a:schemeClr val="dk1"/>
                </a:solidFill>
              </a:rPr>
              <a:t>: </a:t>
            </a:r>
            <a:r>
              <a:rPr lang="en-US" sz="1600" dirty="0">
                <a:solidFill>
                  <a:schemeClr val="dk1"/>
                </a:solidFill>
              </a:rPr>
              <a:t>Use AI/ML pattern recognition to classify current signatures.</a:t>
            </a:r>
          </a:p>
          <a:p>
            <a:pPr lvl="0">
              <a:lnSpc>
                <a:spcPct val="115000"/>
              </a:lnSpc>
              <a:spcBef>
                <a:spcPts val="1200"/>
              </a:spcBef>
            </a:pPr>
            <a:r>
              <a:rPr lang="en-US" b="1" dirty="0">
                <a:solidFill>
                  <a:schemeClr val="dk1"/>
                </a:solidFill>
              </a:rPr>
              <a:t>Challenge</a:t>
            </a:r>
            <a:r>
              <a:rPr lang="en-US" sz="1600" dirty="0">
                <a:solidFill>
                  <a:schemeClr val="dk1"/>
                </a:solidFill>
              </a:rPr>
              <a:t>: Varying load patterns across households.</a:t>
            </a:r>
          </a:p>
          <a:p>
            <a:pPr lvl="0">
              <a:lnSpc>
                <a:spcPct val="115000"/>
              </a:lnSpc>
              <a:spcBef>
                <a:spcPts val="1200"/>
              </a:spcBef>
            </a:pPr>
            <a:r>
              <a:rPr lang="en-US" b="1" dirty="0">
                <a:solidFill>
                  <a:schemeClr val="dk1"/>
                </a:solidFill>
              </a:rPr>
              <a:t>Solution</a:t>
            </a:r>
            <a:r>
              <a:rPr lang="en-US" sz="1600" b="1" dirty="0">
                <a:solidFill>
                  <a:schemeClr val="dk1"/>
                </a:solidFill>
              </a:rPr>
              <a:t>: </a:t>
            </a:r>
            <a:r>
              <a:rPr lang="en-US" sz="1600" dirty="0">
                <a:solidFill>
                  <a:schemeClr val="dk1"/>
                </a:solidFill>
              </a:rPr>
              <a:t>Adaptive learning or threshold calibration for local areas.</a:t>
            </a:r>
            <a:endParaRPr sz="1600" dirty="0">
              <a:solidFill>
                <a:schemeClr val="dk1"/>
              </a:solidFill>
            </a:endParaRPr>
          </a:p>
          <a:p>
            <a:pPr lvl="0">
              <a:lnSpc>
                <a:spcPct val="115000"/>
              </a:lnSpc>
              <a:spcBef>
                <a:spcPts val="1200"/>
              </a:spcBef>
            </a:pPr>
            <a:r>
              <a:rPr lang="en-US" sz="1800" b="1" dirty="0">
                <a:solidFill>
                  <a:schemeClr val="dk1"/>
                </a:solidFill>
              </a:rPr>
              <a:t>Strategies for Overcoming Challenges: </a:t>
            </a:r>
          </a:p>
          <a:p>
            <a:pPr lvl="0">
              <a:lnSpc>
                <a:spcPct val="115000"/>
              </a:lnSpc>
              <a:spcBef>
                <a:spcPts val="1200"/>
              </a:spcBef>
            </a:pPr>
            <a:r>
              <a:rPr lang="en-US" b="1" dirty="0">
                <a:solidFill>
                  <a:schemeClr val="dk1"/>
                </a:solidFill>
              </a:rPr>
              <a:t>Economic</a:t>
            </a:r>
            <a:r>
              <a:rPr lang="en-US" sz="1600" b="1" dirty="0">
                <a:solidFill>
                  <a:schemeClr val="dk1"/>
                </a:solidFill>
              </a:rPr>
              <a:t>: </a:t>
            </a:r>
            <a:r>
              <a:rPr lang="en-US" sz="1600" dirty="0">
                <a:solidFill>
                  <a:schemeClr val="dk1"/>
                </a:solidFill>
              </a:rPr>
              <a:t>Low-cost sensors and controllers; scalable for multiple households.</a:t>
            </a:r>
          </a:p>
          <a:p>
            <a:pPr lvl="0">
              <a:lnSpc>
                <a:spcPct val="115000"/>
              </a:lnSpc>
              <a:spcBef>
                <a:spcPts val="1200"/>
              </a:spcBef>
            </a:pPr>
            <a:r>
              <a:rPr lang="en-US" b="1" dirty="0">
                <a:solidFill>
                  <a:schemeClr val="dk1"/>
                </a:solidFill>
              </a:rPr>
              <a:t>Government &amp; Utility Benefit</a:t>
            </a:r>
            <a:r>
              <a:rPr lang="en-US" sz="1600" b="1" dirty="0">
                <a:solidFill>
                  <a:schemeClr val="dk1"/>
                </a:solidFill>
              </a:rPr>
              <a:t>: </a:t>
            </a:r>
            <a:r>
              <a:rPr lang="en-US" sz="1600" dirty="0">
                <a:solidFill>
                  <a:schemeClr val="dk1"/>
                </a:solidFill>
              </a:rPr>
              <a:t>Helps Kerala State Electricity Board detect illegal fences, reducing energy theft and legal issues</a:t>
            </a:r>
            <a:r>
              <a:rPr lang="en-US" sz="1600" b="1" dirty="0">
                <a:solidFill>
                  <a:schemeClr val="dk1"/>
                </a:solidFill>
              </a:rPr>
              <a:t>.</a:t>
            </a:r>
            <a:endParaRPr sz="1600" b="1" dirty="0">
              <a:solidFill>
                <a:schemeClr val="dk1"/>
              </a:solidFill>
            </a:endParaRPr>
          </a:p>
          <a:p>
            <a:pPr marL="0" marR="0" lvl="0" indent="0" algn="just" rtl="0">
              <a:lnSpc>
                <a:spcPct val="100000"/>
              </a:lnSpc>
              <a:spcBef>
                <a:spcPts val="1200"/>
              </a:spcBef>
              <a:spcAft>
                <a:spcPts val="0"/>
              </a:spcAft>
              <a:buNone/>
            </a:pPr>
            <a:endParaRPr sz="1600" dirty="0"/>
          </a:p>
        </p:txBody>
      </p:sp>
      <p:sp>
        <p:nvSpPr>
          <p:cNvPr id="127" name="Google Shape;127;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t>4</a:t>
            </a:fld>
            <a:endParaRPr sz="1200" b="1" i="0" u="none" strike="noStrike" cap="none">
              <a:solidFill>
                <a:srgbClr val="FFFFFF"/>
              </a:solidFill>
              <a:latin typeface="Oswald"/>
              <a:ea typeface="Oswald"/>
              <a:cs typeface="Oswald"/>
              <a:sym typeface="Oswald"/>
            </a:endParaRPr>
          </a:p>
        </p:txBody>
      </p:sp>
      <p:sp>
        <p:nvSpPr>
          <p:cNvPr id="128" name="Google Shape;128;p4"/>
          <p:cNvSpPr txBox="1">
            <a:spLocks noGrp="1"/>
          </p:cNvSpPr>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 Template</a:t>
            </a:r>
            <a:endParaRPr sz="1200" b="0" i="0" u="none" strike="noStrike" cap="none">
              <a:solidFill>
                <a:srgbClr val="FFFFFF"/>
              </a:solidFill>
              <a:latin typeface="Oswald"/>
              <a:ea typeface="Oswald"/>
              <a:cs typeface="Oswald"/>
              <a:sym typeface="Oswald"/>
            </a:endParaRPr>
          </a:p>
        </p:txBody>
      </p:sp>
      <p:pic>
        <p:nvPicPr>
          <p:cNvPr id="130" name="Google Shape;130;p4" descr="https://www.sih.gov.in/img1/SIH-Logo.png"/>
          <p:cNvPicPr preferRelativeResize="0"/>
          <p:nvPr/>
        </p:nvPicPr>
        <p:blipFill rotWithShape="1">
          <a:blip r:embed="rId3">
            <a:alphaModFix/>
          </a:blip>
          <a:srcRect/>
          <a:stretch/>
        </p:blipFill>
        <p:spPr>
          <a:xfrm>
            <a:off x="9841366" y="57097"/>
            <a:ext cx="2209120" cy="1122868"/>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98" y="149289"/>
            <a:ext cx="993711" cy="99371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953734"/>
              </a:solidFill>
              <a:latin typeface="Calibri"/>
              <a:ea typeface="Calibri"/>
              <a:cs typeface="Calibri"/>
              <a:sym typeface="Calibri"/>
            </a:endParaRPr>
          </a:p>
        </p:txBody>
      </p:sp>
      <p:sp>
        <p:nvSpPr>
          <p:cNvPr id="137" name="Google Shape;137;p5"/>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IMPACT AND BENEFITS</a:t>
            </a:r>
            <a:endParaRPr/>
          </a:p>
        </p:txBody>
      </p:sp>
      <p:sp>
        <p:nvSpPr>
          <p:cNvPr id="138" name="Google Shape;138;p5"/>
          <p:cNvSpPr txBox="1"/>
          <p:nvPr/>
        </p:nvSpPr>
        <p:spPr>
          <a:xfrm>
            <a:off x="774700" y="1479836"/>
            <a:ext cx="9385300" cy="4124166"/>
          </a:xfrm>
          <a:prstGeom prst="rect">
            <a:avLst/>
          </a:prstGeom>
          <a:noFill/>
          <a:ln>
            <a:noFill/>
          </a:ln>
        </p:spPr>
        <p:txBody>
          <a:bodyPr spcFirstLastPara="1" wrap="square" lIns="91425" tIns="45700" rIns="91425" bIns="45700" anchor="t" anchorCtr="0">
            <a:spAutoFit/>
          </a:bodyPr>
          <a:lstStyle/>
          <a:p>
            <a:pPr lvl="0" algn="just">
              <a:buSzPts val="2800"/>
            </a:pPr>
            <a:r>
              <a:rPr lang="en-US" sz="2800" dirty="0"/>
              <a:t>IMPACT:</a:t>
            </a:r>
          </a:p>
          <a:p>
            <a:pPr lvl="0" algn="just">
              <a:buSzPts val="2800"/>
            </a:pPr>
            <a:endParaRPr lang="en-US" sz="2800" dirty="0"/>
          </a:p>
          <a:p>
            <a:pPr lvl="0" algn="just">
              <a:buSzPts val="2800"/>
            </a:pPr>
            <a:r>
              <a:rPr lang="en-US" sz="1800" dirty="0"/>
              <a:t>Protects humans and animals from accidental electrocution</a:t>
            </a:r>
          </a:p>
          <a:p>
            <a:pPr marL="342900" lvl="0" indent="-342900" algn="just">
              <a:buSzPts val="2800"/>
              <a:buFont typeface="Arial"/>
              <a:buChar char="•"/>
            </a:pPr>
            <a:endParaRPr lang="en-US" sz="1800" dirty="0"/>
          </a:p>
          <a:p>
            <a:pPr lvl="0" algn="just">
              <a:buSzPts val="2800"/>
            </a:pPr>
            <a:r>
              <a:rPr lang="en-US" sz="1800" dirty="0"/>
              <a:t>Reduces illegal electricity usage.</a:t>
            </a:r>
          </a:p>
          <a:p>
            <a:pPr marL="342900" lvl="0" indent="-342900" algn="just">
              <a:buSzPts val="2800"/>
              <a:buFont typeface="Arial"/>
              <a:buChar char="•"/>
            </a:pPr>
            <a:endParaRPr lang="en-US" sz="1800" dirty="0"/>
          </a:p>
          <a:p>
            <a:pPr lvl="0" algn="just">
              <a:buSzPts val="2800"/>
            </a:pPr>
            <a:r>
              <a:rPr lang="en-US" sz="1800" dirty="0"/>
              <a:t>Helps electricity board monitor unauthorized connections.</a:t>
            </a:r>
          </a:p>
          <a:p>
            <a:pPr marL="342900" lvl="0" indent="-342900" algn="just">
              <a:buSzPts val="2800"/>
              <a:buFont typeface="Arial"/>
              <a:buChar char="•"/>
            </a:pPr>
            <a:endParaRPr lang="en-US" dirty="0"/>
          </a:p>
          <a:p>
            <a:pPr marL="342900" lvl="0" indent="-342900" algn="just">
              <a:buSzPts val="2800"/>
              <a:buFont typeface="Arial"/>
              <a:buChar char="•"/>
            </a:pPr>
            <a:endParaRPr lang="en-US" sz="2800" dirty="0"/>
          </a:p>
          <a:p>
            <a:pPr lvl="0" algn="just">
              <a:buSzPts val="2800"/>
            </a:pPr>
            <a:r>
              <a:rPr lang="en-US" sz="2800" dirty="0"/>
              <a:t>BENEFITS:</a:t>
            </a:r>
          </a:p>
          <a:p>
            <a:pPr lvl="0" algn="just">
              <a:buSzPts val="2800"/>
            </a:pPr>
            <a:endParaRPr lang="en-US" sz="2800" dirty="0"/>
          </a:p>
          <a:p>
            <a:pPr lvl="0" algn="just">
              <a:buSzPts val="2800"/>
            </a:pPr>
            <a:r>
              <a:rPr lang="en-US" sz="1800" dirty="0"/>
              <a:t>This project saves lives, prevents electricity theft, and is cost-effective.</a:t>
            </a:r>
            <a:endParaRPr sz="1800" dirty="0"/>
          </a:p>
        </p:txBody>
      </p:sp>
      <p:sp>
        <p:nvSpPr>
          <p:cNvPr id="139" name="Google Shape;139;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t>5</a:t>
            </a:fld>
            <a:endParaRPr sz="1200" b="1" i="0" u="none" strike="noStrike" cap="none">
              <a:solidFill>
                <a:srgbClr val="FFFFFF"/>
              </a:solidFill>
              <a:latin typeface="Oswald"/>
              <a:ea typeface="Oswald"/>
              <a:cs typeface="Oswald"/>
              <a:sym typeface="Oswald"/>
            </a:endParaRPr>
          </a:p>
        </p:txBody>
      </p:sp>
      <p:sp>
        <p:nvSpPr>
          <p:cNvPr id="140" name="Google Shape;140;p5"/>
          <p:cNvSpPr txBox="1">
            <a:spLocks noGrp="1"/>
          </p:cNvSpPr>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 Template</a:t>
            </a:r>
            <a:endParaRPr sz="1200" b="0" i="0" u="none" strike="noStrike" cap="none">
              <a:solidFill>
                <a:srgbClr val="FFFFFF"/>
              </a:solidFill>
              <a:latin typeface="Oswald"/>
              <a:ea typeface="Oswald"/>
              <a:cs typeface="Oswald"/>
              <a:sym typeface="Oswald"/>
            </a:endParaRPr>
          </a:p>
        </p:txBody>
      </p:sp>
      <p:pic>
        <p:nvPicPr>
          <p:cNvPr id="142" name="Google Shape;142;p5" descr="https://www.sih.gov.in/img1/SIH-Logo.png"/>
          <p:cNvPicPr preferRelativeResize="0"/>
          <p:nvPr/>
        </p:nvPicPr>
        <p:blipFill rotWithShape="1">
          <a:blip r:embed="rId3">
            <a:alphaModFix/>
          </a:blip>
          <a:srcRect/>
          <a:stretch/>
        </p:blipFill>
        <p:spPr>
          <a:xfrm>
            <a:off x="9841366" y="57097"/>
            <a:ext cx="2209120" cy="1122868"/>
          </a:xfrm>
          <a:prstGeom prst="rect">
            <a:avLst/>
          </a:prstGeom>
          <a:noFill/>
          <a:ln>
            <a:no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98" y="149289"/>
            <a:ext cx="993711" cy="9937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p:nvPr/>
        </p:nvSpPr>
        <p:spPr>
          <a:xfrm>
            <a:off x="0" y="6354762"/>
            <a:ext cx="12191999" cy="503238"/>
          </a:xfrm>
          <a:prstGeom prst="rect">
            <a:avLst/>
          </a:prstGeom>
          <a:solidFill>
            <a:srgbClr val="0070C0"/>
          </a:solidFill>
          <a:ln>
            <a:noFill/>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953734"/>
              </a:solidFill>
              <a:latin typeface="Calibri"/>
              <a:ea typeface="Calibri"/>
              <a:cs typeface="Calibri"/>
              <a:sym typeface="Calibri"/>
            </a:endParaRPr>
          </a:p>
        </p:txBody>
      </p:sp>
      <p:sp>
        <p:nvSpPr>
          <p:cNvPr id="149" name="Google Shape;149;p6"/>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latin typeface="Times New Roman"/>
                <a:ea typeface="Times New Roman"/>
                <a:cs typeface="Times New Roman"/>
                <a:sym typeface="Times New Roman"/>
              </a:rPr>
              <a:t>RESEARCH  AND REFERENCES</a:t>
            </a:r>
            <a:endParaRPr dirty="0"/>
          </a:p>
        </p:txBody>
      </p:sp>
      <p:sp>
        <p:nvSpPr>
          <p:cNvPr id="151" name="Google Shape;151;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t>6</a:t>
            </a:fld>
            <a:endParaRPr sz="1200" b="1" i="0" u="none" strike="noStrike" cap="none">
              <a:solidFill>
                <a:srgbClr val="FFFFFF"/>
              </a:solidFill>
              <a:latin typeface="Oswald"/>
              <a:ea typeface="Oswald"/>
              <a:cs typeface="Oswald"/>
              <a:sym typeface="Oswald"/>
            </a:endParaRPr>
          </a:p>
        </p:txBody>
      </p:sp>
      <p:sp>
        <p:nvSpPr>
          <p:cNvPr id="152" name="Google Shape;152;p6"/>
          <p:cNvSpPr txBox="1">
            <a:spLocks noGrp="1"/>
          </p:cNvSpPr>
          <p:nvPr>
            <p:ph type="ftr" idx="11"/>
          </p:nvPr>
        </p:nvSpPr>
        <p:spPr>
          <a:xfrm>
            <a:off x="4648200" y="6356353"/>
            <a:ext cx="32040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 Template</a:t>
            </a:r>
            <a:endParaRPr sz="1200" b="0" i="0" u="none" strike="noStrike" cap="none">
              <a:solidFill>
                <a:srgbClr val="FFFFFF"/>
              </a:solidFill>
              <a:latin typeface="Oswald"/>
              <a:ea typeface="Oswald"/>
              <a:cs typeface="Oswald"/>
              <a:sym typeface="Oswald"/>
            </a:endParaRPr>
          </a:p>
        </p:txBody>
      </p:sp>
      <p:pic>
        <p:nvPicPr>
          <p:cNvPr id="154" name="Google Shape;154;p6" descr="https://www.sih.gov.in/img1/SIH-Logo.png"/>
          <p:cNvPicPr preferRelativeResize="0"/>
          <p:nvPr/>
        </p:nvPicPr>
        <p:blipFill rotWithShape="1">
          <a:blip r:embed="rId3">
            <a:alphaModFix/>
          </a:blip>
          <a:srcRect/>
          <a:stretch/>
        </p:blipFill>
        <p:spPr>
          <a:xfrm>
            <a:off x="9841366" y="57097"/>
            <a:ext cx="2209120" cy="1122868"/>
          </a:xfrm>
          <a:prstGeom prst="rect">
            <a:avLst/>
          </a:prstGeom>
          <a:noFill/>
          <a:ln>
            <a:noFill/>
          </a:ln>
        </p:spPr>
      </p:pic>
      <p:sp>
        <p:nvSpPr>
          <p:cNvPr id="4" name="TextBox 3">
            <a:extLst>
              <a:ext uri="{FF2B5EF4-FFF2-40B4-BE49-F238E27FC236}">
                <a16:creationId xmlns:a16="http://schemas.microsoft.com/office/drawing/2014/main" id="{C3FD0528-C0E7-8636-7640-4D13819CB0C8}"/>
              </a:ext>
            </a:extLst>
          </p:cNvPr>
          <p:cNvSpPr txBox="1"/>
          <p:nvPr/>
        </p:nvSpPr>
        <p:spPr>
          <a:xfrm>
            <a:off x="357205" y="1277152"/>
            <a:ext cx="10350419" cy="4585871"/>
          </a:xfrm>
          <a:prstGeom prst="rect">
            <a:avLst/>
          </a:prstGeom>
          <a:noFill/>
        </p:spPr>
        <p:txBody>
          <a:bodyPr wrap="square">
            <a:spAutoFit/>
          </a:bodyPr>
          <a:lstStyle/>
          <a:p>
            <a:r>
              <a:rPr lang="en-IN" sz="1800" b="1" dirty="0"/>
              <a:t>Research Papers / Articles:</a:t>
            </a:r>
          </a:p>
          <a:p>
            <a:r>
              <a:rPr lang="en-IN" sz="1800" dirty="0"/>
              <a:t>    </a:t>
            </a:r>
            <a:r>
              <a:rPr lang="en-US" sz="1800" dirty="0"/>
              <a:t>Detection of Unauthorized Electric Connections IEEE papers on power theft detection and smart grid monitoring Example: “Detection of Illegal Electricity Use Using Smart Meters and Current Signatures”, IEEE Transactions, 2018.</a:t>
            </a:r>
          </a:p>
          <a:p>
            <a:r>
              <a:rPr lang="en-US" sz="1800" dirty="0"/>
              <a:t> </a:t>
            </a:r>
          </a:p>
          <a:p>
            <a:r>
              <a:rPr lang="en-US" sz="1800" dirty="0"/>
              <a:t> AI/ML in Load Classification Nazari, “Machine Learning Approaches for Electric Load Classification,” Energy Reports, 2021.</a:t>
            </a:r>
          </a:p>
          <a:p>
            <a:endParaRPr lang="en-US" sz="1800" dirty="0"/>
          </a:p>
          <a:p>
            <a:r>
              <a:rPr lang="en-US" sz="2000" b="1" dirty="0"/>
              <a:t>References </a:t>
            </a:r>
          </a:p>
          <a:p>
            <a:r>
              <a:rPr lang="en-US" sz="2000" b="1" dirty="0"/>
              <a:t>  </a:t>
            </a:r>
            <a:r>
              <a:rPr lang="en-US" sz="1800" dirty="0"/>
              <a:t>IEEE / Academic Papers “Non-Intrusive Load Monitoring for Residential Electrical Appliances” –      IEEE Transactions on Smart Grid, 2020.</a:t>
            </a:r>
          </a:p>
          <a:p>
            <a:endParaRPr lang="en-US" sz="1800" dirty="0"/>
          </a:p>
          <a:p>
            <a:r>
              <a:rPr lang="en-US" sz="1800" dirty="0"/>
              <a:t>  Government / Official Reports Kerala State Electricity Board Limited (KSEBL) – Annual Safety &amp; Theft Reports, 2022. </a:t>
            </a:r>
          </a:p>
          <a:p>
            <a:endParaRPr lang="en-US" sz="1800" dirty="0"/>
          </a:p>
          <a:p>
            <a:r>
              <a:rPr lang="en-US" sz="1800" dirty="0"/>
              <a:t>Central Electricity Authority (CEA), India – “Power Distribution Safety Guidelines”, 2021.</a:t>
            </a:r>
            <a:endParaRPr lang="en-IN" sz="1800"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998" y="149289"/>
            <a:ext cx="993711" cy="9937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677</Words>
  <Application>Microsoft Office PowerPoint</Application>
  <PresentationFormat>Widescreen</PresentationFormat>
  <Paragraphs>85</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Garamond</vt:lpstr>
      <vt:lpstr>Oswald</vt:lpstr>
      <vt:lpstr>Arial</vt:lpstr>
      <vt:lpstr>Times New Roman</vt:lpstr>
      <vt:lpstr>Office Theme</vt:lpstr>
      <vt:lpstr>SMART INDIA HACKATHON 2025</vt:lpstr>
      <vt:lpstr> TITLE: Smart Illegal Electric Fence Detection &amp; Reporting System</vt:lpstr>
      <vt:lpstr>TECHNICAL APPROACH</vt:lpstr>
      <vt:lpstr>FEASIBILITY AND VIABILITY</vt:lpstr>
      <vt:lpstr>IMPACT AND BENEFITS</vt:lpstr>
      <vt:lpstr>RESEARCH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INDIA HACKATHON 2025</dc:title>
  <dc:creator>Crowdfunder</dc:creator>
  <cp:lastModifiedBy>SATHISH KUMAR M</cp:lastModifiedBy>
  <cp:revision>3</cp:revision>
  <dcterms:created xsi:type="dcterms:W3CDTF">2013-12-12T18:46:50Z</dcterms:created>
  <dcterms:modified xsi:type="dcterms:W3CDTF">2025-09-12T17:28:27Z</dcterms:modified>
</cp:coreProperties>
</file>