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84" r:id="rId6"/>
    <p:sldId id="274" r:id="rId7"/>
    <p:sldId id="290" r:id="rId8"/>
    <p:sldId id="273" r:id="rId9"/>
    <p:sldId id="275" r:id="rId10"/>
    <p:sldId id="283" r:id="rId11"/>
    <p:sldId id="294" r:id="rId12"/>
    <p:sldId id="293" r:id="rId13"/>
    <p:sldId id="276" r:id="rId14"/>
    <p:sldId id="277" r:id="rId15"/>
    <p:sldId id="286" r:id="rId16"/>
    <p:sldId id="278" r:id="rId17"/>
    <p:sldId id="279" r:id="rId18"/>
    <p:sldId id="288" r:id="rId19"/>
    <p:sldId id="280" r:id="rId20"/>
    <p:sldId id="268" r:id="rId21"/>
    <p:sldId id="287" r:id="rId22"/>
    <p:sldId id="291" r:id="rId23"/>
    <p:sldId id="281" r:id="rId24"/>
    <p:sldId id="292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55932" y="3632200"/>
            <a:ext cx="34882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 </a:t>
            </a:r>
            <a:r>
              <a:rPr lang="en-US" sz="1600" dirty="0" smtClean="0"/>
              <a:t>Members :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Ramya</a:t>
            </a:r>
            <a:r>
              <a:rPr lang="en-US" sz="1600" dirty="0" smtClean="0"/>
              <a:t> </a:t>
            </a:r>
            <a:r>
              <a:rPr lang="en-US" sz="1600" dirty="0"/>
              <a:t>SP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Padmavathi </a:t>
            </a:r>
            <a:r>
              <a:rPr lang="en-US" sz="1600" dirty="0"/>
              <a:t>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Ganga </a:t>
            </a:r>
            <a:r>
              <a:rPr lang="en-US" sz="1600" dirty="0"/>
              <a:t>R  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Karpagalakshmi</a:t>
            </a:r>
            <a:r>
              <a:rPr lang="en-US" sz="1600" dirty="0" smtClean="0"/>
              <a:t> M</a:t>
            </a:r>
            <a:r>
              <a:rPr lang="en-US" dirty="0" smtClean="0"/>
              <a:t>                                   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4000" y="2294467"/>
            <a:ext cx="76115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     </a:t>
            </a:r>
            <a:r>
              <a:rPr lang="en-US" sz="4000" dirty="0" smtClean="0"/>
              <a:t>WISDOM</a:t>
            </a:r>
          </a:p>
          <a:p>
            <a:pPr algn="ctr"/>
            <a:r>
              <a:rPr lang="en-US" sz="2800" dirty="0" smtClean="0"/>
              <a:t>COURSE </a:t>
            </a:r>
            <a:r>
              <a:rPr lang="en-US" sz="2800" dirty="0" smtClean="0"/>
              <a:t>REGISTRATION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Admin adds the new registrars for the application and gives them a username and password.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view the list </a:t>
            </a:r>
            <a:r>
              <a:rPr lang="en-US" sz="2000" dirty="0"/>
              <a:t>of </a:t>
            </a:r>
            <a:r>
              <a:rPr lang="en-US" sz="2000" dirty="0" smtClean="0"/>
              <a:t>all registrars added to the application and also search them by their username.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also delete the registrar if needed.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view all the courses added by all the registrars.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view all the students who have created an account in this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also view the students who have enrolled for the particular course.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69" b="59849"/>
          <a:stretch/>
        </p:blipFill>
        <p:spPr>
          <a:xfrm>
            <a:off x="1755035" y="2294467"/>
            <a:ext cx="8681930" cy="3657599"/>
          </a:xfrm>
        </p:spPr>
      </p:pic>
    </p:spTree>
    <p:extLst>
      <p:ext uri="{BB962C8B-B14F-4D97-AF65-F5344CB8AC3E}">
        <p14:creationId xmlns:p14="http://schemas.microsoft.com/office/powerpoint/2010/main" val="39363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9"/>
          <a:stretch/>
        </p:blipFill>
        <p:spPr>
          <a:xfrm>
            <a:off x="1487579" y="923027"/>
            <a:ext cx="9216842" cy="4942936"/>
          </a:xfrm>
        </p:spPr>
      </p:pic>
    </p:spTree>
    <p:extLst>
      <p:ext uri="{BB962C8B-B14F-4D97-AF65-F5344CB8AC3E}">
        <p14:creationId xmlns:p14="http://schemas.microsoft.com/office/powerpoint/2010/main" val="2189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Registrar gets login with the username and password given by the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They can update their profile using the update profile button where the details are updated along with their password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add </a:t>
            </a:r>
            <a:r>
              <a:rPr lang="en-US" sz="2000" dirty="0"/>
              <a:t>new </a:t>
            </a:r>
            <a:r>
              <a:rPr lang="en-US" sz="2000" dirty="0" smtClean="0"/>
              <a:t>course which has attributes like name, duration, capacity and seats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Whenever a course is added, a relationship is created between the registrar and course tables.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view all </a:t>
            </a:r>
            <a:r>
              <a:rPr lang="en-US" sz="2000" dirty="0"/>
              <a:t>the </a:t>
            </a:r>
            <a:r>
              <a:rPr lang="en-US" sz="2000" dirty="0" smtClean="0"/>
              <a:t>courses they have added and can </a:t>
            </a:r>
            <a:r>
              <a:rPr lang="en-US" sz="2000" dirty="0"/>
              <a:t>edit </a:t>
            </a:r>
            <a:r>
              <a:rPr lang="en-US" sz="2000" dirty="0" smtClean="0"/>
              <a:t>the course fees along with the course capacity if needed. When the capacity is increased the seat availability also increases.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3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5" b="40582"/>
          <a:stretch/>
        </p:blipFill>
        <p:spPr>
          <a:xfrm>
            <a:off x="1801843" y="1768415"/>
            <a:ext cx="8588315" cy="4518570"/>
          </a:xfrm>
        </p:spPr>
      </p:pic>
    </p:spTree>
    <p:extLst>
      <p:ext uri="{BB962C8B-B14F-4D97-AF65-F5344CB8AC3E}">
        <p14:creationId xmlns:p14="http://schemas.microsoft.com/office/powerpoint/2010/main" val="23516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2"/>
          <a:stretch/>
        </p:blipFill>
        <p:spPr>
          <a:xfrm>
            <a:off x="1532374" y="836299"/>
            <a:ext cx="9127252" cy="4848509"/>
          </a:xfrm>
        </p:spPr>
      </p:pic>
    </p:spTree>
    <p:extLst>
      <p:ext uri="{BB962C8B-B14F-4D97-AF65-F5344CB8AC3E}">
        <p14:creationId xmlns:p14="http://schemas.microsoft.com/office/powerpoint/2010/main" val="34390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Student needs to create an account first using the sign up link where they enter their details and set password for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update their profile also.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view the list </a:t>
            </a:r>
            <a:r>
              <a:rPr lang="en-US" sz="2000" dirty="0"/>
              <a:t>of all </a:t>
            </a:r>
            <a:r>
              <a:rPr lang="en-US" sz="2000" dirty="0" smtClean="0"/>
              <a:t>courses added by the registrar and </a:t>
            </a:r>
            <a:r>
              <a:rPr lang="en-US" sz="2000" dirty="0"/>
              <a:t>get enrolled in any of the courses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When the student gets enrolled in a particular course, a relationship is established between the student and courses.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They can view the list </a:t>
            </a:r>
            <a:r>
              <a:rPr lang="en-US" sz="2000" dirty="0"/>
              <a:t>of all courses </a:t>
            </a:r>
            <a:r>
              <a:rPr lang="en-US" sz="2000" dirty="0" smtClean="0"/>
              <a:t>they have enrolled.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5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E18547-AC58-45B4-97E3-A286F661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r="56389" b="56179"/>
          <a:stretch/>
        </p:blipFill>
        <p:spPr>
          <a:xfrm>
            <a:off x="2232921" y="2209801"/>
            <a:ext cx="7726159" cy="3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5"/>
          <a:stretch/>
        </p:blipFill>
        <p:spPr>
          <a:xfrm>
            <a:off x="1581284" y="899051"/>
            <a:ext cx="9029432" cy="4828889"/>
          </a:xfrm>
        </p:spPr>
      </p:pic>
    </p:spTree>
    <p:extLst>
      <p:ext uri="{BB962C8B-B14F-4D97-AF65-F5344CB8AC3E}">
        <p14:creationId xmlns:p14="http://schemas.microsoft.com/office/powerpoint/2010/main" val="20789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06" y="248002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464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Project </a:t>
            </a:r>
            <a:r>
              <a:rPr lang="en-US" sz="2000" dirty="0" smtClean="0"/>
              <a:t>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Use case and ER Diagram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Modules and Flow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Future </a:t>
            </a:r>
            <a:r>
              <a:rPr lang="en-US" sz="2000" dirty="0" smtClean="0"/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Demonstration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8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display the students who have enrolled in the particular course added by the registrar in Registrar Portal.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make our table mapping much more effective to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add logo to our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make our UI part even more user </a:t>
            </a:r>
            <a:r>
              <a:rPr lang="en-US" sz="2000" dirty="0"/>
              <a:t>f</a:t>
            </a:r>
            <a:r>
              <a:rPr lang="en-US" sz="2000" dirty="0" smtClean="0"/>
              <a:t>riendly.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9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Our application’s main goal is providing </a:t>
            </a:r>
            <a:r>
              <a:rPr lang="en-US" sz="2000" dirty="0"/>
              <a:t>online learning </a:t>
            </a:r>
            <a:r>
              <a:rPr lang="en-US" sz="2000" dirty="0" smtClean="0"/>
              <a:t>portal </a:t>
            </a:r>
            <a:r>
              <a:rPr lang="en-US" sz="2000" dirty="0"/>
              <a:t>for the students where </a:t>
            </a:r>
            <a:r>
              <a:rPr lang="en-US" sz="2000" dirty="0" smtClean="0"/>
              <a:t>they can </a:t>
            </a:r>
            <a:r>
              <a:rPr lang="en-US" sz="2000" dirty="0"/>
              <a:t>choose the courses </a:t>
            </a:r>
            <a:r>
              <a:rPr lang="en-US" sz="2000" dirty="0" smtClean="0"/>
              <a:t>to learn from anywhere and it is achieved. It is </a:t>
            </a:r>
            <a:r>
              <a:rPr lang="en-US" sz="2000" dirty="0"/>
              <a:t>complete in the sense that it is operational and it is tested by entering data and achieving the requirements. But there is always a scope for improvement and </a:t>
            </a:r>
            <a:r>
              <a:rPr lang="en-US" sz="2000" dirty="0" smtClean="0"/>
              <a:t>enhancement according to our client’s need. </a:t>
            </a:r>
            <a:r>
              <a:rPr lang="en-US" sz="2000" dirty="0"/>
              <a:t>We hope to achieve them and make our application </a:t>
            </a:r>
            <a:r>
              <a:rPr lang="en-US" sz="2000" dirty="0" smtClean="0"/>
              <a:t>even more productive.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1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smtClean="0"/>
              <a:t>Our Online </a:t>
            </a:r>
            <a:r>
              <a:rPr lang="en-US" sz="2000" dirty="0"/>
              <a:t>course registration </a:t>
            </a:r>
            <a:r>
              <a:rPr lang="en-US" sz="2000" dirty="0" smtClean="0"/>
              <a:t>system “WISDOM”, offers various </a:t>
            </a:r>
            <a:r>
              <a:rPr lang="en-US" sz="2000" dirty="0" smtClean="0"/>
              <a:t>courses for students to learn. </a:t>
            </a:r>
            <a:r>
              <a:rPr lang="en-US" sz="2000" dirty="0" smtClean="0"/>
              <a:t>Our application is divided in three modules called Admin, Registrar and Student. Each modules has it’s own functionalities to perform which make our </a:t>
            </a:r>
            <a:r>
              <a:rPr lang="en-US" sz="2000" dirty="0" smtClean="0"/>
              <a:t>application unique.</a:t>
            </a: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cs typeface="Calibri" panose="020F0502020204030204" pitchFamily="34" charset="0"/>
              </a:rPr>
              <a:t>    </a:t>
            </a:r>
            <a:r>
              <a:rPr lang="en-US" sz="2000" dirty="0" smtClean="0">
                <a:cs typeface="Calibri" panose="020F0502020204030204" pitchFamily="34" charset="0"/>
              </a:rPr>
              <a:t>The </a:t>
            </a:r>
            <a:r>
              <a:rPr lang="en-US" sz="2000" dirty="0">
                <a:cs typeface="Calibri" panose="020F0502020204030204" pitchFamily="34" charset="0"/>
              </a:rPr>
              <a:t>main aim of the project is to </a:t>
            </a:r>
            <a:r>
              <a:rPr lang="en-US" sz="2000" dirty="0" smtClean="0">
                <a:cs typeface="Calibri" panose="020F0502020204030204" pitchFamily="34" charset="0"/>
              </a:rPr>
              <a:t>break</a:t>
            </a:r>
            <a:r>
              <a:rPr lang="en-US" sz="2000" dirty="0" smtClean="0">
                <a:cs typeface="Calibri" panose="020F0502020204030204" pitchFamily="34" charset="0"/>
              </a:rPr>
              <a:t> </a:t>
            </a:r>
            <a:r>
              <a:rPr lang="en-US" sz="2000" dirty="0">
                <a:cs typeface="Calibri" panose="020F0502020204030204" pitchFamily="34" charset="0"/>
              </a:rPr>
              <a:t>the intricacies of modelling the database with the given requirements and using a web based interface to interact with the back end keeping in mind the data consistency and the stability of the entire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>
          <a:xfrm>
            <a:off x="1308752" y="793631"/>
            <a:ext cx="9574497" cy="5141344"/>
          </a:xfrm>
        </p:spPr>
      </p:pic>
    </p:spTree>
    <p:extLst>
      <p:ext uri="{BB962C8B-B14F-4D97-AF65-F5344CB8AC3E}">
        <p14:creationId xmlns:p14="http://schemas.microsoft.com/office/powerpoint/2010/main" val="34135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 smtClean="0">
                <a:cs typeface="Calibri" panose="020F0502020204030204" pitchFamily="34" charset="0"/>
              </a:rPr>
              <a:t>Purpose</a:t>
            </a: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automate </a:t>
            </a:r>
            <a:r>
              <a:rPr lang="en-US" sz="2000" dirty="0"/>
              <a:t>the </a:t>
            </a:r>
            <a:r>
              <a:rPr lang="en-US" sz="2000" dirty="0" smtClean="0"/>
              <a:t>course registration </a:t>
            </a:r>
            <a:r>
              <a:rPr lang="en-US" sz="2000" dirty="0"/>
              <a:t>process without any physical human </a:t>
            </a:r>
            <a:r>
              <a:rPr lang="en-US" sz="2000" dirty="0" smtClean="0"/>
              <a:t>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To make </a:t>
            </a:r>
            <a:r>
              <a:rPr lang="en-US" sz="2000" dirty="0"/>
              <a:t>the </a:t>
            </a:r>
            <a:r>
              <a:rPr lang="en-US" sz="2000" dirty="0" smtClean="0"/>
              <a:t>course registration </a:t>
            </a:r>
            <a:r>
              <a:rPr lang="en-US" sz="2000" dirty="0"/>
              <a:t>process accessible anywhere to the student</a:t>
            </a:r>
            <a:r>
              <a:rPr lang="en-US" sz="2000" dirty="0" smtClean="0"/>
              <a:t>.</a:t>
            </a:r>
            <a:endParaRPr lang="en-IN" sz="2000" dirty="0" smtClean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>
                <a:cs typeface="Calibri" panose="020F0502020204030204" pitchFamily="34" charset="0"/>
              </a:rPr>
              <a:t>To allow the students to register in various courses they want to learn.</a:t>
            </a:r>
            <a:endParaRPr lang="en-IN" sz="2000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>
                <a:cs typeface="Calibri" panose="020F0502020204030204" pitchFamily="34" charset="0"/>
              </a:rPr>
              <a:t>To allow the admin and registrar to efficiently manage their database and maintains the relationship in an effective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>
                <a:cs typeface="Calibri" panose="020F0502020204030204" pitchFamily="34" charset="0"/>
              </a:rPr>
              <a:t>To maintain data consistency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42135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Each module has its own login credentials to access our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Admin </a:t>
            </a:r>
            <a:r>
              <a:rPr lang="en-US" sz="2000" dirty="0" smtClean="0"/>
              <a:t>adds the registrar and gives them their username and password to access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registrar has a unique registrar ID and a profile. The portal </a:t>
            </a:r>
            <a:r>
              <a:rPr lang="en-US" sz="2000" dirty="0" smtClean="0"/>
              <a:t>allows </a:t>
            </a:r>
            <a:r>
              <a:rPr lang="en-US" sz="2000" dirty="0"/>
              <a:t>the registrar to add new courses, update his/her profile, view his/her courses and options to edit course fees and course capacity. A registrar </a:t>
            </a:r>
            <a:r>
              <a:rPr lang="en-US" sz="2000" dirty="0" smtClean="0"/>
              <a:t>can </a:t>
            </a:r>
            <a:r>
              <a:rPr lang="en-US" sz="2000" dirty="0"/>
              <a:t>teach more than one course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student has a unique student ID and a profile. The profile includes username, login password and other mandatory </a:t>
            </a:r>
            <a:r>
              <a:rPr lang="en-US" sz="2000" dirty="0" smtClean="0"/>
              <a:t>details.</a:t>
            </a:r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course has a unique course ID, name and other features like course duration, fees for enrollment, capacity of the students and total number of seats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 these data’s of admin, registrar, student and course are saved in individual tables. A relationship is created between the user and course, registrar and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When the students enrollment reaches the given course capacity, the availability of seats become zero and it shows the course is Sold out.</a:t>
            </a:r>
          </a:p>
        </p:txBody>
      </p:sp>
    </p:spTree>
    <p:extLst>
      <p:ext uri="{BB962C8B-B14F-4D97-AF65-F5344CB8AC3E}">
        <p14:creationId xmlns:p14="http://schemas.microsoft.com/office/powerpoint/2010/main" val="8195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and 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1" b="41030"/>
          <a:stretch/>
        </p:blipFill>
        <p:spPr>
          <a:xfrm>
            <a:off x="2084618" y="1940944"/>
            <a:ext cx="8249855" cy="4377460"/>
          </a:xfrm>
        </p:spPr>
      </p:pic>
    </p:spTree>
    <p:extLst>
      <p:ext uri="{BB962C8B-B14F-4D97-AF65-F5344CB8AC3E}">
        <p14:creationId xmlns:p14="http://schemas.microsoft.com/office/powerpoint/2010/main" val="192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Straight Arrow Connector 439"/>
          <p:cNvCxnSpPr/>
          <p:nvPr/>
        </p:nvCxnSpPr>
        <p:spPr>
          <a:xfrm flipV="1">
            <a:off x="794180" y="-77638"/>
            <a:ext cx="8077" cy="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>
            <a:endCxn id="210" idx="0"/>
          </p:cNvCxnSpPr>
          <p:nvPr/>
        </p:nvCxnSpPr>
        <p:spPr>
          <a:xfrm>
            <a:off x="3700338" y="2856150"/>
            <a:ext cx="4857408" cy="144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stCxn id="435" idx="2"/>
          </p:cNvCxnSpPr>
          <p:nvPr/>
        </p:nvCxnSpPr>
        <p:spPr>
          <a:xfrm flipH="1">
            <a:off x="8421584" y="3874488"/>
            <a:ext cx="2074007" cy="4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/>
          <p:cNvGrpSpPr/>
          <p:nvPr/>
        </p:nvGrpSpPr>
        <p:grpSpPr>
          <a:xfrm>
            <a:off x="427948" y="437672"/>
            <a:ext cx="11304384" cy="6010723"/>
            <a:chOff x="427948" y="437672"/>
            <a:chExt cx="11304384" cy="6010723"/>
          </a:xfrm>
        </p:grpSpPr>
        <p:grpSp>
          <p:nvGrpSpPr>
            <p:cNvPr id="208" name="Group 207"/>
            <p:cNvGrpSpPr/>
            <p:nvPr/>
          </p:nvGrpSpPr>
          <p:grpSpPr>
            <a:xfrm>
              <a:off x="427948" y="4425351"/>
              <a:ext cx="6077293" cy="2023044"/>
              <a:chOff x="427948" y="4425351"/>
              <a:chExt cx="6077293" cy="202304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113472" y="4425351"/>
                <a:ext cx="1466490" cy="77637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13472" y="4628873"/>
                <a:ext cx="1466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REGISTRAR</a:t>
                </a:r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427948" y="5241395"/>
                <a:ext cx="1270737" cy="494368"/>
                <a:chOff x="5251647" y="1321475"/>
                <a:chExt cx="1270737" cy="49436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444668" y="1418196"/>
                  <a:ext cx="10777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774118" y="5857306"/>
                <a:ext cx="1270736" cy="494368"/>
                <a:chOff x="5251647" y="1321475"/>
                <a:chExt cx="1270736" cy="494368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473286" y="1418196"/>
                  <a:ext cx="1049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Email</a:t>
                  </a:r>
                  <a:endParaRPr lang="en-US" dirty="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160508" y="5954027"/>
                <a:ext cx="1270737" cy="494368"/>
                <a:chOff x="5251647" y="1321475"/>
                <a:chExt cx="1270737" cy="494368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410174" y="1418196"/>
                  <a:ext cx="1112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Mobile</a:t>
                  </a:r>
                  <a:endParaRPr lang="en-US" dirty="0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577413" y="5925712"/>
                <a:ext cx="1270737" cy="494368"/>
                <a:chOff x="5251647" y="1321475"/>
                <a:chExt cx="1270737" cy="494368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5315366" y="1418196"/>
                  <a:ext cx="1207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Gender</a:t>
                  </a:r>
                  <a:endParaRPr lang="en-US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427949" y="4536691"/>
                <a:ext cx="1270736" cy="494368"/>
                <a:chOff x="5251647" y="1321475"/>
                <a:chExt cx="1270736" cy="494368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680272" y="1418196"/>
                  <a:ext cx="842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ID</a:t>
                  </a:r>
                  <a:endParaRPr lang="en-US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5013219" y="5144792"/>
                <a:ext cx="1270737" cy="494368"/>
                <a:chOff x="5251647" y="1321475"/>
                <a:chExt cx="1270737" cy="494368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299752" y="1418196"/>
                  <a:ext cx="1222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Password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696304" y="4553703"/>
                <a:ext cx="1808937" cy="494368"/>
                <a:chOff x="5251647" y="1321475"/>
                <a:chExt cx="1808937" cy="494368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347278" y="1418196"/>
                  <a:ext cx="17133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Year of Exp.</a:t>
                  </a:r>
                  <a:endParaRPr lang="en-US" sz="1400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5024864" y="5825751"/>
                <a:ext cx="1270736" cy="494368"/>
                <a:chOff x="5251647" y="1321475"/>
                <a:chExt cx="1270736" cy="494368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478430" y="1418196"/>
                  <a:ext cx="1043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DOB</a:t>
                  </a:r>
                  <a:endParaRPr lang="en-US" dirty="0"/>
                </a:p>
              </p:txBody>
            </p:sp>
          </p:grpSp>
          <p:cxnSp>
            <p:nvCxnSpPr>
              <p:cNvPr id="99" name="Straight Arrow Connector 98"/>
              <p:cNvCxnSpPr>
                <a:stCxn id="6" idx="1"/>
                <a:endCxn id="87" idx="6"/>
              </p:cNvCxnSpPr>
              <p:nvPr/>
            </p:nvCxnSpPr>
            <p:spPr>
              <a:xfrm flipH="1" flipV="1">
                <a:off x="1686327" y="4783875"/>
                <a:ext cx="427145" cy="29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6" idx="1"/>
                <a:endCxn id="75" idx="7"/>
              </p:cNvCxnSpPr>
              <p:nvPr/>
            </p:nvCxnSpPr>
            <p:spPr>
              <a:xfrm flipH="1">
                <a:off x="1502041" y="4813540"/>
                <a:ext cx="611431" cy="500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6" idx="2"/>
              </p:cNvCxnSpPr>
              <p:nvPr/>
            </p:nvCxnSpPr>
            <p:spPr>
              <a:xfrm flipH="1">
                <a:off x="1600200" y="5201728"/>
                <a:ext cx="1246517" cy="655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6" idx="2"/>
                <a:endCxn id="81" idx="0"/>
              </p:cNvCxnSpPr>
              <p:nvPr/>
            </p:nvCxnSpPr>
            <p:spPr>
              <a:xfrm flipH="1">
                <a:off x="2789697" y="5201728"/>
                <a:ext cx="57020" cy="752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6" idx="2"/>
                <a:endCxn id="84" idx="0"/>
              </p:cNvCxnSpPr>
              <p:nvPr/>
            </p:nvCxnSpPr>
            <p:spPr>
              <a:xfrm>
                <a:off x="2846717" y="5201728"/>
                <a:ext cx="1359885" cy="723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6" idx="3"/>
                <a:endCxn id="93" idx="2"/>
              </p:cNvCxnSpPr>
              <p:nvPr/>
            </p:nvCxnSpPr>
            <p:spPr>
              <a:xfrm flipV="1">
                <a:off x="3579962" y="4800887"/>
                <a:ext cx="1116342" cy="12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" idx="2"/>
                <a:endCxn id="96" idx="1"/>
              </p:cNvCxnSpPr>
              <p:nvPr/>
            </p:nvCxnSpPr>
            <p:spPr>
              <a:xfrm>
                <a:off x="2846717" y="5201728"/>
                <a:ext cx="2362432" cy="696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6" idx="3"/>
                <a:endCxn id="90" idx="2"/>
              </p:cNvCxnSpPr>
              <p:nvPr/>
            </p:nvCxnSpPr>
            <p:spPr>
              <a:xfrm>
                <a:off x="3579962" y="4813540"/>
                <a:ext cx="1433257" cy="578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>
              <a:off x="6649985" y="4302269"/>
              <a:ext cx="5082347" cy="1989531"/>
              <a:chOff x="774118" y="4425351"/>
              <a:chExt cx="5521482" cy="2023044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113472" y="4425351"/>
                <a:ext cx="1466490" cy="77637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163096" y="4630302"/>
                <a:ext cx="1527659" cy="37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COURSE</a:t>
                </a:r>
                <a:endParaRPr lang="en-US" dirty="0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774118" y="5857306"/>
                <a:ext cx="1352469" cy="494368"/>
                <a:chOff x="5251647" y="1321475"/>
                <a:chExt cx="1352469" cy="494368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5346806" y="1377698"/>
                  <a:ext cx="1257310" cy="438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Seats Availability</a:t>
                  </a:r>
                  <a:endParaRPr lang="en-US" sz="1100" dirty="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2108553" y="5954027"/>
                <a:ext cx="1362288" cy="494368"/>
                <a:chOff x="5199692" y="1321475"/>
                <a:chExt cx="1362288" cy="494368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5199692" y="1389881"/>
                  <a:ext cx="1362288" cy="37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Capacity</a:t>
                  </a:r>
                  <a:endParaRPr lang="en-US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577413" y="5925712"/>
                <a:ext cx="1445855" cy="494368"/>
                <a:chOff x="5251647" y="1321475"/>
                <a:chExt cx="1445855" cy="494368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5490484" y="1402342"/>
                  <a:ext cx="1207018" cy="37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Fees</a:t>
                  </a:r>
                  <a:endParaRPr lang="en-US" dirty="0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5013219" y="5144792"/>
                <a:ext cx="1270737" cy="494368"/>
                <a:chOff x="5251647" y="1321475"/>
                <a:chExt cx="1270737" cy="494368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5299752" y="1418196"/>
                  <a:ext cx="1222632" cy="37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4449488" y="4553703"/>
                <a:ext cx="1713306" cy="494368"/>
                <a:chOff x="5004831" y="1321475"/>
                <a:chExt cx="1713306" cy="494368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5004831" y="1379529"/>
                  <a:ext cx="1713306" cy="37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ID</a:t>
                  </a:r>
                  <a:endParaRPr lang="en-US" dirty="0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5024864" y="5825751"/>
                <a:ext cx="1270736" cy="494368"/>
                <a:chOff x="5251647" y="1321475"/>
                <a:chExt cx="1270736" cy="494368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5288108" y="1418196"/>
                  <a:ext cx="1234275" cy="37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Duration</a:t>
                  </a:r>
                  <a:endParaRPr lang="en-US" dirty="0"/>
                </a:p>
              </p:txBody>
            </p:sp>
          </p:grpSp>
          <p:cxnSp>
            <p:nvCxnSpPr>
              <p:cNvPr id="222" name="Straight Arrow Connector 221"/>
              <p:cNvCxnSpPr>
                <a:stCxn id="210" idx="2"/>
              </p:cNvCxnSpPr>
              <p:nvPr/>
            </p:nvCxnSpPr>
            <p:spPr>
              <a:xfrm flipH="1">
                <a:off x="1600200" y="5201728"/>
                <a:ext cx="1246517" cy="655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10" idx="2"/>
                <a:endCxn id="238" idx="0"/>
              </p:cNvCxnSpPr>
              <p:nvPr/>
            </p:nvCxnSpPr>
            <p:spPr>
              <a:xfrm flipH="1">
                <a:off x="2789697" y="5201728"/>
                <a:ext cx="57020" cy="752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stCxn id="210" idx="2"/>
                <a:endCxn id="236" idx="0"/>
              </p:cNvCxnSpPr>
              <p:nvPr/>
            </p:nvCxnSpPr>
            <p:spPr>
              <a:xfrm>
                <a:off x="2846717" y="5201728"/>
                <a:ext cx="1359885" cy="723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>
                <a:stCxn id="210" idx="3"/>
                <a:endCxn id="230" idx="2"/>
              </p:cNvCxnSpPr>
              <p:nvPr/>
            </p:nvCxnSpPr>
            <p:spPr>
              <a:xfrm flipV="1">
                <a:off x="3579962" y="4800887"/>
                <a:ext cx="1116342" cy="12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10" idx="2"/>
                <a:endCxn id="228" idx="1"/>
              </p:cNvCxnSpPr>
              <p:nvPr/>
            </p:nvCxnSpPr>
            <p:spPr>
              <a:xfrm>
                <a:off x="2846717" y="5201728"/>
                <a:ext cx="2362432" cy="696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0" idx="3"/>
                <a:endCxn id="232" idx="2"/>
              </p:cNvCxnSpPr>
              <p:nvPr/>
            </p:nvCxnSpPr>
            <p:spPr>
              <a:xfrm>
                <a:off x="3579962" y="4813540"/>
                <a:ext cx="1433257" cy="578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519937" y="549946"/>
              <a:ext cx="2969337" cy="1669814"/>
              <a:chOff x="536732" y="1612048"/>
              <a:chExt cx="2969337" cy="16698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39579" y="2564874"/>
                <a:ext cx="1466490" cy="60384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0719" y="1948768"/>
                <a:ext cx="1253842" cy="5268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72579" y="1612048"/>
                <a:ext cx="1258378" cy="4943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0719" y="2816034"/>
                <a:ext cx="1147310" cy="465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25136" y="2736611"/>
                <a:ext cx="1095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ADMIN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6732" y="2027530"/>
                <a:ext cx="134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Username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16566" y="1697641"/>
                <a:ext cx="128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43158" y="2857276"/>
                <a:ext cx="784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ID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4" idx="0"/>
                <a:endCxn id="10" idx="4"/>
              </p:cNvCxnSpPr>
              <p:nvPr/>
            </p:nvCxnSpPr>
            <p:spPr>
              <a:xfrm flipH="1" flipV="1">
                <a:off x="2501768" y="2106416"/>
                <a:ext cx="271056" cy="4584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1"/>
                <a:endCxn id="9" idx="5"/>
              </p:cNvCxnSpPr>
              <p:nvPr/>
            </p:nvCxnSpPr>
            <p:spPr>
              <a:xfrm flipH="1" flipV="1">
                <a:off x="1650940" y="2398467"/>
                <a:ext cx="388639" cy="468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1"/>
                <a:endCxn id="11" idx="6"/>
              </p:cNvCxnSpPr>
              <p:nvPr/>
            </p:nvCxnSpPr>
            <p:spPr>
              <a:xfrm flipH="1">
                <a:off x="1728029" y="2866799"/>
                <a:ext cx="311550" cy="18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oup 412"/>
            <p:cNvGrpSpPr/>
            <p:nvPr/>
          </p:nvGrpSpPr>
          <p:grpSpPr>
            <a:xfrm>
              <a:off x="5142538" y="437672"/>
              <a:ext cx="6467550" cy="2862610"/>
              <a:chOff x="4747652" y="514983"/>
              <a:chExt cx="7035651" cy="30045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798279" y="2829464"/>
                <a:ext cx="1656272" cy="69011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50143" y="2989854"/>
                <a:ext cx="1352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STUDENT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243286" y="1321475"/>
                <a:ext cx="1258377" cy="4943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423722" y="1998391"/>
                <a:ext cx="1258378" cy="4943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423722" y="2059166"/>
                <a:ext cx="1359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  <p:cxnSp>
            <p:nvCxnSpPr>
              <p:cNvPr id="47" name="Straight Arrow Connector 46"/>
              <p:cNvCxnSpPr>
                <a:stCxn id="5" idx="1"/>
              </p:cNvCxnSpPr>
              <p:nvPr/>
            </p:nvCxnSpPr>
            <p:spPr>
              <a:xfrm flipH="1" flipV="1">
                <a:off x="5376841" y="2427748"/>
                <a:ext cx="2421438" cy="746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" idx="1"/>
                <a:endCxn id="32" idx="5"/>
              </p:cNvCxnSpPr>
              <p:nvPr/>
            </p:nvCxnSpPr>
            <p:spPr>
              <a:xfrm flipH="1" flipV="1">
                <a:off x="6325740" y="1743444"/>
                <a:ext cx="1472539" cy="14310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5" idx="1"/>
              </p:cNvCxnSpPr>
              <p:nvPr/>
            </p:nvCxnSpPr>
            <p:spPr>
              <a:xfrm flipH="1" flipV="1">
                <a:off x="6754365" y="1163979"/>
                <a:ext cx="1043914" cy="201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" idx="1"/>
              </p:cNvCxnSpPr>
              <p:nvPr/>
            </p:nvCxnSpPr>
            <p:spPr>
              <a:xfrm flipH="1" flipV="1">
                <a:off x="7644578" y="1018705"/>
                <a:ext cx="153701" cy="2155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" idx="0"/>
              </p:cNvCxnSpPr>
              <p:nvPr/>
            </p:nvCxnSpPr>
            <p:spPr>
              <a:xfrm flipV="1">
                <a:off x="8626415" y="1018705"/>
                <a:ext cx="492921" cy="1810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" idx="0"/>
              </p:cNvCxnSpPr>
              <p:nvPr/>
            </p:nvCxnSpPr>
            <p:spPr>
              <a:xfrm flipV="1">
                <a:off x="8626415" y="1138675"/>
                <a:ext cx="1438667" cy="1690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" idx="0"/>
                <a:endCxn id="34" idx="2"/>
              </p:cNvCxnSpPr>
              <p:nvPr/>
            </p:nvCxnSpPr>
            <p:spPr>
              <a:xfrm flipV="1">
                <a:off x="8626415" y="1568659"/>
                <a:ext cx="1616871" cy="12608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" idx="0"/>
                <a:endCxn id="42" idx="1"/>
              </p:cNvCxnSpPr>
              <p:nvPr/>
            </p:nvCxnSpPr>
            <p:spPr>
              <a:xfrm flipV="1">
                <a:off x="8626415" y="2243832"/>
                <a:ext cx="1797307" cy="5856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Oval 349"/>
              <p:cNvSpPr/>
              <p:nvPr/>
            </p:nvSpPr>
            <p:spPr>
              <a:xfrm>
                <a:off x="5680272" y="732656"/>
                <a:ext cx="1258378" cy="4943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7015389" y="514983"/>
                <a:ext cx="1258378" cy="4943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9880797" y="707352"/>
                <a:ext cx="1258378" cy="4943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5251647" y="1312121"/>
                <a:ext cx="1270736" cy="494368"/>
                <a:chOff x="5251647" y="1321475"/>
                <a:chExt cx="1270736" cy="494368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5251647" y="1321475"/>
                  <a:ext cx="1258378" cy="4943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TextBox 354"/>
                <p:cNvSpPr txBox="1"/>
                <p:nvPr/>
              </p:nvSpPr>
              <p:spPr>
                <a:xfrm>
                  <a:off x="5680272" y="1418196"/>
                  <a:ext cx="842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ID</a:t>
                  </a:r>
                  <a:endParaRPr lang="en-US" dirty="0"/>
                </a:p>
              </p:txBody>
            </p:sp>
          </p:grpSp>
          <p:sp>
            <p:nvSpPr>
              <p:cNvPr id="356" name="TextBox 355"/>
              <p:cNvSpPr txBox="1"/>
              <p:nvPr/>
            </p:nvSpPr>
            <p:spPr>
              <a:xfrm>
                <a:off x="5884208" y="806484"/>
                <a:ext cx="959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7264931" y="610508"/>
                <a:ext cx="84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Email</a:t>
                </a:r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10058400" y="806484"/>
                <a:ext cx="923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DOB</a:t>
                </a:r>
                <a:endParaRPr lang="en-US" dirty="0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10243286" y="1408842"/>
                <a:ext cx="1179145" cy="38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Gender</a:t>
                </a:r>
                <a:endParaRPr lang="en-US" dirty="0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4747652" y="1924026"/>
                <a:ext cx="1258378" cy="4943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4814193" y="2005249"/>
                <a:ext cx="119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Address</a:t>
                </a:r>
                <a:endParaRPr lang="en-US" dirty="0"/>
              </a:p>
            </p:txBody>
          </p:sp>
        </p:grpSp>
        <p:sp>
          <p:nvSpPr>
            <p:cNvPr id="426" name="Oval 425"/>
            <p:cNvSpPr/>
            <p:nvPr/>
          </p:nvSpPr>
          <p:spPr>
            <a:xfrm>
              <a:off x="8605226" y="465766"/>
              <a:ext cx="1156769" cy="471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8708106" y="554874"/>
              <a:ext cx="110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Mobile</a:t>
              </a:r>
              <a:endParaRPr lang="en-US" dirty="0"/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2701714" y="2386258"/>
              <a:ext cx="1535978" cy="897148"/>
              <a:chOff x="2562045" y="2501660"/>
              <a:chExt cx="1535978" cy="897148"/>
            </a:xfrm>
          </p:grpSpPr>
          <p:sp>
            <p:nvSpPr>
              <p:cNvPr id="428" name="Diamond 427"/>
              <p:cNvSpPr/>
              <p:nvPr/>
            </p:nvSpPr>
            <p:spPr>
              <a:xfrm>
                <a:off x="2562045" y="2501660"/>
                <a:ext cx="1015368" cy="897148"/>
              </a:xfrm>
              <a:prstGeom prst="diamon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2777464" y="2813551"/>
                <a:ext cx="132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View</a:t>
                </a:r>
                <a:endParaRPr lang="en-US" sz="1400" dirty="0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>
              <a:off x="4688826" y="3485139"/>
              <a:ext cx="1518760" cy="897148"/>
              <a:chOff x="2562045" y="2501660"/>
              <a:chExt cx="1518760" cy="897148"/>
            </a:xfrm>
          </p:grpSpPr>
          <p:sp>
            <p:nvSpPr>
              <p:cNvPr id="432" name="Diamond 431"/>
              <p:cNvSpPr/>
              <p:nvPr/>
            </p:nvSpPr>
            <p:spPr>
              <a:xfrm>
                <a:off x="2562045" y="2501660"/>
                <a:ext cx="1015368" cy="897148"/>
              </a:xfrm>
              <a:prstGeom prst="diamon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2760246" y="2803250"/>
                <a:ext cx="132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Add</a:t>
                </a:r>
                <a:endParaRPr lang="en-US" sz="1400" dirty="0"/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>
              <a:off x="9987907" y="2977340"/>
              <a:ext cx="1488764" cy="897148"/>
              <a:chOff x="2562045" y="2501660"/>
              <a:chExt cx="1488764" cy="897148"/>
            </a:xfrm>
          </p:grpSpPr>
          <p:sp>
            <p:nvSpPr>
              <p:cNvPr id="435" name="Diamond 434"/>
              <p:cNvSpPr/>
              <p:nvPr/>
            </p:nvSpPr>
            <p:spPr>
              <a:xfrm>
                <a:off x="2562045" y="2501660"/>
                <a:ext cx="1015368" cy="897148"/>
              </a:xfrm>
              <a:prstGeom prst="diamon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TextBox 435"/>
              <p:cNvSpPr txBox="1"/>
              <p:nvPr/>
            </p:nvSpPr>
            <p:spPr>
              <a:xfrm>
                <a:off x="2730250" y="2796086"/>
                <a:ext cx="1320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Enroll</a:t>
                </a:r>
                <a:endParaRPr lang="en-US" sz="1400" dirty="0"/>
              </a:p>
            </p:txBody>
          </p:sp>
        </p:grpSp>
        <p:cxnSp>
          <p:nvCxnSpPr>
            <p:cNvPr id="438" name="Straight Arrow Connector 437"/>
            <p:cNvCxnSpPr>
              <a:stCxn id="4" idx="2"/>
              <a:endCxn id="428" idx="0"/>
            </p:cNvCxnSpPr>
            <p:nvPr/>
          </p:nvCxnSpPr>
          <p:spPr>
            <a:xfrm>
              <a:off x="2756029" y="2106621"/>
              <a:ext cx="453369" cy="279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endCxn id="5" idx="1"/>
            </p:cNvCxnSpPr>
            <p:nvPr/>
          </p:nvCxnSpPr>
          <p:spPr>
            <a:xfrm>
              <a:off x="3717082" y="2842084"/>
              <a:ext cx="4229757" cy="12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>
              <a:stCxn id="428" idx="2"/>
              <a:endCxn id="6" idx="0"/>
            </p:cNvCxnSpPr>
            <p:nvPr/>
          </p:nvCxnSpPr>
          <p:spPr>
            <a:xfrm flipH="1">
              <a:off x="2846717" y="3283406"/>
              <a:ext cx="362681" cy="1141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endCxn id="210" idx="0"/>
            </p:cNvCxnSpPr>
            <p:nvPr/>
          </p:nvCxnSpPr>
          <p:spPr>
            <a:xfrm>
              <a:off x="5704194" y="3940617"/>
              <a:ext cx="2853552" cy="361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/>
            <p:cNvCxnSpPr>
              <a:stCxn id="6" idx="0"/>
              <a:endCxn id="432" idx="1"/>
            </p:cNvCxnSpPr>
            <p:nvPr/>
          </p:nvCxnSpPr>
          <p:spPr>
            <a:xfrm flipV="1">
              <a:off x="2846717" y="3933713"/>
              <a:ext cx="1842109" cy="491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/>
            <p:cNvCxnSpPr>
              <a:stCxn id="5" idx="3"/>
            </p:cNvCxnSpPr>
            <p:nvPr/>
          </p:nvCxnSpPr>
          <p:spPr>
            <a:xfrm>
              <a:off x="9469374" y="2971532"/>
              <a:ext cx="790857" cy="300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464"/>
            <p:cNvSpPr txBox="1"/>
            <p:nvPr/>
          </p:nvSpPr>
          <p:spPr>
            <a:xfrm>
              <a:off x="3641132" y="3786729"/>
              <a:ext cx="49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6386909" y="4205535"/>
              <a:ext cx="3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9746452" y="2766257"/>
              <a:ext cx="241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9645017" y="4151905"/>
              <a:ext cx="2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9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{31794A62-AAFB-486D-B07E-625E6A73DD60}tf78438558_win32</Template>
  <TotalTime>631</TotalTime>
  <Words>841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Garamond</vt:lpstr>
      <vt:lpstr>SavonVTI</vt:lpstr>
      <vt:lpstr>PowerPoint Presentation</vt:lpstr>
      <vt:lpstr>Content</vt:lpstr>
      <vt:lpstr>Introduction</vt:lpstr>
      <vt:lpstr>PowerPoint Presentation</vt:lpstr>
      <vt:lpstr>Purpose</vt:lpstr>
      <vt:lpstr>Project Specification</vt:lpstr>
      <vt:lpstr>Contd.,</vt:lpstr>
      <vt:lpstr>Use Case and ER Diagram</vt:lpstr>
      <vt:lpstr>PowerPoint Presentation</vt:lpstr>
      <vt:lpstr>Admin Module</vt:lpstr>
      <vt:lpstr>Flow Diagram</vt:lpstr>
      <vt:lpstr>PowerPoint Presentation</vt:lpstr>
      <vt:lpstr>Registrar Module</vt:lpstr>
      <vt:lpstr>Flow Diagram</vt:lpstr>
      <vt:lpstr>PowerPoint Presentation</vt:lpstr>
      <vt:lpstr>Student Module</vt:lpstr>
      <vt:lpstr>Flow Diagram</vt:lpstr>
      <vt:lpstr>PowerPoint Presentation</vt:lpstr>
      <vt:lpstr>Demonstration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REGISTERATION SYSTEM</dc:title>
  <dc:creator>Ramy Porselvabharathi</dc:creator>
  <cp:lastModifiedBy>Padmavathi</cp:lastModifiedBy>
  <cp:revision>74</cp:revision>
  <dcterms:created xsi:type="dcterms:W3CDTF">2021-11-21T09:56:04Z</dcterms:created>
  <dcterms:modified xsi:type="dcterms:W3CDTF">2021-11-22T08:26:58Z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