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7" r:id="rId11"/>
    <p:sldId id="2146847068" r:id="rId12"/>
    <p:sldId id="2146847065"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050498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panose="020B0604020202020204" pitchFamily="34" charset="0"/>
                <a:cs typeface="Arial" panose="020B0604020202020204" pitchFamily="34" charset="0"/>
              </a:rPr>
              <a:t>stegnography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a:solidFill>
                  <a:schemeClr val="accent1">
                    <a:lumMod val="75000"/>
                  </a:schemeClr>
                </a:solidFill>
                <a:latin typeface="Arial" pitchFamily="34" charset="0"/>
                <a:cs typeface="Arial" pitchFamily="34" charset="0"/>
              </a:rPr>
              <a:t>By:Sanapala</a:t>
            </a:r>
            <a:r>
              <a:rPr lang="en-US" sz="2000" b="1" dirty="0">
                <a:solidFill>
                  <a:schemeClr val="accent1">
                    <a:lumMod val="75000"/>
                  </a:schemeClr>
                </a:solidFill>
                <a:latin typeface="Arial" pitchFamily="34" charset="0"/>
                <a:cs typeface="Arial" pitchFamily="34" charset="0"/>
              </a:rPr>
              <a:t> Padmavathi</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Sanapala</a:t>
            </a:r>
            <a:r>
              <a:rPr lang="en-US" sz="2000" b="1" dirty="0">
                <a:solidFill>
                  <a:schemeClr val="accent1">
                    <a:lumMod val="75000"/>
                  </a:schemeClr>
                </a:solidFill>
                <a:latin typeface="Arial"/>
                <a:cs typeface="Arial"/>
              </a:rPr>
              <a:t> Padmavathi</a:t>
            </a:r>
          </a:p>
          <a:p>
            <a:r>
              <a:rPr lang="en-US" sz="2000" b="1" dirty="0">
                <a:solidFill>
                  <a:schemeClr val="accent1">
                    <a:lumMod val="75000"/>
                  </a:schemeClr>
                </a:solidFill>
                <a:latin typeface="Arial"/>
                <a:cs typeface="Arial"/>
              </a:rPr>
              <a:t>College Name &amp; Department : Sri </a:t>
            </a:r>
            <a:r>
              <a:rPr lang="en-US" sz="2000" b="1" dirty="0" err="1">
                <a:solidFill>
                  <a:schemeClr val="accent1">
                    <a:lumMod val="75000"/>
                  </a:schemeClr>
                </a:solidFill>
                <a:latin typeface="Arial"/>
                <a:cs typeface="Arial"/>
              </a:rPr>
              <a:t>Sivani</a:t>
            </a:r>
            <a:r>
              <a:rPr lang="en-US" sz="2000" b="1" dirty="0">
                <a:solidFill>
                  <a:schemeClr val="accent1">
                    <a:lumMod val="75000"/>
                  </a:schemeClr>
                </a:solidFill>
                <a:latin typeface="Arial"/>
                <a:cs typeface="Arial"/>
              </a:rPr>
              <a:t> College Of Engineering</a:t>
            </a:r>
          </a:p>
          <a:p>
            <a:r>
              <a:rPr lang="en-US" sz="2000" b="1" dirty="0">
                <a:solidFill>
                  <a:schemeClr val="accent1">
                    <a:lumMod val="75000"/>
                  </a:schemeClr>
                </a:solidFill>
                <a:latin typeface="Arial"/>
                <a:cs typeface="Arial"/>
              </a:rPr>
              <a:t>&amp;Computer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2005780"/>
            <a:ext cx="11029615" cy="3969569"/>
          </a:xfrm>
        </p:spPr>
        <p:txBody>
          <a:bodyPr>
            <a:normAutofit/>
          </a:bodyPr>
          <a:lstStyle/>
          <a:p>
            <a:pPr marL="0" indent="0">
              <a:buNone/>
            </a:pPr>
            <a:r>
              <a:rPr lang="en-US" sz="2800" dirty="0"/>
              <a:t>The code demonstrates basic steganography where a secret message is encoded in an image. A passcode is used to secure the encryption and decryption process. However, the code could benefit from improvements related to input validation, error handling, and message length verification, ensuring the image has enough pixels to store the entire message.</a:t>
            </a:r>
            <a:endParaRPr lang="en-IN" sz="2800" dirty="0"/>
          </a:p>
          <a:p>
            <a:pPr marL="0" indent="0">
              <a:buNone/>
            </a:pPr>
            <a:endParaRPr lang="en-IN" sz="2800" dirty="0"/>
          </a:p>
          <a:p>
            <a:pPr marL="0" indent="0">
              <a:buNone/>
            </a:pPr>
            <a:endParaRPr lang="en-IN" sz="2800"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a:buFont typeface="Wingdings" panose="05000000000000000000" pitchFamily="2" charset="2"/>
              <a:buChar char="Ø"/>
            </a:pPr>
            <a:r>
              <a:rPr lang="en-IN" sz="1800" dirty="0"/>
              <a:t>https://github.com/Padmavathi01-Sanapala</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buFont typeface="Wingdings" panose="05000000000000000000" pitchFamily="2" charset="2"/>
              <a:buChar char="Ø"/>
            </a:pPr>
            <a:r>
              <a:rPr lang="en-US" sz="2800" dirty="0"/>
              <a:t>The current code implements a basic form of image-based encryption and decryption for hiding a secret message within the pixels of an image. While it works for its intended purpose, there are several potential improvements and features that can be added in the future to enhance its functionality, security, and robustness. </a:t>
            </a:r>
          </a:p>
          <a:p>
            <a:pPr>
              <a:buFont typeface="Wingdings" panose="05000000000000000000" pitchFamily="2" charset="2"/>
              <a:buChar char="Ø"/>
            </a:pPr>
            <a:endParaRPr lang="en-US" sz="2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589935"/>
            <a:ext cx="11029615" cy="5321021"/>
          </a:xfrm>
        </p:spPr>
        <p:txBody>
          <a:bodyPr>
            <a:normAutofit/>
          </a:bodyPr>
          <a:lstStyle/>
          <a:p>
            <a:pPr marL="0" indent="0">
              <a:buNone/>
            </a:pPr>
            <a:r>
              <a:rPr lang="en-US" sz="2800" dirty="0"/>
              <a:t>You are given a program that hides a secret message within an image using a simple encryption scheme. The program allows a user to encrypt a message into an image and later decrypt it by entering a correct passcode</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497443"/>
            <a:ext cx="11613485" cy="5563973"/>
          </a:xfrm>
        </p:spPr>
        <p:txBody>
          <a:bodyPr vert="horz" lIns="91440" tIns="45720" rIns="91440" bIns="45720" rtlCol="0" anchor="ctr">
            <a:noAutofit/>
          </a:bodyPr>
          <a:lstStyle/>
          <a:p>
            <a:pPr>
              <a:buFont typeface="Arial" panose="020B0604020202020204" pitchFamily="34" charset="0"/>
              <a:buChar char="•"/>
            </a:pPr>
            <a:r>
              <a:rPr lang="en-IN" sz="2400" dirty="0"/>
              <a:t>Python</a:t>
            </a:r>
          </a:p>
          <a:p>
            <a:pPr>
              <a:buFont typeface="Arial" panose="020B0604020202020204" pitchFamily="34" charset="0"/>
              <a:buChar char="•"/>
            </a:pPr>
            <a:r>
              <a:rPr lang="en-IN" sz="2400" dirty="0"/>
              <a:t>Cv2 Library</a:t>
            </a:r>
          </a:p>
          <a:p>
            <a:pPr>
              <a:buFont typeface="Arial" panose="020B0604020202020204" pitchFamily="34" charset="0"/>
              <a:buChar char="•"/>
            </a:pPr>
            <a:r>
              <a:rPr lang="en-IN" sz="2400" dirty="0"/>
              <a:t>Operating system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04801" y="1484670"/>
            <a:ext cx="11178188" cy="3866229"/>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RGB pixel manipulation for message hiding</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Steganography-based encryption within an image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Passcode protection for decryption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Simple and user-friendly interface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Reversible encryption mechanism</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Practical cryptographic demonstration for beginners</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indent="0">
              <a:buNone/>
            </a:pP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rmAutofit/>
          </a:bodyPr>
          <a:lstStyle/>
          <a:p>
            <a:r>
              <a:rPr lang="en-IN" dirty="0">
                <a:solidFill>
                  <a:schemeClr val="accent1"/>
                </a:solidFill>
              </a:rPr>
              <a:t>End users  </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3" y="1232452"/>
            <a:ext cx="11029615" cy="4673324"/>
          </a:xfrm>
        </p:spPr>
        <p:txBody>
          <a:bodyPr>
            <a:normAutofit/>
          </a:bodyPr>
          <a:lstStyle/>
          <a:p>
            <a:pPr marL="0" indent="0">
              <a:buNone/>
            </a:pPr>
            <a:r>
              <a:rPr lang="en-IN" sz="2000" b="1" dirty="0"/>
              <a:t>1.Privacy-conscious Individuals</a:t>
            </a:r>
          </a:p>
          <a:p>
            <a:pPr marL="0" indent="0">
              <a:buNone/>
            </a:pPr>
            <a:r>
              <a:rPr lang="en-US" sz="2000" b="1" dirty="0"/>
              <a:t>2. Digital Artists and Content Creators</a:t>
            </a:r>
          </a:p>
          <a:p>
            <a:pPr marL="0" indent="0">
              <a:buNone/>
            </a:pPr>
            <a:r>
              <a:rPr lang="en-IN" sz="2000" b="1" dirty="0"/>
              <a:t>3.Cybersecurity Enthusiasts and Beginners</a:t>
            </a:r>
          </a:p>
          <a:p>
            <a:pPr marL="0" indent="0">
              <a:buNone/>
            </a:pPr>
            <a:r>
              <a:rPr lang="en-US" sz="2000" dirty="0"/>
              <a:t>4. </a:t>
            </a:r>
            <a:r>
              <a:rPr lang="en-US" sz="2000" b="1" dirty="0"/>
              <a:t>Small Businesses and Startups</a:t>
            </a:r>
          </a:p>
          <a:p>
            <a:pPr marL="0" indent="0">
              <a:buNone/>
            </a:pPr>
            <a:r>
              <a:rPr lang="en-US" sz="2000" b="1" dirty="0"/>
              <a:t>5. Journalists and Activists</a:t>
            </a:r>
          </a:p>
          <a:p>
            <a:pPr marL="0" indent="0">
              <a:buNone/>
            </a:pPr>
            <a:r>
              <a:rPr lang="en-IN" sz="2000" b="1" dirty="0"/>
              <a:t>6. Forensics and Investigative Teams</a:t>
            </a:r>
          </a:p>
          <a:p>
            <a:pPr marL="0" indent="0">
              <a:buNone/>
            </a:pPr>
            <a:r>
              <a:rPr lang="en-IN" sz="2000" b="1" dirty="0"/>
              <a:t>7.Teachers and Educators</a:t>
            </a:r>
          </a:p>
          <a:p>
            <a:pPr marL="0" indent="0">
              <a:buNone/>
            </a:pPr>
            <a:r>
              <a:rPr lang="en-IN" sz="2000" b="1" dirty="0"/>
              <a:t>8.Banking sectors </a:t>
            </a:r>
            <a:endParaRPr lang="en-IN" sz="2000" dirty="0"/>
          </a:p>
          <a:p>
            <a:pPr marL="0" indent="0">
              <a:buNone/>
            </a:pP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0D56-2455-715F-0CDB-75125BD1143D}"/>
              </a:ext>
            </a:extLst>
          </p:cNvPr>
          <p:cNvSpPr>
            <a:spLocks noGrp="1"/>
          </p:cNvSpPr>
          <p:nvPr>
            <p:ph type="title"/>
          </p:nvPr>
        </p:nvSpPr>
        <p:spPr/>
        <p:txBody>
          <a:bodyPr/>
          <a:lstStyle/>
          <a:p>
            <a:r>
              <a:rPr lang="en-US" dirty="0">
                <a:solidFill>
                  <a:schemeClr val="accent1"/>
                </a:solidFill>
              </a:rPr>
              <a:t>results</a:t>
            </a:r>
            <a:endParaRPr lang="en-IN" dirty="0">
              <a:solidFill>
                <a:schemeClr val="accent1"/>
              </a:solidFill>
            </a:endParaRPr>
          </a:p>
        </p:txBody>
      </p:sp>
      <p:pic>
        <p:nvPicPr>
          <p:cNvPr id="7" name="Content Placeholder 6">
            <a:extLst>
              <a:ext uri="{FF2B5EF4-FFF2-40B4-BE49-F238E27FC236}">
                <a16:creationId xmlns:a16="http://schemas.microsoft.com/office/drawing/2014/main" id="{47B0C9E8-0D34-A518-2C8A-1E7ACF3BB356}"/>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1111522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76F0-E2B4-3266-97FB-D046B30D98D0}"/>
              </a:ext>
            </a:extLst>
          </p:cNvPr>
          <p:cNvSpPr>
            <a:spLocks noGrp="1"/>
          </p:cNvSpPr>
          <p:nvPr>
            <p:ph type="title"/>
          </p:nvPr>
        </p:nvSpPr>
        <p:spPr/>
        <p:txBody>
          <a:bodyPr/>
          <a:lstStyle/>
          <a:p>
            <a:r>
              <a:rPr lang="en-US" dirty="0">
                <a:solidFill>
                  <a:schemeClr val="accent1"/>
                </a:solidFill>
              </a:rPr>
              <a:t>results</a:t>
            </a:r>
            <a:endParaRPr lang="en-IN" dirty="0">
              <a:solidFill>
                <a:schemeClr val="accent1"/>
              </a:solidFill>
            </a:endParaRPr>
          </a:p>
        </p:txBody>
      </p:sp>
      <p:pic>
        <p:nvPicPr>
          <p:cNvPr id="9" name="Content Placeholder 8">
            <a:extLst>
              <a:ext uri="{FF2B5EF4-FFF2-40B4-BE49-F238E27FC236}">
                <a16:creationId xmlns:a16="http://schemas.microsoft.com/office/drawing/2014/main" id="{013D58AE-FE3B-C52C-D977-D1FFA0D6647C}"/>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3782046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D8EE-E875-2BCD-AAE6-4273B2D45AB8}"/>
              </a:ext>
            </a:extLst>
          </p:cNvPr>
          <p:cNvSpPr>
            <a:spLocks noGrp="1"/>
          </p:cNvSpPr>
          <p:nvPr>
            <p:ph type="title"/>
          </p:nvPr>
        </p:nvSpPr>
        <p:spPr/>
        <p:txBody>
          <a:bodyPr/>
          <a:lstStyle/>
          <a:p>
            <a:r>
              <a:rPr lang="en-US" dirty="0">
                <a:solidFill>
                  <a:schemeClr val="accent1"/>
                </a:solidFill>
              </a:rPr>
              <a:t>results</a:t>
            </a:r>
            <a:endParaRPr lang="en-IN" dirty="0">
              <a:solidFill>
                <a:schemeClr val="accent1"/>
              </a:solidFill>
            </a:endParaRPr>
          </a:p>
        </p:txBody>
      </p:sp>
      <p:pic>
        <p:nvPicPr>
          <p:cNvPr id="5" name="Content Placeholder 4">
            <a:extLst>
              <a:ext uri="{FF2B5EF4-FFF2-40B4-BE49-F238E27FC236}">
                <a16:creationId xmlns:a16="http://schemas.microsoft.com/office/drawing/2014/main" id="{F8A51ED2-73A6-CCCF-07B3-29425138F697}"/>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40370434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92</TotalTime>
  <Words>303</Words>
  <Application>Microsoft Office PowerPoint</Application>
  <PresentationFormat>Widescreen</PresentationFormat>
  <Paragraphs>50</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stegnography</vt:lpstr>
      <vt:lpstr>OUTLINE</vt:lpstr>
      <vt:lpstr>Problem Statement</vt:lpstr>
      <vt:lpstr>Technology  used</vt:lpstr>
      <vt:lpstr>Wow factors</vt:lpstr>
      <vt:lpstr>End users  </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TAMMINENI MADHAVI</cp:lastModifiedBy>
  <cp:revision>28</cp:revision>
  <dcterms:created xsi:type="dcterms:W3CDTF">2021-05-26T16:50:10Z</dcterms:created>
  <dcterms:modified xsi:type="dcterms:W3CDTF">2025-02-25T15:07:39Z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