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80" r:id="rId7"/>
    <p:sldId id="575" r:id="rId8"/>
    <p:sldId id="581" r:id="rId9"/>
    <p:sldId id="582" r:id="rId10"/>
    <p:sldId id="576"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20/06/2025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20/06/2025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20/06/2025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20/06/2025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59619" y="2766060"/>
            <a:ext cx="5126979" cy="466460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a:t>Name:sanapala</a:t>
            </a:r>
            <a:r>
              <a:rPr lang="en-US" sz="1600" b="1" cap="all" dirty="0"/>
              <a:t> PADMAVATHI</a:t>
            </a:r>
          </a:p>
          <a:p>
            <a:pPr algn="l">
              <a:spcAft>
                <a:spcPts val="600"/>
              </a:spcAft>
            </a:pPr>
            <a:r>
              <a:rPr lang="en-US" sz="1600" b="1" cap="all" dirty="0"/>
              <a:t>College </a:t>
            </a:r>
            <a:r>
              <a:rPr lang="en-US" sz="1600" b="1" cap="all" dirty="0" err="1"/>
              <a:t>Name:SRI</a:t>
            </a:r>
            <a:r>
              <a:rPr lang="en-US" sz="1600" b="1" cap="all" dirty="0"/>
              <a:t> SIVANI COLLEGE OF ENGINEERING </a:t>
            </a:r>
          </a:p>
          <a:p>
            <a:pPr algn="l">
              <a:spcAft>
                <a:spcPts val="600"/>
              </a:spcAft>
            </a:pPr>
            <a:r>
              <a:rPr lang="en-US" sz="1600" b="1" cap="all" dirty="0"/>
              <a:t>Department: computer science engineering (</a:t>
            </a:r>
            <a:r>
              <a:rPr lang="en-US" sz="1600" b="1" cap="all" dirty="0" err="1"/>
              <a:t>cse</a:t>
            </a:r>
            <a:r>
              <a:rPr lang="en-US" sz="1600" b="1" cap="all" dirty="0"/>
              <a:t>)</a:t>
            </a:r>
          </a:p>
          <a:p>
            <a:pPr algn="l">
              <a:spcAft>
                <a:spcPts val="600"/>
              </a:spcAft>
            </a:pPr>
            <a:r>
              <a:rPr lang="en-US" sz="1600" b="1" cap="all" dirty="0"/>
              <a:t>Email ID: sanapalapadmavathi01@gmail.com</a:t>
            </a:r>
          </a:p>
          <a:p>
            <a:pPr algn="l">
              <a:spcAft>
                <a:spcPts val="600"/>
              </a:spcAft>
            </a:pPr>
            <a:r>
              <a:rPr lang="en-US" sz="1600" b="1" cap="all" dirty="0"/>
              <a:t>AICTE Student ID: stu67650994d8a5f1734674836</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4E3EFC9-1EEF-0BB5-95C9-8239C3B64786}"/>
              </a:ext>
            </a:extLst>
          </p:cNvPr>
          <p:cNvSpPr>
            <a:spLocks noGrp="1"/>
          </p:cNvSpPr>
          <p:nvPr>
            <p:ph type="ctrTitle"/>
          </p:nvPr>
        </p:nvSpPr>
        <p:spPr>
          <a:xfrm>
            <a:off x="80386" y="176982"/>
            <a:ext cx="5306211" cy="2333662"/>
          </a:xfrm>
        </p:spPr>
        <p:txBody>
          <a:bodyPr>
            <a:noAutofit/>
          </a:bodyPr>
          <a:lstStyle/>
          <a:p>
            <a:pPr algn="l"/>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br>
              <a:rPr lang="en-IN" sz="3600" dirty="0"/>
            </a:br>
            <a:r>
              <a:rPr lang="en-IN" sz="3600" dirty="0"/>
              <a:t>Movie Recommendation Using Unsupervised</a:t>
            </a:r>
            <a:br>
              <a:rPr lang="en-IN" sz="3600" dirty="0"/>
            </a:br>
            <a:r>
              <a:rPr lang="en-IN" sz="3600" dirty="0"/>
              <a:t>Learning</a:t>
            </a:r>
          </a:p>
        </p:txBody>
      </p:sp>
      <p:sp>
        <p:nvSpPr>
          <p:cNvPr id="10" name="TextBox 9">
            <a:extLst>
              <a:ext uri="{FF2B5EF4-FFF2-40B4-BE49-F238E27FC236}">
                <a16:creationId xmlns:a16="http://schemas.microsoft.com/office/drawing/2014/main" id="{E1A6D7AD-C779-84D5-1452-61AAFB0A9667}"/>
              </a:ext>
            </a:extLst>
          </p:cNvPr>
          <p:cNvSpPr txBox="1"/>
          <p:nvPr/>
        </p:nvSpPr>
        <p:spPr>
          <a:xfrm>
            <a:off x="6821293" y="2902662"/>
            <a:ext cx="3470743" cy="646331"/>
          </a:xfrm>
          <a:prstGeom prst="rect">
            <a:avLst/>
          </a:prstGeom>
          <a:noFill/>
        </p:spPr>
        <p:txBody>
          <a:bodyPr wrap="square">
            <a:spAutoFit/>
          </a:bodyPr>
          <a:lstStyle/>
          <a:p>
            <a:pPr marL="285750" indent="-285750">
              <a:buFont typeface="Wingdings" panose="05000000000000000000" pitchFamily="2" charset="2"/>
              <a:buChar char="Ø"/>
            </a:pPr>
            <a:r>
              <a:rPr lang="en-IN" dirty="0"/>
              <a:t>Movie Recommendation Using Unsupervised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dirty="0"/>
              <a:t>The model demonstrates </a:t>
            </a:r>
            <a:r>
              <a:rPr lang="en-US" b="1" dirty="0"/>
              <a:t>high accuracy</a:t>
            </a:r>
            <a:r>
              <a:rPr lang="en-US" dirty="0"/>
              <a:t>, especially during regular rental periods.</a:t>
            </a:r>
          </a:p>
          <a:p>
            <a:r>
              <a:rPr lang="en-US" dirty="0"/>
              <a:t>It can be effectively deployed to support </a:t>
            </a:r>
            <a:r>
              <a:rPr lang="en-US" b="1" dirty="0"/>
              <a:t>operational planning</a:t>
            </a:r>
            <a:r>
              <a:rPr lang="en-US" dirty="0"/>
              <a:t>, such as adjusting bike availability during high-demand periods.</a:t>
            </a:r>
          </a:p>
          <a:p>
            <a:r>
              <a:rPr lang="en-US" dirty="0"/>
              <a:t>Future improvements could include:</a:t>
            </a:r>
          </a:p>
          <a:p>
            <a:pPr lvl="1"/>
            <a:r>
              <a:rPr lang="en-US" dirty="0"/>
              <a:t>Incorporating real-time traffic or event data</a:t>
            </a:r>
          </a:p>
          <a:p>
            <a:pPr lvl="1"/>
            <a:r>
              <a:rPr lang="en-US" dirty="0"/>
              <a:t>Applying deep learning models (e.g., LSTM) to better capture time dependencies</a:t>
            </a:r>
          </a:p>
          <a:p>
            <a:pPr marL="0" indent="0">
              <a:buNone/>
            </a:pPr>
            <a:r>
              <a:rPr lang="en-IN" sz="2200" dirty="0">
                <a:latin typeface="Franklin Gothic Book"/>
              </a:rPr>
              <a:t>.</a:t>
            </a: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4B64DCA-66EC-87A9-6180-947E7BE4741A}"/>
              </a:ext>
            </a:extLst>
          </p:cNvPr>
          <p:cNvSpPr>
            <a:spLocks noChangeArrowheads="1"/>
          </p:cNvSpPr>
          <p:nvPr/>
        </p:nvSpPr>
        <p:spPr bwMode="auto">
          <a:xfrm>
            <a:off x="669036" y="1508775"/>
            <a:ext cx="10942861"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Predicted demand closely matched real usage</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for planning and improving bike availability in cities.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Missing or inconsistent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Hard to predict sudden changes (like holidays or bad weather).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 real-time data included yet.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 live weather and event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more advanced models like 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 demand for specific bike 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Importance: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Accurate predictions help cities manage bikes better, reduce shortages, and support eco-friendly travel</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EE56CE8-36E9-8DF1-62F8-F21B1D910105}"/>
              </a:ext>
            </a:extLst>
          </p:cNvPr>
          <p:cNvSpPr>
            <a:spLocks noChangeArrowheads="1"/>
          </p:cNvSpPr>
          <p:nvPr/>
        </p:nvSpPr>
        <p:spPr bwMode="auto">
          <a:xfrm>
            <a:off x="753626" y="3886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BC9F3C8E-C9F0-0CA1-4B36-E11CA0A1EAAE}"/>
              </a:ext>
            </a:extLst>
          </p:cNvPr>
          <p:cNvSpPr>
            <a:spLocks noChangeArrowheads="1"/>
          </p:cNvSpPr>
          <p:nvPr/>
        </p:nvSpPr>
        <p:spPr bwMode="auto">
          <a:xfrm>
            <a:off x="4803112" y="516362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922782" y="1695661"/>
            <a:ext cx="10515600" cy="4251960"/>
          </a:xfrm>
        </p:spPr>
        <p:txBody>
          <a:bodyPr vert="horz" lIns="91440" tIns="45720" rIns="91440" bIns="45720" rtlCol="0">
            <a:normAutofit fontScale="25000" lnSpcReduction="20000"/>
          </a:bodyPr>
          <a:lstStyle/>
          <a:p>
            <a:pPr marL="0" indent="0">
              <a:spcBef>
                <a:spcPct val="20000"/>
              </a:spcBef>
              <a:spcAft>
                <a:spcPts val="600"/>
              </a:spcAft>
              <a:buNone/>
            </a:pPr>
            <a:endParaRPr lang="en-US" sz="2200" dirty="0">
              <a:latin typeface="Franklin Gothic Book"/>
            </a:endParaRPr>
          </a:p>
          <a:p>
            <a:r>
              <a:rPr lang="en-US" sz="4400" b="1" dirty="0"/>
              <a:t>1. Add More Data Sources</a:t>
            </a:r>
          </a:p>
          <a:p>
            <a:r>
              <a:rPr lang="en-US" sz="4400" b="1" dirty="0"/>
              <a:t>Real-time weather updates</a:t>
            </a:r>
            <a:r>
              <a:rPr lang="en-US" sz="4400" dirty="0"/>
              <a:t> (e.g., rain, temperature, wind speed)</a:t>
            </a:r>
          </a:p>
          <a:p>
            <a:r>
              <a:rPr lang="en-US" sz="4400" b="1" dirty="0"/>
              <a:t>Public event schedules</a:t>
            </a:r>
            <a:r>
              <a:rPr lang="en-US" sz="4400" dirty="0"/>
              <a:t>, holidays, and local festivals</a:t>
            </a:r>
          </a:p>
          <a:p>
            <a:r>
              <a:rPr lang="en-US" sz="4400" b="1" dirty="0"/>
              <a:t>Traffic and transit data</a:t>
            </a:r>
            <a:r>
              <a:rPr lang="en-US" sz="4400" dirty="0"/>
              <a:t> for predicting shifts in bike usage</a:t>
            </a:r>
          </a:p>
          <a:p>
            <a:r>
              <a:rPr lang="en-US" sz="4400" b="1" dirty="0"/>
              <a:t>User behavior patterns</a:t>
            </a:r>
            <a:r>
              <a:rPr lang="en-US" sz="4400" dirty="0"/>
              <a:t> from mobile apps or GPS data</a:t>
            </a:r>
          </a:p>
          <a:p>
            <a:r>
              <a:rPr lang="en-US" sz="4400" b="1" dirty="0"/>
              <a:t>2. Optimize the Algorithm</a:t>
            </a:r>
          </a:p>
          <a:p>
            <a:r>
              <a:rPr lang="en-US" sz="4400" dirty="0"/>
              <a:t>Use advanced models like </a:t>
            </a:r>
            <a:r>
              <a:rPr lang="en-US" sz="4400" b="1" dirty="0"/>
              <a:t>LSTM</a:t>
            </a:r>
            <a:r>
              <a:rPr lang="en-US" sz="4400" dirty="0"/>
              <a:t>, </a:t>
            </a:r>
            <a:r>
              <a:rPr lang="en-US" sz="4400" b="1" dirty="0" err="1"/>
              <a:t>XGBoost</a:t>
            </a:r>
            <a:r>
              <a:rPr lang="en-US" sz="4400" dirty="0"/>
              <a:t>, or </a:t>
            </a:r>
            <a:r>
              <a:rPr lang="en-US" sz="4400" b="1" dirty="0"/>
              <a:t>Prophet</a:t>
            </a:r>
            <a:r>
              <a:rPr lang="en-US" sz="4400" dirty="0"/>
              <a:t> for better accuracy over time.</a:t>
            </a:r>
          </a:p>
          <a:p>
            <a:r>
              <a:rPr lang="en-US" sz="4400" dirty="0"/>
              <a:t>Apply </a:t>
            </a:r>
            <a:r>
              <a:rPr lang="en-US" sz="4400" b="1" dirty="0"/>
              <a:t>automated hyperparameter tuning</a:t>
            </a:r>
            <a:r>
              <a:rPr lang="en-US" sz="4400" dirty="0"/>
              <a:t> (e.g., Grid Search, </a:t>
            </a:r>
            <a:r>
              <a:rPr lang="en-US" sz="4400" dirty="0" err="1"/>
              <a:t>Optuna</a:t>
            </a:r>
            <a:r>
              <a:rPr lang="en-US" sz="4400" dirty="0"/>
              <a:t>) to improve performance.</a:t>
            </a:r>
          </a:p>
          <a:p>
            <a:r>
              <a:rPr lang="en-US" sz="4400" dirty="0"/>
              <a:t>Implement </a:t>
            </a:r>
            <a:r>
              <a:rPr lang="en-US" sz="4400" b="1" dirty="0"/>
              <a:t>model retraining pipelines</a:t>
            </a:r>
            <a:r>
              <a:rPr lang="en-US" sz="4400" dirty="0"/>
              <a:t> to keep predictions updated with new data.</a:t>
            </a:r>
          </a:p>
          <a:p>
            <a:r>
              <a:rPr lang="en-US" sz="4400" b="1" dirty="0"/>
              <a:t>3. Scale to Multiple Cities or Regions</a:t>
            </a:r>
          </a:p>
          <a:p>
            <a:r>
              <a:rPr lang="en-US" sz="4400" dirty="0"/>
              <a:t>Adapt the system to different cities with varying usage patterns.</a:t>
            </a:r>
          </a:p>
          <a:p>
            <a:r>
              <a:rPr lang="en-US" sz="4400" dirty="0"/>
              <a:t>Use </a:t>
            </a:r>
            <a:r>
              <a:rPr lang="en-US" sz="4400" b="1" dirty="0"/>
              <a:t>transfer learning</a:t>
            </a:r>
            <a:r>
              <a:rPr lang="en-US" sz="4400" dirty="0"/>
              <a:t> to apply knowledge from one city to another.</a:t>
            </a:r>
          </a:p>
          <a:p>
            <a:r>
              <a:rPr lang="en-US" sz="4400" dirty="0"/>
              <a:t>Include </a:t>
            </a:r>
            <a:r>
              <a:rPr lang="en-US" sz="4400" b="1" dirty="0"/>
              <a:t>location-based features</a:t>
            </a:r>
            <a:r>
              <a:rPr lang="en-US" sz="4400" dirty="0"/>
              <a:t> for regional accuracy (e.g., population density, number of stations).</a:t>
            </a:r>
          </a:p>
          <a:p>
            <a:r>
              <a:rPr lang="en-US" sz="4400" b="1" dirty="0"/>
              <a:t>4. Use Emerging Technologies</a:t>
            </a:r>
          </a:p>
          <a:p>
            <a:r>
              <a:rPr lang="en-US" sz="4400" b="1" dirty="0"/>
              <a:t>Edge computing</a:t>
            </a:r>
            <a:r>
              <a:rPr lang="en-US" sz="4400" dirty="0"/>
              <a:t>: Make fast, local predictions at bike stations or hubs without relying on central servers.</a:t>
            </a:r>
          </a:p>
          <a:p>
            <a:r>
              <a:rPr lang="en-US" sz="4400" b="1" dirty="0"/>
              <a:t>IoT integration</a:t>
            </a:r>
            <a:r>
              <a:rPr lang="en-US" sz="4400" dirty="0"/>
              <a:t>: Use smart bike sensors to collect real-time usage and condition data.</a:t>
            </a:r>
          </a:p>
          <a:p>
            <a:r>
              <a:rPr lang="en-US" sz="4400" b="1" dirty="0"/>
              <a:t>Cloud deployment</a:t>
            </a:r>
            <a:r>
              <a:rPr lang="en-US" sz="4400" dirty="0"/>
              <a:t>: Host the model on scalable cloud platforms (e.g., AWS, GCP) for large-scale use.</a:t>
            </a:r>
          </a:p>
          <a:p>
            <a:r>
              <a:rPr lang="en-US" sz="4400" b="1" dirty="0"/>
              <a:t>5. User-Facing Applications</a:t>
            </a:r>
          </a:p>
          <a:p>
            <a:r>
              <a:rPr lang="en-US" sz="4400" dirty="0"/>
              <a:t>Create a mobile app to show predicted availability.</a:t>
            </a:r>
          </a:p>
          <a:p>
            <a:r>
              <a:rPr lang="en-US" sz="4400" dirty="0"/>
              <a:t>Provide </a:t>
            </a:r>
            <a:r>
              <a:rPr lang="en-US" sz="4400" b="1" dirty="0"/>
              <a:t>dynamic pricing</a:t>
            </a:r>
            <a:r>
              <a:rPr lang="en-US" sz="4400" dirty="0"/>
              <a:t> or incentives based on predicted demand.</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669036" y="2055813"/>
            <a:ext cx="10515600" cy="4251960"/>
          </a:xfrm>
        </p:spPr>
        <p:txBody>
          <a:bodyPr vert="horz" lIns="91440" tIns="45720" rIns="91440" bIns="45720" rtlCol="0" anchor="t">
            <a:normAutofit/>
          </a:bodyPr>
          <a:lstStyle/>
          <a:p>
            <a:pPr marL="0" indent="0">
              <a:buNone/>
            </a:pPr>
            <a:r>
              <a:rPr lang="en-IN" sz="4400" dirty="0" err="1">
                <a:latin typeface="Franklin Gothic Book"/>
              </a:rPr>
              <a:t>Github</a:t>
            </a:r>
            <a:r>
              <a:rPr lang="en-IN" sz="4400" dirty="0">
                <a:latin typeface="Franklin Gothic Book"/>
              </a:rPr>
              <a:t> Link : </a:t>
            </a:r>
          </a:p>
          <a:p>
            <a:pPr marL="0" indent="0">
              <a:buNone/>
            </a:pPr>
            <a:r>
              <a:rPr lang="en-IN" sz="4400" dirty="0">
                <a:latin typeface="Franklin Gothic Book"/>
              </a:rPr>
              <a:t>              https://github.com/Padmavathi01-Sanapala/movie-recommendation.git</a:t>
            </a: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Wingdings" panose="05000000000000000000" pitchFamily="2" charset="2"/>
              <a:buChar char="Ø"/>
            </a:pPr>
            <a:r>
              <a:rPr lang="en-US" sz="2400" dirty="0"/>
              <a:t>Leverage unsupervised learning techniques to uncover hidden patterns, groupings, or similarities among movies based on their metadata. This analysis aims to support tasks such as movie recommendation, content segmentation, market analysis, or content-based filtering.</a:t>
            </a:r>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669036" y="286828"/>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AEE3FFB-C0B7-963E-0110-43846EB04631}"/>
              </a:ext>
            </a:extLst>
          </p:cNvPr>
          <p:cNvSpPr>
            <a:spLocks noGrp="1"/>
          </p:cNvSpPr>
          <p:nvPr>
            <p:ph idx="1"/>
          </p:nvPr>
        </p:nvSpPr>
        <p:spPr>
          <a:xfrm>
            <a:off x="838200" y="1825624"/>
            <a:ext cx="10515600" cy="5032375"/>
          </a:xfrm>
        </p:spPr>
        <p:txBody>
          <a:bodyPr>
            <a:normAutofit fontScale="92500" lnSpcReduction="20000"/>
          </a:bodyPr>
          <a:lstStyle/>
          <a:p>
            <a:r>
              <a:rPr lang="en-IN" b="1"/>
              <a:t>1. System Requirements</a:t>
            </a:r>
          </a:p>
          <a:p>
            <a:r>
              <a:rPr lang="en-IN" b="1"/>
              <a:t>💻 Hardware Requirements:</a:t>
            </a:r>
          </a:p>
          <a:p>
            <a:r>
              <a:rPr lang="en-IN" b="1"/>
              <a:t>Processor</a:t>
            </a:r>
            <a:r>
              <a:rPr lang="en-IN"/>
              <a:t>: Intel i5/i7 or equivalent (minimum 4 cores)</a:t>
            </a:r>
          </a:p>
          <a:p>
            <a:r>
              <a:rPr lang="en-IN" b="1"/>
              <a:t>RAM</a:t>
            </a:r>
            <a:r>
              <a:rPr lang="en-IN"/>
              <a:t>: 8GB (16GB recommended for large datasets)</a:t>
            </a:r>
          </a:p>
          <a:p>
            <a:r>
              <a:rPr lang="en-IN" b="1"/>
              <a:t>Storage</a:t>
            </a:r>
            <a:r>
              <a:rPr lang="en-IN"/>
              <a:t>: Minimum 2GB free disk space</a:t>
            </a:r>
          </a:p>
          <a:p>
            <a:r>
              <a:rPr lang="en-IN" b="1"/>
              <a:t>GPU</a:t>
            </a:r>
            <a:r>
              <a:rPr lang="en-IN"/>
              <a:t>: Not mandatory, but beneficial for deep learning models</a:t>
            </a:r>
          </a:p>
          <a:p>
            <a:r>
              <a:rPr lang="en-IN" b="1"/>
              <a:t>🖥️ Software Requirements:</a:t>
            </a:r>
          </a:p>
          <a:p>
            <a:r>
              <a:rPr lang="en-IN" b="1"/>
              <a:t>Operating System</a:t>
            </a:r>
            <a:r>
              <a:rPr lang="en-IN"/>
              <a:t>: Windows 10/11, macOS, or any modern Linux distribution</a:t>
            </a:r>
          </a:p>
          <a:p>
            <a:r>
              <a:rPr lang="en-IN" b="1"/>
              <a:t>Python Version</a:t>
            </a:r>
            <a:r>
              <a:rPr lang="en-IN"/>
              <a:t>: Python 3.8 or above</a:t>
            </a:r>
          </a:p>
          <a:p>
            <a:r>
              <a:rPr lang="en-IN" b="1"/>
              <a:t>IDE/Notebook</a:t>
            </a:r>
            <a:r>
              <a:rPr lang="en-IN"/>
              <a:t>: Jupyter Notebook, VS Code, PyCharm, or Google Colab</a:t>
            </a:r>
          </a:p>
          <a:p>
            <a:r>
              <a:rPr lang="en-IN" b="1"/>
              <a:t>Browser</a:t>
            </a:r>
            <a:r>
              <a:rPr lang="en-IN"/>
              <a:t>: Chrome, Firefox, or Edge (for visualizations and dashboards)</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32E7-AFEE-CDFD-EF1E-93D868173749}"/>
              </a:ext>
            </a:extLst>
          </p:cNvPr>
          <p:cNvSpPr>
            <a:spLocks noGrp="1"/>
          </p:cNvSpPr>
          <p:nvPr>
            <p:ph type="title"/>
          </p:nvPr>
        </p:nvSpPr>
        <p:spPr/>
        <p:txBody>
          <a:bodyPr/>
          <a:lstStyle/>
          <a:p>
            <a:r>
              <a:rPr lang="en-US" b="1" cap="all" dirty="0">
                <a:latin typeface="Arial"/>
                <a:cs typeface="Arial"/>
              </a:rPr>
              <a:t>System  Approach</a:t>
            </a:r>
            <a:endParaRPr lang="en-IN" dirty="0"/>
          </a:p>
        </p:txBody>
      </p:sp>
      <p:pic>
        <p:nvPicPr>
          <p:cNvPr id="4" name="Camera 3">
            <a:extLst>
              <a:ext uri="{FF2B5EF4-FFF2-40B4-BE49-F238E27FC236}">
                <a16:creationId xmlns:a16="http://schemas.microsoft.com/office/drawing/2014/main" id="{D3326758-946C-A4E0-F206-9628CA1B357A}"/>
              </a:ext>
            </a:extLst>
          </p:cNvPr>
          <p:cNvPicPr>
            <a:picLocks noGrp="1" noChangeAspect="1"/>
            <a:extLst>
              <a:ext uri="{51228E76-BA90-4043-B771-695A4F85340A}">
                <alf:liveFeedProps xmlns:alf="http://schemas.microsoft.com/office/drawing/2021/livefeed"/>
              </a:ext>
            </a:extLst>
          </p:cNvPicPr>
          <p:nvPr>
            <p:ph idx="1"/>
          </p:nvPr>
        </p:nvPicPr>
        <p:blipFill>
          <a:blip r:embed="rId2">
            <a:extLst>
              <a:ext uri="{96DAC541-7B7A-43D3-8B79-37D633B846F1}">
                <asvg:svgBlip xmlns:asvg="http://schemas.microsoft.com/office/drawing/2016/SVG/main" r:embed="rId3"/>
              </a:ext>
            </a:extLst>
          </a:blip>
          <a:stretch>
            <a:fillRect/>
          </a:stretch>
        </p:blipFill>
        <p:spPr>
          <a:xfrm>
            <a:off x="838200" y="1444625"/>
            <a:ext cx="10515600" cy="5413375"/>
          </a:xfrm>
        </p:spPr>
      </p:pic>
      <p:graphicFrame>
        <p:nvGraphicFramePr>
          <p:cNvPr id="5" name="Table 4">
            <a:extLst>
              <a:ext uri="{FF2B5EF4-FFF2-40B4-BE49-F238E27FC236}">
                <a16:creationId xmlns:a16="http://schemas.microsoft.com/office/drawing/2014/main" id="{C7707480-0FED-195F-CFC3-5550CD67FD71}"/>
              </a:ext>
            </a:extLst>
          </p:cNvPr>
          <p:cNvGraphicFramePr>
            <a:graphicFrameLocks noGrp="1"/>
          </p:cNvGraphicFramePr>
          <p:nvPr>
            <p:extLst>
              <p:ext uri="{D42A27DB-BD31-4B8C-83A1-F6EECF244321}">
                <p14:modId xmlns:p14="http://schemas.microsoft.com/office/powerpoint/2010/main" val="3278550276"/>
              </p:ext>
            </p:extLst>
          </p:nvPr>
        </p:nvGraphicFramePr>
        <p:xfrm>
          <a:off x="1406014" y="2338880"/>
          <a:ext cx="8661444" cy="4431697"/>
        </p:xfrm>
        <a:graphic>
          <a:graphicData uri="http://schemas.openxmlformats.org/drawingml/2006/table">
            <a:tbl>
              <a:tblPr/>
              <a:tblGrid>
                <a:gridCol w="2887148">
                  <a:extLst>
                    <a:ext uri="{9D8B030D-6E8A-4147-A177-3AD203B41FA5}">
                      <a16:colId xmlns:a16="http://schemas.microsoft.com/office/drawing/2014/main" val="1974846885"/>
                    </a:ext>
                  </a:extLst>
                </a:gridCol>
                <a:gridCol w="2887148">
                  <a:extLst>
                    <a:ext uri="{9D8B030D-6E8A-4147-A177-3AD203B41FA5}">
                      <a16:colId xmlns:a16="http://schemas.microsoft.com/office/drawing/2014/main" val="234784610"/>
                    </a:ext>
                  </a:extLst>
                </a:gridCol>
                <a:gridCol w="2887148">
                  <a:extLst>
                    <a:ext uri="{9D8B030D-6E8A-4147-A177-3AD203B41FA5}">
                      <a16:colId xmlns:a16="http://schemas.microsoft.com/office/drawing/2014/main" val="2953704913"/>
                    </a:ext>
                  </a:extLst>
                </a:gridCol>
              </a:tblGrid>
              <a:tr h="265113">
                <a:tc>
                  <a:txBody>
                    <a:bodyPr/>
                    <a:lstStyle/>
                    <a:p>
                      <a:r>
                        <a:rPr lang="en-IN" sz="1400"/>
                        <a:t>Category</a:t>
                      </a:r>
                    </a:p>
                  </a:txBody>
                  <a:tcPr marL="69069" marR="69069" marT="34534" marB="34534" anchor="ctr">
                    <a:lnL>
                      <a:noFill/>
                    </a:lnL>
                    <a:lnR>
                      <a:noFill/>
                    </a:lnR>
                    <a:lnT>
                      <a:noFill/>
                    </a:lnT>
                    <a:lnB>
                      <a:noFill/>
                    </a:lnB>
                    <a:noFill/>
                  </a:tcPr>
                </a:tc>
                <a:tc>
                  <a:txBody>
                    <a:bodyPr/>
                    <a:lstStyle/>
                    <a:p>
                      <a:r>
                        <a:rPr lang="en-IN" sz="1400"/>
                        <a:t>Library</a:t>
                      </a:r>
                    </a:p>
                  </a:txBody>
                  <a:tcPr marL="69069" marR="69069" marT="34534" marB="34534" anchor="ctr">
                    <a:lnL>
                      <a:noFill/>
                    </a:lnL>
                    <a:lnR>
                      <a:noFill/>
                    </a:lnR>
                    <a:lnT>
                      <a:noFill/>
                    </a:lnT>
                    <a:lnB>
                      <a:noFill/>
                    </a:lnB>
                    <a:noFill/>
                  </a:tcPr>
                </a:tc>
                <a:tc>
                  <a:txBody>
                    <a:bodyPr/>
                    <a:lstStyle/>
                    <a:p>
                      <a:r>
                        <a:rPr lang="en-IN" sz="1400"/>
                        <a:t>Purpose</a:t>
                      </a:r>
                    </a:p>
                  </a:txBody>
                  <a:tcPr marL="69069" marR="69069" marT="34534" marB="34534" anchor="ctr">
                    <a:lnL>
                      <a:noFill/>
                    </a:lnL>
                    <a:lnR>
                      <a:noFill/>
                    </a:lnR>
                    <a:lnT>
                      <a:noFill/>
                    </a:lnT>
                    <a:lnB>
                      <a:noFill/>
                    </a:lnB>
                    <a:noFill/>
                  </a:tcPr>
                </a:tc>
                <a:extLst>
                  <a:ext uri="{0D108BD9-81ED-4DB2-BD59-A6C34878D82A}">
                    <a16:rowId xmlns:a16="http://schemas.microsoft.com/office/drawing/2014/main" val="2759098476"/>
                  </a:ext>
                </a:extLst>
              </a:tr>
              <a:tr h="465393">
                <a:tc>
                  <a:txBody>
                    <a:bodyPr/>
                    <a:lstStyle/>
                    <a:p>
                      <a:r>
                        <a:rPr lang="en-IN" sz="1400" b="1"/>
                        <a:t>Data Handling</a:t>
                      </a:r>
                      <a:endParaRPr lang="en-IN" sz="1400"/>
                    </a:p>
                  </a:txBody>
                  <a:tcPr marL="69069" marR="69069" marT="34534" marB="34534" anchor="ctr">
                    <a:lnL>
                      <a:noFill/>
                    </a:lnL>
                    <a:lnR>
                      <a:noFill/>
                    </a:lnR>
                    <a:lnT>
                      <a:noFill/>
                    </a:lnT>
                    <a:lnB>
                      <a:noFill/>
                    </a:lnB>
                    <a:noFill/>
                  </a:tcPr>
                </a:tc>
                <a:tc>
                  <a:txBody>
                    <a:bodyPr/>
                    <a:lstStyle/>
                    <a:p>
                      <a:r>
                        <a:rPr lang="en-IN" sz="1400"/>
                        <a:t>pandas, numpy</a:t>
                      </a:r>
                    </a:p>
                  </a:txBody>
                  <a:tcPr marL="69069" marR="69069" marT="34534" marB="34534" anchor="ctr">
                    <a:lnL>
                      <a:noFill/>
                    </a:lnL>
                    <a:lnR>
                      <a:noFill/>
                    </a:lnR>
                    <a:lnT>
                      <a:noFill/>
                    </a:lnT>
                    <a:lnB>
                      <a:noFill/>
                    </a:lnB>
                    <a:noFill/>
                  </a:tcPr>
                </a:tc>
                <a:tc>
                  <a:txBody>
                    <a:bodyPr/>
                    <a:lstStyle/>
                    <a:p>
                      <a:r>
                        <a:rPr lang="en-US" sz="1400"/>
                        <a:t>For data manipulation and numerical operations</a:t>
                      </a:r>
                    </a:p>
                  </a:txBody>
                  <a:tcPr marL="69069" marR="69069" marT="34534" marB="34534" anchor="ctr">
                    <a:lnL>
                      <a:noFill/>
                    </a:lnL>
                    <a:lnR>
                      <a:noFill/>
                    </a:lnR>
                    <a:lnT>
                      <a:noFill/>
                    </a:lnT>
                    <a:lnB>
                      <a:noFill/>
                    </a:lnB>
                    <a:noFill/>
                  </a:tcPr>
                </a:tc>
                <a:extLst>
                  <a:ext uri="{0D108BD9-81ED-4DB2-BD59-A6C34878D82A}">
                    <a16:rowId xmlns:a16="http://schemas.microsoft.com/office/drawing/2014/main" val="2437584898"/>
                  </a:ext>
                </a:extLst>
              </a:tr>
              <a:tr h="465393">
                <a:tc>
                  <a:txBody>
                    <a:bodyPr/>
                    <a:lstStyle/>
                    <a:p>
                      <a:r>
                        <a:rPr lang="en-IN" sz="1400" b="1"/>
                        <a:t>Visualization</a:t>
                      </a:r>
                      <a:endParaRPr lang="en-IN" sz="1400"/>
                    </a:p>
                  </a:txBody>
                  <a:tcPr marL="69069" marR="69069" marT="34534" marB="34534" anchor="ctr">
                    <a:lnL>
                      <a:noFill/>
                    </a:lnL>
                    <a:lnR>
                      <a:noFill/>
                    </a:lnR>
                    <a:lnT>
                      <a:noFill/>
                    </a:lnT>
                    <a:lnB>
                      <a:noFill/>
                    </a:lnB>
                    <a:noFill/>
                  </a:tcPr>
                </a:tc>
                <a:tc>
                  <a:txBody>
                    <a:bodyPr/>
                    <a:lstStyle/>
                    <a:p>
                      <a:r>
                        <a:rPr lang="en-IN" sz="1400"/>
                        <a:t>matplotlib, seaborn, plotly</a:t>
                      </a:r>
                    </a:p>
                  </a:txBody>
                  <a:tcPr marL="69069" marR="69069" marT="34534" marB="34534" anchor="ctr">
                    <a:lnL>
                      <a:noFill/>
                    </a:lnL>
                    <a:lnR>
                      <a:noFill/>
                    </a:lnR>
                    <a:lnT>
                      <a:noFill/>
                    </a:lnT>
                    <a:lnB>
                      <a:noFill/>
                    </a:lnB>
                    <a:noFill/>
                  </a:tcPr>
                </a:tc>
                <a:tc>
                  <a:txBody>
                    <a:bodyPr/>
                    <a:lstStyle/>
                    <a:p>
                      <a:r>
                        <a:rPr lang="en-US" sz="1400"/>
                        <a:t>For plotting trends, correlations, and feature analysis</a:t>
                      </a:r>
                    </a:p>
                  </a:txBody>
                  <a:tcPr marL="69069" marR="69069" marT="34534" marB="34534" anchor="ctr">
                    <a:lnL>
                      <a:noFill/>
                    </a:lnL>
                    <a:lnR>
                      <a:noFill/>
                    </a:lnR>
                    <a:lnT>
                      <a:noFill/>
                    </a:lnT>
                    <a:lnB>
                      <a:noFill/>
                    </a:lnB>
                    <a:noFill/>
                  </a:tcPr>
                </a:tc>
                <a:extLst>
                  <a:ext uri="{0D108BD9-81ED-4DB2-BD59-A6C34878D82A}">
                    <a16:rowId xmlns:a16="http://schemas.microsoft.com/office/drawing/2014/main" val="1252943253"/>
                  </a:ext>
                </a:extLst>
              </a:tr>
              <a:tr h="465393">
                <a:tc>
                  <a:txBody>
                    <a:bodyPr/>
                    <a:lstStyle/>
                    <a:p>
                      <a:r>
                        <a:rPr lang="en-IN" sz="1400" b="1"/>
                        <a:t>Preprocessing</a:t>
                      </a:r>
                      <a:endParaRPr lang="en-IN" sz="1400"/>
                    </a:p>
                  </a:txBody>
                  <a:tcPr marL="69069" marR="69069" marT="34534" marB="34534" anchor="ctr">
                    <a:lnL>
                      <a:noFill/>
                    </a:lnL>
                    <a:lnR>
                      <a:noFill/>
                    </a:lnR>
                    <a:lnT>
                      <a:noFill/>
                    </a:lnT>
                    <a:lnB>
                      <a:noFill/>
                    </a:lnB>
                    <a:noFill/>
                  </a:tcPr>
                </a:tc>
                <a:tc>
                  <a:txBody>
                    <a:bodyPr/>
                    <a:lstStyle/>
                    <a:p>
                      <a:r>
                        <a:rPr lang="en-IN" sz="1400"/>
                        <a:t>sklearn.preprocessing</a:t>
                      </a:r>
                    </a:p>
                  </a:txBody>
                  <a:tcPr marL="69069" marR="69069" marT="34534" marB="34534" anchor="ctr">
                    <a:lnL>
                      <a:noFill/>
                    </a:lnL>
                    <a:lnR>
                      <a:noFill/>
                    </a:lnR>
                    <a:lnT>
                      <a:noFill/>
                    </a:lnT>
                    <a:lnB>
                      <a:noFill/>
                    </a:lnB>
                    <a:noFill/>
                  </a:tcPr>
                </a:tc>
                <a:tc>
                  <a:txBody>
                    <a:bodyPr/>
                    <a:lstStyle/>
                    <a:p>
                      <a:r>
                        <a:rPr lang="en-US" sz="1400"/>
                        <a:t>For encoding, scaling, and transforming input features</a:t>
                      </a:r>
                    </a:p>
                  </a:txBody>
                  <a:tcPr marL="69069" marR="69069" marT="34534" marB="34534" anchor="ctr">
                    <a:lnL>
                      <a:noFill/>
                    </a:lnL>
                    <a:lnR>
                      <a:noFill/>
                    </a:lnR>
                    <a:lnT>
                      <a:noFill/>
                    </a:lnT>
                    <a:lnB>
                      <a:noFill/>
                    </a:lnB>
                    <a:noFill/>
                  </a:tcPr>
                </a:tc>
                <a:extLst>
                  <a:ext uri="{0D108BD9-81ED-4DB2-BD59-A6C34878D82A}">
                    <a16:rowId xmlns:a16="http://schemas.microsoft.com/office/drawing/2014/main" val="2150534604"/>
                  </a:ext>
                </a:extLst>
              </a:tr>
              <a:tr h="665673">
                <a:tc>
                  <a:txBody>
                    <a:bodyPr/>
                    <a:lstStyle/>
                    <a:p>
                      <a:r>
                        <a:rPr lang="en-IN" sz="1400" b="1"/>
                        <a:t>Modeling</a:t>
                      </a:r>
                      <a:endParaRPr lang="en-IN" sz="1400"/>
                    </a:p>
                  </a:txBody>
                  <a:tcPr marL="69069" marR="69069" marT="34534" marB="34534" anchor="ctr">
                    <a:lnL>
                      <a:noFill/>
                    </a:lnL>
                    <a:lnR>
                      <a:noFill/>
                    </a:lnR>
                    <a:lnT>
                      <a:noFill/>
                    </a:lnT>
                    <a:lnB>
                      <a:noFill/>
                    </a:lnB>
                    <a:noFill/>
                  </a:tcPr>
                </a:tc>
                <a:tc>
                  <a:txBody>
                    <a:bodyPr/>
                    <a:lstStyle/>
                    <a:p>
                      <a:r>
                        <a:rPr lang="en-IN" sz="1400" dirty="0"/>
                        <a:t>scikit-learn</a:t>
                      </a:r>
                    </a:p>
                  </a:txBody>
                  <a:tcPr marL="69069" marR="69069" marT="34534" marB="34534" anchor="ctr">
                    <a:lnL>
                      <a:noFill/>
                    </a:lnL>
                    <a:lnR>
                      <a:noFill/>
                    </a:lnR>
                    <a:lnT>
                      <a:noFill/>
                    </a:lnT>
                    <a:lnB>
                      <a:noFill/>
                    </a:lnB>
                    <a:noFill/>
                  </a:tcPr>
                </a:tc>
                <a:tc>
                  <a:txBody>
                    <a:bodyPr/>
                    <a:lstStyle/>
                    <a:p>
                      <a:r>
                        <a:rPr lang="en-IN" sz="1400"/>
                        <a:t>For regression models (e.g., Linear Regression, Random Forest, XGBoost)</a:t>
                      </a:r>
                    </a:p>
                  </a:txBody>
                  <a:tcPr marL="69069" marR="69069" marT="34534" marB="34534" anchor="ctr">
                    <a:lnL>
                      <a:noFill/>
                    </a:lnL>
                    <a:lnR>
                      <a:noFill/>
                    </a:lnR>
                    <a:lnT>
                      <a:noFill/>
                    </a:lnT>
                    <a:lnB>
                      <a:noFill/>
                    </a:lnB>
                    <a:noFill/>
                  </a:tcPr>
                </a:tc>
                <a:extLst>
                  <a:ext uri="{0D108BD9-81ED-4DB2-BD59-A6C34878D82A}">
                    <a16:rowId xmlns:a16="http://schemas.microsoft.com/office/drawing/2014/main" val="2531524975"/>
                  </a:ext>
                </a:extLst>
              </a:tr>
              <a:tr h="465393">
                <a:tc>
                  <a:txBody>
                    <a:bodyPr/>
                    <a:lstStyle/>
                    <a:p>
                      <a:endParaRPr lang="en-IN" sz="1400"/>
                    </a:p>
                  </a:txBody>
                  <a:tcPr marL="69069" marR="69069" marT="34534" marB="34534" anchor="ctr">
                    <a:lnL>
                      <a:noFill/>
                    </a:lnL>
                    <a:lnR>
                      <a:noFill/>
                    </a:lnR>
                    <a:lnT>
                      <a:noFill/>
                    </a:lnT>
                    <a:lnB>
                      <a:noFill/>
                    </a:lnB>
                    <a:noFill/>
                  </a:tcPr>
                </a:tc>
                <a:tc>
                  <a:txBody>
                    <a:bodyPr/>
                    <a:lstStyle/>
                    <a:p>
                      <a:r>
                        <a:rPr lang="en-IN" sz="1400"/>
                        <a:t>xgboost / lightgbm</a:t>
                      </a:r>
                    </a:p>
                  </a:txBody>
                  <a:tcPr marL="69069" marR="69069" marT="34534" marB="34534" anchor="ctr">
                    <a:lnL>
                      <a:noFill/>
                    </a:lnL>
                    <a:lnR>
                      <a:noFill/>
                    </a:lnR>
                    <a:lnT>
                      <a:noFill/>
                    </a:lnT>
                    <a:lnB>
                      <a:noFill/>
                    </a:lnB>
                    <a:noFill/>
                  </a:tcPr>
                </a:tc>
                <a:tc>
                  <a:txBody>
                    <a:bodyPr/>
                    <a:lstStyle/>
                    <a:p>
                      <a:r>
                        <a:rPr lang="en-US" sz="1400"/>
                        <a:t>For gradient boosting models (optional, but effective)</a:t>
                      </a:r>
                    </a:p>
                  </a:txBody>
                  <a:tcPr marL="69069" marR="69069" marT="34534" marB="34534" anchor="ctr">
                    <a:lnL>
                      <a:noFill/>
                    </a:lnL>
                    <a:lnR>
                      <a:noFill/>
                    </a:lnR>
                    <a:lnT>
                      <a:noFill/>
                    </a:lnT>
                    <a:lnB>
                      <a:noFill/>
                    </a:lnB>
                    <a:noFill/>
                  </a:tcPr>
                </a:tc>
                <a:extLst>
                  <a:ext uri="{0D108BD9-81ED-4DB2-BD59-A6C34878D82A}">
                    <a16:rowId xmlns:a16="http://schemas.microsoft.com/office/drawing/2014/main" val="279766650"/>
                  </a:ext>
                </a:extLst>
              </a:tr>
              <a:tr h="465393">
                <a:tc>
                  <a:txBody>
                    <a:bodyPr/>
                    <a:lstStyle/>
                    <a:p>
                      <a:r>
                        <a:rPr lang="en-IN" sz="1400" b="1"/>
                        <a:t>Model Evaluation</a:t>
                      </a:r>
                      <a:endParaRPr lang="en-IN" sz="1400"/>
                    </a:p>
                  </a:txBody>
                  <a:tcPr marL="69069" marR="69069" marT="34534" marB="34534" anchor="ctr">
                    <a:lnL>
                      <a:noFill/>
                    </a:lnL>
                    <a:lnR>
                      <a:noFill/>
                    </a:lnR>
                    <a:lnT>
                      <a:noFill/>
                    </a:lnT>
                    <a:lnB>
                      <a:noFill/>
                    </a:lnB>
                    <a:noFill/>
                  </a:tcPr>
                </a:tc>
                <a:tc>
                  <a:txBody>
                    <a:bodyPr/>
                    <a:lstStyle/>
                    <a:p>
                      <a:r>
                        <a:rPr lang="en-IN" sz="1400"/>
                        <a:t>sklearn.metrics</a:t>
                      </a:r>
                    </a:p>
                  </a:txBody>
                  <a:tcPr marL="69069" marR="69069" marT="34534" marB="34534" anchor="ctr">
                    <a:lnL>
                      <a:noFill/>
                    </a:lnL>
                    <a:lnR>
                      <a:noFill/>
                    </a:lnR>
                    <a:lnT>
                      <a:noFill/>
                    </a:lnT>
                    <a:lnB>
                      <a:noFill/>
                    </a:lnB>
                    <a:noFill/>
                  </a:tcPr>
                </a:tc>
                <a:tc>
                  <a:txBody>
                    <a:bodyPr/>
                    <a:lstStyle/>
                    <a:p>
                      <a:r>
                        <a:rPr lang="en-US" sz="1400"/>
                        <a:t>To evaluate performance with RMSE, MAE, R² score</a:t>
                      </a:r>
                    </a:p>
                  </a:txBody>
                  <a:tcPr marL="69069" marR="69069" marT="34534" marB="34534" anchor="ctr">
                    <a:lnL>
                      <a:noFill/>
                    </a:lnL>
                    <a:lnR>
                      <a:noFill/>
                    </a:lnR>
                    <a:lnT>
                      <a:noFill/>
                    </a:lnT>
                    <a:lnB>
                      <a:noFill/>
                    </a:lnB>
                    <a:noFill/>
                  </a:tcPr>
                </a:tc>
                <a:extLst>
                  <a:ext uri="{0D108BD9-81ED-4DB2-BD59-A6C34878D82A}">
                    <a16:rowId xmlns:a16="http://schemas.microsoft.com/office/drawing/2014/main" val="3475919580"/>
                  </a:ext>
                </a:extLst>
              </a:tr>
              <a:tr h="465393">
                <a:tc>
                  <a:txBody>
                    <a:bodyPr/>
                    <a:lstStyle/>
                    <a:p>
                      <a:r>
                        <a:rPr lang="en-IN" sz="1400" b="1"/>
                        <a:t>Time-based Analysis</a:t>
                      </a:r>
                      <a:endParaRPr lang="en-IN" sz="1400"/>
                    </a:p>
                  </a:txBody>
                  <a:tcPr marL="69069" marR="69069" marT="34534" marB="34534" anchor="ctr">
                    <a:lnL>
                      <a:noFill/>
                    </a:lnL>
                    <a:lnR>
                      <a:noFill/>
                    </a:lnR>
                    <a:lnT>
                      <a:noFill/>
                    </a:lnT>
                    <a:lnB>
                      <a:noFill/>
                    </a:lnB>
                    <a:noFill/>
                  </a:tcPr>
                </a:tc>
                <a:tc>
                  <a:txBody>
                    <a:bodyPr/>
                    <a:lstStyle/>
                    <a:p>
                      <a:r>
                        <a:rPr lang="en-IN" sz="1400"/>
                        <a:t>datetime</a:t>
                      </a:r>
                    </a:p>
                  </a:txBody>
                  <a:tcPr marL="69069" marR="69069" marT="34534" marB="34534" anchor="ctr">
                    <a:lnL>
                      <a:noFill/>
                    </a:lnL>
                    <a:lnR>
                      <a:noFill/>
                    </a:lnR>
                    <a:lnT>
                      <a:noFill/>
                    </a:lnT>
                    <a:lnB>
                      <a:noFill/>
                    </a:lnB>
                    <a:noFill/>
                  </a:tcPr>
                </a:tc>
                <a:tc>
                  <a:txBody>
                    <a:bodyPr/>
                    <a:lstStyle/>
                    <a:p>
                      <a:r>
                        <a:rPr lang="en-US" sz="1400"/>
                        <a:t>For extracting features like hour, weekday, or season</a:t>
                      </a:r>
                    </a:p>
                  </a:txBody>
                  <a:tcPr marL="69069" marR="69069" marT="34534" marB="34534" anchor="ctr">
                    <a:lnL>
                      <a:noFill/>
                    </a:lnL>
                    <a:lnR>
                      <a:noFill/>
                    </a:lnR>
                    <a:lnT>
                      <a:noFill/>
                    </a:lnT>
                    <a:lnB>
                      <a:noFill/>
                    </a:lnB>
                    <a:noFill/>
                  </a:tcPr>
                </a:tc>
                <a:extLst>
                  <a:ext uri="{0D108BD9-81ED-4DB2-BD59-A6C34878D82A}">
                    <a16:rowId xmlns:a16="http://schemas.microsoft.com/office/drawing/2014/main" val="384892668"/>
                  </a:ext>
                </a:extLst>
              </a:tr>
              <a:tr h="465393">
                <a:tc>
                  <a:txBody>
                    <a:bodyPr/>
                    <a:lstStyle/>
                    <a:p>
                      <a:r>
                        <a:rPr lang="en-IN" sz="1400" b="1"/>
                        <a:t>Model Persistence</a:t>
                      </a:r>
                      <a:endParaRPr lang="en-IN" sz="1400"/>
                    </a:p>
                  </a:txBody>
                  <a:tcPr marL="69069" marR="69069" marT="34534" marB="34534" anchor="ctr">
                    <a:lnL>
                      <a:noFill/>
                    </a:lnL>
                    <a:lnR>
                      <a:noFill/>
                    </a:lnR>
                    <a:lnT>
                      <a:noFill/>
                    </a:lnT>
                    <a:lnB>
                      <a:noFill/>
                    </a:lnB>
                    <a:noFill/>
                  </a:tcPr>
                </a:tc>
                <a:tc>
                  <a:txBody>
                    <a:bodyPr/>
                    <a:lstStyle/>
                    <a:p>
                      <a:r>
                        <a:rPr lang="en-IN" sz="1400"/>
                        <a:t>joblib, pickle</a:t>
                      </a:r>
                    </a:p>
                  </a:txBody>
                  <a:tcPr marL="69069" marR="69069" marT="34534" marB="34534" anchor="ctr">
                    <a:lnL>
                      <a:noFill/>
                    </a:lnL>
                    <a:lnR>
                      <a:noFill/>
                    </a:lnR>
                    <a:lnT>
                      <a:noFill/>
                    </a:lnT>
                    <a:lnB>
                      <a:noFill/>
                    </a:lnB>
                    <a:noFill/>
                  </a:tcPr>
                </a:tc>
                <a:tc>
                  <a:txBody>
                    <a:bodyPr/>
                    <a:lstStyle/>
                    <a:p>
                      <a:r>
                        <a:rPr lang="en-US" sz="1400" dirty="0"/>
                        <a:t>To save and reload trained models</a:t>
                      </a:r>
                    </a:p>
                  </a:txBody>
                  <a:tcPr marL="69069" marR="69069" marT="34534" marB="34534" anchor="ctr">
                    <a:lnL>
                      <a:noFill/>
                    </a:lnL>
                    <a:lnR>
                      <a:noFill/>
                    </a:lnR>
                    <a:lnT>
                      <a:noFill/>
                    </a:lnT>
                    <a:lnB>
                      <a:noFill/>
                    </a:lnB>
                    <a:noFill/>
                  </a:tcPr>
                </a:tc>
                <a:extLst>
                  <a:ext uri="{0D108BD9-81ED-4DB2-BD59-A6C34878D82A}">
                    <a16:rowId xmlns:a16="http://schemas.microsoft.com/office/drawing/2014/main" val="230185084"/>
                  </a:ext>
                </a:extLst>
              </a:tr>
            </a:tbl>
          </a:graphicData>
        </a:graphic>
      </p:graphicFrame>
      <p:sp>
        <p:nvSpPr>
          <p:cNvPr id="6" name="Rectangle 1">
            <a:extLst>
              <a:ext uri="{FF2B5EF4-FFF2-40B4-BE49-F238E27FC236}">
                <a16:creationId xmlns:a16="http://schemas.microsoft.com/office/drawing/2014/main" id="{B7CEBF34-0A24-A375-787E-9B379E666767}"/>
              </a:ext>
            </a:extLst>
          </p:cNvPr>
          <p:cNvSpPr>
            <a:spLocks noChangeArrowheads="1"/>
          </p:cNvSpPr>
          <p:nvPr/>
        </p:nvSpPr>
        <p:spPr bwMode="auto">
          <a:xfrm>
            <a:off x="1021169" y="1666510"/>
            <a:ext cx="13294906"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Libraries Required to Build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Below are the core Python libraries required for data handling, model training, evaluation, and 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794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pPr lvl="0" eaLnBrk="0" fontAlgn="base" hangingPunct="0">
              <a:lnSpc>
                <a:spcPct val="100000"/>
              </a:lnSpc>
              <a:spcAft>
                <a:spcPct val="0"/>
              </a:spcAft>
            </a:pPr>
            <a:r>
              <a:rPr lang="en-US" sz="5400" b="1" cap="all" dirty="0">
                <a:latin typeface="Arial"/>
                <a:cs typeface="Arial"/>
              </a:rPr>
              <a:t>Algorithm &amp; Deployment</a:t>
            </a:r>
            <a:endParaRPr lang="en-US" altLang="en-US" sz="5400" dirty="0">
              <a:latin typeface="Arial" panose="020B0604020202020204" pitchFamily="34"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FCD5FCD-A1D0-7A44-90BB-DAE01EA8A70A}"/>
              </a:ext>
            </a:extLst>
          </p:cNvPr>
          <p:cNvSpPr>
            <a:spLocks noGrp="1" noChangeArrowheads="1"/>
          </p:cNvSpPr>
          <p:nvPr>
            <p:ph idx="1"/>
          </p:nvPr>
        </p:nvSpPr>
        <p:spPr bwMode="auto">
          <a:xfrm>
            <a:off x="960437" y="2388376"/>
            <a:ext cx="1020900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Algorithm Selection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For this project, a </a:t>
            </a:r>
            <a:r>
              <a:rPr kumimoji="0" lang="en-US" altLang="en-US" sz="20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2000" b="0" i="0" u="none" strike="noStrike" cap="none" normalizeH="0" baseline="0" dirty="0">
                <a:ln>
                  <a:noFill/>
                </a:ln>
                <a:solidFill>
                  <a:schemeClr val="tx1"/>
                </a:solidFill>
                <a:effectLst/>
                <a:latin typeface="Arial" panose="020B0604020202020204" pitchFamily="34" charset="0"/>
              </a:rPr>
              <a:t> was chosen as the primary machine learning algorithm. Random Forest is an ensemble learning method that combines the predictions of multiple decision trees to improve accuracy and reduce overfitting.</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Justification for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Handles both </a:t>
            </a:r>
            <a:r>
              <a:rPr kumimoji="0" lang="en-US" altLang="en-US" sz="2000" b="1" i="0" u="none" strike="noStrike" cap="none" normalizeH="0" baseline="0" dirty="0">
                <a:ln>
                  <a:noFill/>
                </a:ln>
                <a:solidFill>
                  <a:schemeClr val="tx1"/>
                </a:solidFill>
                <a:effectLst/>
                <a:latin typeface="Arial" panose="020B0604020202020204" pitchFamily="34" charset="0"/>
              </a:rPr>
              <a:t>non-linear relationships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interactions</a:t>
            </a:r>
            <a:r>
              <a:rPr kumimoji="0" lang="en-US" altLang="en-US" sz="2000" b="0" i="0" u="none" strike="noStrike" cap="none" normalizeH="0" baseline="0" dirty="0">
                <a:ln>
                  <a:noFill/>
                </a:ln>
                <a:solidFill>
                  <a:schemeClr val="tx1"/>
                </a:solidFill>
                <a:effectLst/>
                <a:latin typeface="Arial" panose="020B0604020202020204" pitchFamily="34" charset="0"/>
              </a:rPr>
              <a:t> among features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Is robust to </a:t>
            </a:r>
            <a:r>
              <a:rPr kumimoji="0" lang="en-US" altLang="en-US" sz="2000" b="1" i="0" u="none" strike="noStrike" cap="none" normalizeH="0" baseline="0" dirty="0">
                <a:ln>
                  <a:noFill/>
                </a:ln>
                <a:solidFill>
                  <a:schemeClr val="tx1"/>
                </a:solidFill>
                <a:effectLst/>
                <a:latin typeface="Arial" panose="020B0604020202020204" pitchFamily="34" charset="0"/>
              </a:rPr>
              <a:t>outliers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missing 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Requires minimal feature scaling or transformation.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Performs well with </a:t>
            </a:r>
            <a:r>
              <a:rPr kumimoji="0" lang="en-US" altLang="en-US" sz="2000" b="1" i="0" u="none" strike="noStrike" cap="none" normalizeH="0" baseline="0" dirty="0">
                <a:ln>
                  <a:noFill/>
                </a:ln>
                <a:solidFill>
                  <a:schemeClr val="tx1"/>
                </a:solidFill>
                <a:effectLst/>
                <a:latin typeface="Arial" panose="020B0604020202020204" pitchFamily="34" charset="0"/>
              </a:rPr>
              <a:t>tabular data</a:t>
            </a:r>
            <a:r>
              <a:rPr kumimoji="0" lang="en-US" altLang="en-US" sz="2000" b="0" i="0" u="none" strike="noStrike" cap="none" normalizeH="0" baseline="0" dirty="0">
                <a:ln>
                  <a:noFill/>
                </a:ln>
                <a:solidFill>
                  <a:schemeClr val="tx1"/>
                </a:solidFill>
                <a:effectLst/>
                <a:latin typeface="Arial" panose="020B0604020202020204" pitchFamily="34" charset="0"/>
              </a:rPr>
              <a:t> containing both numerical and categorical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Compared favorably against baseline models (e.g., Linear Regression) in terms of prediction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Alternatively, advanced models like </a:t>
            </a:r>
            <a:r>
              <a:rPr kumimoji="0" lang="en-US" altLang="en-US" sz="2000" b="1" i="0" u="none" strike="noStrike" cap="none" normalizeH="0" baseline="0" dirty="0" err="1">
                <a:ln>
                  <a:noFill/>
                </a:ln>
                <a:solidFill>
                  <a:schemeClr val="tx1"/>
                </a:solidFill>
                <a:effectLst/>
                <a:latin typeface="Arial" panose="020B0604020202020204" pitchFamily="34" charset="0"/>
              </a:rPr>
              <a:t>XGBoost</a:t>
            </a:r>
            <a:r>
              <a:rPr kumimoji="0" lang="en-US" altLang="en-US" sz="2000" b="0" i="0" u="none" strike="noStrike" cap="none" normalizeH="0" baseline="0" dirty="0">
                <a:ln>
                  <a:noFill/>
                </a:ln>
                <a:solidFill>
                  <a:schemeClr val="tx1"/>
                </a:solidFill>
                <a:effectLst/>
                <a:latin typeface="Arial" panose="020B0604020202020204" pitchFamily="34" charset="0"/>
              </a:rPr>
              <a:t> or </a:t>
            </a:r>
            <a:r>
              <a:rPr kumimoji="0" lang="en-US" altLang="en-US" sz="2000" b="1" i="0" u="none" strike="noStrike" cap="none" normalizeH="0" baseline="0" dirty="0">
                <a:ln>
                  <a:noFill/>
                </a:ln>
                <a:solidFill>
                  <a:schemeClr val="tx1"/>
                </a:solidFill>
                <a:effectLst/>
                <a:latin typeface="Arial" panose="020B0604020202020204" pitchFamily="34" charset="0"/>
              </a:rPr>
              <a:t>LSTM</a:t>
            </a:r>
            <a:r>
              <a:rPr kumimoji="0" lang="en-US" altLang="en-US" sz="2000" b="0" i="0" u="none" strike="noStrike" cap="none" normalizeH="0" baseline="0" dirty="0">
                <a:ln>
                  <a:noFill/>
                </a:ln>
                <a:solidFill>
                  <a:schemeClr val="tx1"/>
                </a:solidFill>
                <a:effectLst/>
                <a:latin typeface="Arial" panose="020B0604020202020204" pitchFamily="34" charset="0"/>
              </a:rPr>
              <a:t> (for sequence/time-series modeling) can be used in future iterations to enhance performance.</a:t>
            </a:r>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BF78-AAC1-899B-B8CC-EE8EA06098A1}"/>
              </a:ext>
            </a:extLst>
          </p:cNvPr>
          <p:cNvSpPr>
            <a:spLocks noGrp="1"/>
          </p:cNvSpPr>
          <p:nvPr>
            <p:ph type="title"/>
          </p:nvPr>
        </p:nvSpPr>
        <p:spPr/>
        <p:txBody>
          <a:bodyPr/>
          <a:lstStyle/>
          <a:p>
            <a:r>
              <a:rPr lang="en-US" b="1" cap="all" dirty="0">
                <a:latin typeface="Arial"/>
                <a:cs typeface="Arial"/>
              </a:rPr>
              <a:t>Algorithm &amp; Deployment</a:t>
            </a:r>
            <a:endParaRPr lang="en-IN" dirty="0"/>
          </a:p>
        </p:txBody>
      </p:sp>
      <p:graphicFrame>
        <p:nvGraphicFramePr>
          <p:cNvPr id="4" name="Content Placeholder 3">
            <a:extLst>
              <a:ext uri="{FF2B5EF4-FFF2-40B4-BE49-F238E27FC236}">
                <a16:creationId xmlns:a16="http://schemas.microsoft.com/office/drawing/2014/main" id="{B3967DFF-1476-385B-18F7-C05C7C76617F}"/>
              </a:ext>
            </a:extLst>
          </p:cNvPr>
          <p:cNvGraphicFramePr>
            <a:graphicFrameLocks noGrp="1"/>
          </p:cNvGraphicFramePr>
          <p:nvPr>
            <p:ph idx="1"/>
            <p:extLst>
              <p:ext uri="{D42A27DB-BD31-4B8C-83A1-F6EECF244321}">
                <p14:modId xmlns:p14="http://schemas.microsoft.com/office/powerpoint/2010/main" val="4097158498"/>
              </p:ext>
            </p:extLst>
          </p:nvPr>
        </p:nvGraphicFramePr>
        <p:xfrm>
          <a:off x="560439" y="1936115"/>
          <a:ext cx="10252587" cy="4846320"/>
        </p:xfrm>
        <a:graphic>
          <a:graphicData uri="http://schemas.openxmlformats.org/drawingml/2006/table">
            <a:tbl>
              <a:tblPr/>
              <a:tblGrid>
                <a:gridCol w="4994787">
                  <a:extLst>
                    <a:ext uri="{9D8B030D-6E8A-4147-A177-3AD203B41FA5}">
                      <a16:colId xmlns:a16="http://schemas.microsoft.com/office/drawing/2014/main" val="1850256370"/>
                    </a:ext>
                  </a:extLst>
                </a:gridCol>
                <a:gridCol w="5257800">
                  <a:extLst>
                    <a:ext uri="{9D8B030D-6E8A-4147-A177-3AD203B41FA5}">
                      <a16:colId xmlns:a16="http://schemas.microsoft.com/office/drawing/2014/main" val="174817303"/>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The model uses the following input features derived from the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features allow the model to learn how rental patterns vary with time and external conditions.</a:t>
                      </a:r>
                    </a:p>
                    <a:p>
                      <a:endParaRPr lang="en-IN" dirty="0"/>
                    </a:p>
                    <a:p>
                      <a:endParaRPr lang="en-IN" dirty="0"/>
                    </a:p>
                    <a:p>
                      <a:endParaRPr lang="en-IN" dirty="0"/>
                    </a:p>
                    <a:p>
                      <a:endParaRPr lang="en-IN" dirty="0"/>
                    </a:p>
                    <a:p>
                      <a:r>
                        <a:rPr lang="en-IN" dirty="0"/>
                        <a:t>Feature Category</a:t>
                      </a:r>
                    </a:p>
                  </a:txBody>
                  <a:tcPr anchor="ctr">
                    <a:lnL>
                      <a:noFill/>
                    </a:lnL>
                    <a:lnR>
                      <a:noFill/>
                    </a:lnR>
                    <a:lnT>
                      <a:noFill/>
                    </a:lnT>
                    <a:lnB>
                      <a:noFill/>
                    </a:lnB>
                    <a:noFill/>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Example Features</a:t>
                      </a:r>
                    </a:p>
                  </a:txBody>
                  <a:tcPr anchor="ctr">
                    <a:lnL>
                      <a:noFill/>
                    </a:lnL>
                    <a:lnR>
                      <a:noFill/>
                    </a:lnR>
                    <a:lnT>
                      <a:noFill/>
                    </a:lnT>
                    <a:lnB>
                      <a:noFill/>
                    </a:lnB>
                    <a:noFill/>
                  </a:tcPr>
                </a:tc>
                <a:extLst>
                  <a:ext uri="{0D108BD9-81ED-4DB2-BD59-A6C34878D82A}">
                    <a16:rowId xmlns:a16="http://schemas.microsoft.com/office/drawing/2014/main" val="2228768836"/>
                  </a:ext>
                </a:extLst>
              </a:tr>
              <a:tr h="0">
                <a:tc>
                  <a:txBody>
                    <a:bodyPr/>
                    <a:lstStyle/>
                    <a:p>
                      <a:r>
                        <a:rPr lang="en-IN" b="1" dirty="0"/>
                        <a:t>Temporal</a:t>
                      </a:r>
                      <a:endParaRPr lang="en-IN" dirty="0"/>
                    </a:p>
                  </a:txBody>
                  <a:tcPr anchor="ctr">
                    <a:lnL>
                      <a:noFill/>
                    </a:lnL>
                    <a:lnR>
                      <a:noFill/>
                    </a:lnR>
                    <a:lnT>
                      <a:noFill/>
                    </a:lnT>
                    <a:lnB>
                      <a:noFill/>
                    </a:lnB>
                    <a:noFill/>
                  </a:tcPr>
                </a:tc>
                <a:tc>
                  <a:txBody>
                    <a:bodyPr/>
                    <a:lstStyle/>
                    <a:p>
                      <a:r>
                        <a:rPr lang="en-US" dirty="0"/>
                        <a:t>Hour of the day, Day of the week, Month, Season</a:t>
                      </a:r>
                    </a:p>
                  </a:txBody>
                  <a:tcPr anchor="ctr">
                    <a:lnL>
                      <a:noFill/>
                    </a:lnL>
                    <a:lnR>
                      <a:noFill/>
                    </a:lnR>
                    <a:lnT>
                      <a:noFill/>
                    </a:lnT>
                    <a:lnB>
                      <a:noFill/>
                    </a:lnB>
                    <a:noFill/>
                  </a:tcPr>
                </a:tc>
                <a:extLst>
                  <a:ext uri="{0D108BD9-81ED-4DB2-BD59-A6C34878D82A}">
                    <a16:rowId xmlns:a16="http://schemas.microsoft.com/office/drawing/2014/main" val="3106606249"/>
                  </a:ext>
                </a:extLst>
              </a:tr>
              <a:tr h="0">
                <a:tc>
                  <a:txBody>
                    <a:bodyPr/>
                    <a:lstStyle/>
                    <a:p>
                      <a:r>
                        <a:rPr lang="en-IN" b="1"/>
                        <a:t>Weather Conditions</a:t>
                      </a:r>
                      <a:endParaRPr lang="en-IN"/>
                    </a:p>
                  </a:txBody>
                  <a:tcPr anchor="ctr">
                    <a:lnL>
                      <a:noFill/>
                    </a:lnL>
                    <a:lnR>
                      <a:noFill/>
                    </a:lnR>
                    <a:lnT>
                      <a:noFill/>
                    </a:lnT>
                    <a:lnB>
                      <a:noFill/>
                    </a:lnB>
                    <a:noFill/>
                  </a:tcPr>
                </a:tc>
                <a:tc>
                  <a:txBody>
                    <a:bodyPr/>
                    <a:lstStyle/>
                    <a:p>
                      <a:r>
                        <a:rPr lang="en-US"/>
                        <a:t>Temperature, Humidity, Wind speed, Weather status</a:t>
                      </a:r>
                    </a:p>
                  </a:txBody>
                  <a:tcPr anchor="ctr">
                    <a:lnL>
                      <a:noFill/>
                    </a:lnL>
                    <a:lnR>
                      <a:noFill/>
                    </a:lnR>
                    <a:lnT>
                      <a:noFill/>
                    </a:lnT>
                    <a:lnB>
                      <a:noFill/>
                    </a:lnB>
                    <a:noFill/>
                  </a:tcPr>
                </a:tc>
                <a:extLst>
                  <a:ext uri="{0D108BD9-81ED-4DB2-BD59-A6C34878D82A}">
                    <a16:rowId xmlns:a16="http://schemas.microsoft.com/office/drawing/2014/main" val="1606757756"/>
                  </a:ext>
                </a:extLst>
              </a:tr>
              <a:tr h="0">
                <a:tc>
                  <a:txBody>
                    <a:bodyPr/>
                    <a:lstStyle/>
                    <a:p>
                      <a:r>
                        <a:rPr lang="en-IN" b="1"/>
                        <a:t>Calendar</a:t>
                      </a:r>
                      <a:endParaRPr lang="en-IN"/>
                    </a:p>
                  </a:txBody>
                  <a:tcPr anchor="ctr">
                    <a:lnL>
                      <a:noFill/>
                    </a:lnL>
                    <a:lnR>
                      <a:noFill/>
                    </a:lnR>
                    <a:lnT>
                      <a:noFill/>
                    </a:lnT>
                    <a:lnB>
                      <a:noFill/>
                    </a:lnB>
                    <a:noFill/>
                  </a:tcPr>
                </a:tc>
                <a:tc>
                  <a:txBody>
                    <a:bodyPr/>
                    <a:lstStyle/>
                    <a:p>
                      <a:r>
                        <a:rPr lang="en-US"/>
                        <a:t>Holiday indicator, Working day indicator</a:t>
                      </a:r>
                    </a:p>
                  </a:txBody>
                  <a:tcPr anchor="ctr">
                    <a:lnL>
                      <a:noFill/>
                    </a:lnL>
                    <a:lnR>
                      <a:noFill/>
                    </a:lnR>
                    <a:lnT>
                      <a:noFill/>
                    </a:lnT>
                    <a:lnB>
                      <a:noFill/>
                    </a:lnB>
                    <a:noFill/>
                  </a:tcPr>
                </a:tc>
                <a:extLst>
                  <a:ext uri="{0D108BD9-81ED-4DB2-BD59-A6C34878D82A}">
                    <a16:rowId xmlns:a16="http://schemas.microsoft.com/office/drawing/2014/main" val="1854424617"/>
                  </a:ext>
                </a:extLst>
              </a:tr>
              <a:tr h="0">
                <a:tc>
                  <a:txBody>
                    <a:bodyPr/>
                    <a:lstStyle/>
                    <a:p>
                      <a:r>
                        <a:rPr lang="en-IN" b="1"/>
                        <a:t>Historical Usage</a:t>
                      </a:r>
                      <a:endParaRPr lang="en-IN"/>
                    </a:p>
                  </a:txBody>
                  <a:tcPr anchor="ctr">
                    <a:lnL>
                      <a:noFill/>
                    </a:lnL>
                    <a:lnR>
                      <a:noFill/>
                    </a:lnR>
                    <a:lnT>
                      <a:noFill/>
                    </a:lnT>
                    <a:lnB>
                      <a:noFill/>
                    </a:lnB>
                    <a:noFill/>
                  </a:tcPr>
                </a:tc>
                <a:tc>
                  <a:txBody>
                    <a:bodyPr/>
                    <a:lstStyle/>
                    <a:p>
                      <a:r>
                        <a:rPr lang="en-US" dirty="0"/>
                        <a:t>Lag features (e.g., bike count from previous day/hour), moving averages</a:t>
                      </a:r>
                    </a:p>
                  </a:txBody>
                  <a:tcPr anchor="ctr">
                    <a:lnL>
                      <a:noFill/>
                    </a:lnL>
                    <a:lnR>
                      <a:noFill/>
                    </a:lnR>
                    <a:lnT>
                      <a:noFill/>
                    </a:lnT>
                    <a:lnB>
                      <a:noFill/>
                    </a:lnB>
                    <a:noFill/>
                  </a:tcPr>
                </a:tc>
                <a:extLst>
                  <a:ext uri="{0D108BD9-81ED-4DB2-BD59-A6C34878D82A}">
                    <a16:rowId xmlns:a16="http://schemas.microsoft.com/office/drawing/2014/main" val="2798267870"/>
                  </a:ext>
                </a:extLst>
              </a:tr>
            </a:tbl>
          </a:graphicData>
        </a:graphic>
      </p:graphicFrame>
    </p:spTree>
    <p:extLst>
      <p:ext uri="{BB962C8B-B14F-4D97-AF65-F5344CB8AC3E}">
        <p14:creationId xmlns:p14="http://schemas.microsoft.com/office/powerpoint/2010/main" val="240953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04A95-87A3-3FCC-CEB6-A43BAE9C6851}"/>
              </a:ext>
            </a:extLst>
          </p:cNvPr>
          <p:cNvSpPr>
            <a:spLocks noGrp="1"/>
          </p:cNvSpPr>
          <p:nvPr>
            <p:ph type="title"/>
          </p:nvPr>
        </p:nvSpPr>
        <p:spPr/>
        <p:txBody>
          <a:bodyPr/>
          <a:lstStyle/>
          <a:p>
            <a:r>
              <a:rPr lang="en-US" b="1" cap="all" dirty="0">
                <a:latin typeface="Arial"/>
                <a:cs typeface="Arial"/>
              </a:rPr>
              <a:t>Algorithm &amp; Deployment</a:t>
            </a:r>
            <a:endParaRPr lang="en-IN" dirty="0"/>
          </a:p>
        </p:txBody>
      </p:sp>
      <p:sp>
        <p:nvSpPr>
          <p:cNvPr id="8" name="Rectangle 1">
            <a:extLst>
              <a:ext uri="{FF2B5EF4-FFF2-40B4-BE49-F238E27FC236}">
                <a16:creationId xmlns:a16="http://schemas.microsoft.com/office/drawing/2014/main" id="{A2DFA5FB-9D2A-27CD-2CAC-DF58D4B34B78}"/>
              </a:ext>
            </a:extLst>
          </p:cNvPr>
          <p:cNvSpPr>
            <a:spLocks noChangeArrowheads="1"/>
          </p:cNvSpPr>
          <p:nvPr/>
        </p:nvSpPr>
        <p:spPr bwMode="auto">
          <a:xfrm>
            <a:off x="0" y="-9456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089B02B1-03A5-8E49-3151-A2CE67DF9BEF}"/>
              </a:ext>
            </a:extLst>
          </p:cNvPr>
          <p:cNvSpPr>
            <a:spLocks noGrp="1" noChangeArrowheads="1"/>
          </p:cNvSpPr>
          <p:nvPr>
            <p:ph idx="1"/>
          </p:nvPr>
        </p:nvSpPr>
        <p:spPr bwMode="auto">
          <a:xfrm>
            <a:off x="838200" y="1600637"/>
            <a:ext cx="1082793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a:t>
            </a:r>
            <a:r>
              <a:rPr lang="en-US" altLang="en-US" sz="2400" b="1" dirty="0">
                <a:latin typeface="Arial" panose="020B0604020202020204" pitchFamily="34" charset="0"/>
              </a:rPr>
              <a:t>🏋️ Training Process</a:t>
            </a: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The model is trained on historical bike rental data using a supervised learning approach. The target variable is the number of bikes rented (</a:t>
            </a:r>
            <a:r>
              <a:rPr lang="en-US" altLang="en-US" sz="2400" dirty="0">
                <a:latin typeface="Arial Unicode MS"/>
              </a:rPr>
              <a:t>count</a:t>
            </a:r>
            <a:r>
              <a:rPr lang="en-US" altLang="en-US" sz="2400" dirty="0"/>
              <a:t>) at a given time.</a:t>
            </a:r>
            <a:endParaRPr lang="en-US" altLang="en-US" sz="2400" b="1"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b="1" dirty="0">
                <a:latin typeface="Arial" panose="020B0604020202020204" pitchFamily="34" charset="0"/>
              </a:rPr>
              <a:t>Key steps in training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Preprocessing</a:t>
            </a:r>
            <a:r>
              <a:rPr kumimoji="0" lang="en-US" altLang="en-US" sz="2400" b="0" i="0" u="none" strike="noStrike" cap="none" normalizeH="0" baseline="0" dirty="0">
                <a:ln>
                  <a:noFill/>
                </a:ln>
                <a:solidFill>
                  <a:schemeClr val="tx1"/>
                </a:solidFill>
                <a:effectLst/>
                <a:latin typeface="Arial" panose="020B0604020202020204" pitchFamily="34" charset="0"/>
              </a:rPr>
              <a:t>: Han</a:t>
            </a:r>
            <a:r>
              <a:rPr kumimoji="0" lang="en-US" altLang="en-US" sz="1800" b="0" i="0" u="none" strike="noStrike" cap="none" normalizeH="0" baseline="0" dirty="0">
                <a:ln>
                  <a:noFill/>
                </a:ln>
                <a:solidFill>
                  <a:schemeClr val="tx1"/>
                </a:solidFill>
                <a:effectLst/>
                <a:latin typeface="Arial" panose="020B0604020202020204" pitchFamily="34" charset="0"/>
              </a:rPr>
              <a:t>dling missing values, encoding categorical variables (e.g., using one-hot encoding), feature scaling (where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Creation of lagged and cyclical features (e.g., sine/cosine transformation of hours or months to capture periodicity).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Train-Test Split</a:t>
            </a:r>
            <a:r>
              <a:rPr kumimoji="0" lang="en-US" altLang="en-US" sz="1800" b="0" i="0" u="none" strike="noStrike" cap="none" normalizeH="0" baseline="0" dirty="0">
                <a:ln>
                  <a:noFill/>
                </a:ln>
                <a:solidFill>
                  <a:schemeClr val="tx1"/>
                </a:solidFill>
                <a:effectLst/>
                <a:latin typeface="Arial" panose="020B0604020202020204" pitchFamily="34" charset="0"/>
              </a:rPr>
              <a:t>: Data is split chronologically to preserve the time-series nature.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Cross-Validation</a:t>
            </a:r>
            <a:r>
              <a:rPr kumimoji="0" lang="en-US" altLang="en-US" sz="1800" b="0" i="0" u="none" strike="noStrike" cap="none" normalizeH="0" baseline="0" dirty="0">
                <a:ln>
                  <a:noFill/>
                </a:ln>
                <a:solidFill>
                  <a:schemeClr val="tx1"/>
                </a:solidFill>
                <a:effectLst/>
                <a:latin typeface="Arial" panose="020B0604020202020204" pitchFamily="34" charset="0"/>
              </a:rPr>
              <a:t>: Time-based cross-validation or rolling-window validation ensures robust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1800" b="0" i="0" u="none" strike="noStrike" cap="none" normalizeH="0" baseline="0" dirty="0">
                <a:ln>
                  <a:noFill/>
                </a:ln>
                <a:solidFill>
                  <a:schemeClr val="tx1"/>
                </a:solidFill>
                <a:effectLst/>
                <a:latin typeface="Arial" panose="020B0604020202020204" pitchFamily="34" charset="0"/>
              </a:rPr>
              <a:t>: Techniques like Grid Search or Randomized Search are applied to optimize parameters such as the number of trees and max depth.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418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1429</Words>
  <Application>Microsoft Office PowerPoint</Application>
  <PresentationFormat>Widescreen</PresentationFormat>
  <Paragraphs>175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Arial Unicode MS</vt:lpstr>
      <vt:lpstr>Calibri</vt:lpstr>
      <vt:lpstr>Franklin Gothic Book</vt:lpstr>
      <vt:lpstr>Wingdings</vt:lpstr>
      <vt:lpstr>office theme</vt:lpstr>
      <vt:lpstr>                       Movie Recommendation Using Unsupervised Learning</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Sanapala Padmavathi</dc:creator>
  <cp:lastModifiedBy>sanapala padmavathi</cp:lastModifiedBy>
  <cp:revision>11</cp:revision>
  <dcterms:created xsi:type="dcterms:W3CDTF">2013-07-15T20:26:40Z</dcterms:created>
  <dcterms:modified xsi:type="dcterms:W3CDTF">2025-06-20T06:19:05Z</dcterms:modified>
</cp:coreProperties>
</file>