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 id="278" r:id="rId23"/>
    <p:sldId id="279" r:id="rId24"/>
    <p:sldId id="280" r:id="rId25"/>
    <p:sldId id="289" r:id="rId26"/>
    <p:sldId id="281" r:id="rId27"/>
    <p:sldId id="282" r:id="rId28"/>
    <p:sldId id="274" r:id="rId29"/>
    <p:sldId id="283" r:id="rId30"/>
    <p:sldId id="284" r:id="rId31"/>
    <p:sldId id="285"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2T11:34:45.787"/>
    </inkml:context>
    <inkml:brush xml:id="br0">
      <inkml:brushProperty name="width" value="0.05" units="cm"/>
      <inkml:brushProperty name="height" value="0.05" units="cm"/>
    </inkml:brush>
  </inkml:definitions>
  <inkml:trace contextRef="#ctx0" brushRef="#br0">0 1,'0'0,"0"0,0 0,0 0,0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12T11:34:48.099"/>
    </inkml:context>
    <inkml:brush xml:id="br0">
      <inkml:brushProperty name="width" value="0.05" units="cm"/>
      <inkml:brushProperty name="height" value="0.05" units="cm"/>
    </inkml:brush>
  </inkml:definitions>
  <inkml:trace contextRef="#ctx0" brushRef="#br0">0 0,'0'0,"0"0,0 0,0 0,0 0,0 0,0 0,0 0,0 0,0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1017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6181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608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034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7945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8725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6307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8444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2654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117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390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761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998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4199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241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847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232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924348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8.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5.tmp" /><Relationship Id="rId1" Type="http://schemas.openxmlformats.org/officeDocument/2006/relationships/slideLayout" Target="../slideLayouts/slideLayout8.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8.xml" /></Relationships>
</file>

<file path=ppt/slides/_rels/slide29.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22.jpeg" /><Relationship Id="rId1" Type="http://schemas.openxmlformats.org/officeDocument/2006/relationships/slideLayout" Target="../slideLayouts/slideLayout1.xml" /><Relationship Id="rId5" Type="http://schemas.openxmlformats.org/officeDocument/2006/relationships/customXml" Target="../ink/ink2.xml" /><Relationship Id="rId4" Type="http://schemas.openxmlformats.org/officeDocument/2006/relationships/image" Target="../media/image21.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hyperlink" Target="https://instagram.com/wiproproducts?igshid=OGQ5ZDc2ODk2ZA==" TargetMode="Externa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7EB7-4435-6384-841A-0960A2C3E0E8}"/>
              </a:ext>
            </a:extLst>
          </p:cNvPr>
          <p:cNvSpPr>
            <a:spLocks noGrp="1"/>
          </p:cNvSpPr>
          <p:nvPr>
            <p:ph type="ctrTitle"/>
          </p:nvPr>
        </p:nvSpPr>
        <p:spPr>
          <a:xfrm>
            <a:off x="1010669" y="1420764"/>
            <a:ext cx="4537419" cy="2008236"/>
          </a:xfrm>
        </p:spPr>
        <p:txBody>
          <a:bodyPr/>
          <a:lstStyle/>
          <a:p>
            <a:endParaRPr lang="en-US" b="1" dirty="0"/>
          </a:p>
        </p:txBody>
      </p:sp>
      <p:sp>
        <p:nvSpPr>
          <p:cNvPr id="7" name="TextBox 6">
            <a:extLst>
              <a:ext uri="{FF2B5EF4-FFF2-40B4-BE49-F238E27FC236}">
                <a16:creationId xmlns:a16="http://schemas.microsoft.com/office/drawing/2014/main" id="{24E791E2-D4C9-5D2B-839C-13E3A1BF185F}"/>
              </a:ext>
            </a:extLst>
          </p:cNvPr>
          <p:cNvSpPr txBox="1"/>
          <p:nvPr/>
        </p:nvSpPr>
        <p:spPr>
          <a:xfrm flipV="1">
            <a:off x="8117682" y="1420763"/>
            <a:ext cx="1240631" cy="2042525"/>
          </a:xfrm>
          <a:prstGeom prst="rect">
            <a:avLst/>
          </a:prstGeom>
          <a:noFill/>
        </p:spPr>
        <p:txBody>
          <a:bodyPr wrap="square" lIns="68580" tIns="34290" rIns="68580" bIns="34290" rtlCol="0">
            <a:spAutoFit/>
          </a:bodyPr>
          <a:lstStyle/>
          <a:p>
            <a:pPr algn="l"/>
            <a:endParaRPr lang="en-US" sz="1350" dirty="0"/>
          </a:p>
        </p:txBody>
      </p:sp>
      <p:pic>
        <p:nvPicPr>
          <p:cNvPr id="9" name="Picture 8">
            <a:extLst>
              <a:ext uri="{FF2B5EF4-FFF2-40B4-BE49-F238E27FC236}">
                <a16:creationId xmlns:a16="http://schemas.microsoft.com/office/drawing/2014/main" id="{A69AB526-5557-F89E-9A60-9471A8BB551B}"/>
              </a:ext>
            </a:extLst>
          </p:cNvPr>
          <p:cNvPicPr>
            <a:picLocks noChangeAspect="1"/>
          </p:cNvPicPr>
          <p:nvPr/>
        </p:nvPicPr>
        <p:blipFill>
          <a:blip r:embed="rId2"/>
          <a:stretch>
            <a:fillRect/>
          </a:stretch>
        </p:blipFill>
        <p:spPr>
          <a:xfrm>
            <a:off x="803672" y="1099109"/>
            <a:ext cx="5333775" cy="4195252"/>
          </a:xfrm>
          <a:prstGeom prst="snip2DiagRect">
            <a:avLst>
              <a:gd name="adj1" fmla="val 0"/>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Subtitle 3">
            <a:extLst>
              <a:ext uri="{FF2B5EF4-FFF2-40B4-BE49-F238E27FC236}">
                <a16:creationId xmlns:a16="http://schemas.microsoft.com/office/drawing/2014/main" id="{83FCE91E-C0A0-2EBC-A229-B39CEE174649}"/>
              </a:ext>
            </a:extLst>
          </p:cNvPr>
          <p:cNvSpPr>
            <a:spLocks noGrp="1"/>
          </p:cNvSpPr>
          <p:nvPr>
            <p:ph type="subTitle" idx="1"/>
          </p:nvPr>
        </p:nvSpPr>
        <p:spPr>
          <a:xfrm>
            <a:off x="6740299" y="1277887"/>
            <a:ext cx="4441032" cy="4016474"/>
          </a:xfrm>
        </p:spPr>
        <p:txBody>
          <a:bodyPr/>
          <a:lstStyle/>
          <a:p>
            <a:endParaRPr lang="en-GB" dirty="0"/>
          </a:p>
          <a:p>
            <a:endParaRPr lang="en-GB" dirty="0"/>
          </a:p>
          <a:p>
            <a:endParaRPr lang="en-GB" dirty="0"/>
          </a:p>
          <a:p>
            <a:r>
              <a:rPr lang="en-GB" sz="3200" b="1" dirty="0">
                <a:solidFill>
                  <a:schemeClr val="bg2"/>
                </a:solidFill>
              </a:rPr>
              <a:t>Comprehensive Digital Marketing for  Wipro</a:t>
            </a:r>
            <a:endParaRPr lang="en-US" sz="3200" b="1" dirty="0">
              <a:solidFill>
                <a:schemeClr val="bg2"/>
              </a:solidFill>
            </a:endParaRPr>
          </a:p>
        </p:txBody>
      </p:sp>
    </p:spTree>
    <p:extLst>
      <p:ext uri="{BB962C8B-B14F-4D97-AF65-F5344CB8AC3E}">
        <p14:creationId xmlns:p14="http://schemas.microsoft.com/office/powerpoint/2010/main" val="389550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9F51-B90B-D6CB-B5BA-487151DDE5AB}"/>
              </a:ext>
            </a:extLst>
          </p:cNvPr>
          <p:cNvSpPr>
            <a:spLocks noGrp="1"/>
          </p:cNvSpPr>
          <p:nvPr>
            <p:ph type="title"/>
          </p:nvPr>
        </p:nvSpPr>
        <p:spPr/>
        <p:txBody>
          <a:bodyPr/>
          <a:lstStyle/>
          <a:p>
            <a:r>
              <a:rPr lang="en-GB" dirty="0"/>
              <a:t>Key Performance Indicators (KPIs):</a:t>
            </a:r>
            <a:endParaRPr lang="en-US" dirty="0"/>
          </a:p>
        </p:txBody>
      </p:sp>
      <p:sp>
        <p:nvSpPr>
          <p:cNvPr id="3" name="Content Placeholder 2">
            <a:extLst>
              <a:ext uri="{FF2B5EF4-FFF2-40B4-BE49-F238E27FC236}">
                <a16:creationId xmlns:a16="http://schemas.microsoft.com/office/drawing/2014/main" id="{77855160-13DE-2388-103F-5A33600B2839}"/>
              </a:ext>
            </a:extLst>
          </p:cNvPr>
          <p:cNvSpPr>
            <a:spLocks noGrp="1"/>
          </p:cNvSpPr>
          <p:nvPr>
            <p:ph idx="1"/>
          </p:nvPr>
        </p:nvSpPr>
        <p:spPr>
          <a:xfrm>
            <a:off x="1154954" y="2603500"/>
            <a:ext cx="8825659" cy="3986609"/>
          </a:xfrm>
        </p:spPr>
        <p:txBody>
          <a:bodyPr>
            <a:normAutofit/>
          </a:bodyPr>
          <a:lstStyle/>
          <a:p>
            <a:pPr marL="0" indent="0">
              <a:buNone/>
            </a:pPr>
            <a:r>
              <a:rPr lang="en-GB" dirty="0">
                <a:solidFill>
                  <a:schemeClr val="accent2">
                    <a:lumMod val="75000"/>
                  </a:schemeClr>
                </a:solidFill>
              </a:rPr>
              <a:t>
1. Revenue growth: Tracking the company’s financial performance and growth over time.
2. Customer satisfaction: Measuring customer feedback and satisfaction levels with products and services.
3. Product quality: Monitoring the number of defects or issues reported and resolved.
4. Time to market: Measuring the speed and efficiency of product development and launch.
5. Market share: Tracking the company’s share of the market compared to competitors.</a:t>
            </a:r>
            <a:endParaRPr lang="en-US" dirty="0">
              <a:solidFill>
                <a:schemeClr val="accent2">
                  <a:lumMod val="75000"/>
                </a:schemeClr>
              </a:solidFill>
            </a:endParaRPr>
          </a:p>
        </p:txBody>
      </p:sp>
    </p:spTree>
    <p:extLst>
      <p:ext uri="{BB962C8B-B14F-4D97-AF65-F5344CB8AC3E}">
        <p14:creationId xmlns:p14="http://schemas.microsoft.com/office/powerpoint/2010/main" val="81399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9ED856-501D-1D7E-35AC-4C1E3D9EAF5E}"/>
              </a:ext>
            </a:extLst>
          </p:cNvPr>
          <p:cNvSpPr>
            <a:spLocks noGrp="1"/>
          </p:cNvSpPr>
          <p:nvPr>
            <p:ph type="title"/>
          </p:nvPr>
        </p:nvSpPr>
        <p:spPr/>
        <p:txBody>
          <a:bodyPr/>
          <a:lstStyle/>
          <a:p>
            <a:r>
              <a:rPr lang="en-GB" dirty="0"/>
              <a:t>Buyer’s Audience Persona:</a:t>
            </a:r>
            <a:endParaRPr lang="en-US" dirty="0"/>
          </a:p>
        </p:txBody>
      </p:sp>
      <p:sp>
        <p:nvSpPr>
          <p:cNvPr id="5" name="Content Placeholder 4">
            <a:extLst>
              <a:ext uri="{FF2B5EF4-FFF2-40B4-BE49-F238E27FC236}">
                <a16:creationId xmlns:a16="http://schemas.microsoft.com/office/drawing/2014/main" id="{95D6C4CE-7EB1-0837-F8E5-1BAB5C114C5A}"/>
              </a:ext>
            </a:extLst>
          </p:cNvPr>
          <p:cNvSpPr>
            <a:spLocks noGrp="1"/>
          </p:cNvSpPr>
          <p:nvPr>
            <p:ph idx="1"/>
          </p:nvPr>
        </p:nvSpPr>
        <p:spPr/>
        <p:txBody>
          <a:bodyPr>
            <a:normAutofit/>
          </a:bodyPr>
          <a:lstStyle/>
          <a:p>
            <a:r>
              <a:rPr lang="en-GB" dirty="0">
                <a:solidFill>
                  <a:schemeClr val="accent5">
                    <a:lumMod val="75000"/>
                  </a:schemeClr>
                </a:solidFill>
              </a:rPr>
              <a:t>  Wipro Limited is also known as Western  Indian Products Limited which is a global service provider delivering information technology and business services. It was founded by Mohamed </a:t>
            </a:r>
            <a:r>
              <a:rPr lang="en-GB" dirty="0" err="1">
                <a:solidFill>
                  <a:schemeClr val="accent5">
                    <a:lumMod val="75000"/>
                  </a:schemeClr>
                </a:solidFill>
              </a:rPr>
              <a:t>Premji</a:t>
            </a:r>
            <a:r>
              <a:rPr lang="en-GB" dirty="0">
                <a:solidFill>
                  <a:schemeClr val="accent5">
                    <a:lumMod val="75000"/>
                  </a:schemeClr>
                </a:solidFill>
              </a:rPr>
              <a:t> in 1945. The company’s headquarters are located in Bangalore, India. 
Wipro’s buyer’s audience persona includes IT professionals, business leaders, and decision-makers in various industries. They value innovation, quality, and reliable technology solutions. Wipro focuses on understanding their needs and providing tailored solutions to meet their specific requirements.</a:t>
            </a:r>
            <a:endParaRPr lang="en-US" dirty="0">
              <a:solidFill>
                <a:schemeClr val="accent5">
                  <a:lumMod val="75000"/>
                </a:schemeClr>
              </a:solidFill>
            </a:endParaRPr>
          </a:p>
        </p:txBody>
      </p:sp>
    </p:spTree>
    <p:extLst>
      <p:ext uri="{BB962C8B-B14F-4D97-AF65-F5344CB8AC3E}">
        <p14:creationId xmlns:p14="http://schemas.microsoft.com/office/powerpoint/2010/main" val="411816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CBA6-B1C0-8F8C-8BD5-8D5CADBD811E}"/>
              </a:ext>
            </a:extLst>
          </p:cNvPr>
          <p:cNvSpPr>
            <a:spLocks noGrp="1"/>
          </p:cNvSpPr>
          <p:nvPr>
            <p:ph type="title"/>
          </p:nvPr>
        </p:nvSpPr>
        <p:spPr/>
        <p:txBody>
          <a:bodyPr/>
          <a:lstStyle/>
          <a:p>
            <a:r>
              <a:rPr lang="en-GB" dirty="0"/>
              <a:t>Forces models:</a:t>
            </a:r>
            <a:endParaRPr lang="en-US" dirty="0"/>
          </a:p>
        </p:txBody>
      </p:sp>
      <p:pic>
        <p:nvPicPr>
          <p:cNvPr id="4" name="Content Placeholder 3">
            <a:extLst>
              <a:ext uri="{FF2B5EF4-FFF2-40B4-BE49-F238E27FC236}">
                <a16:creationId xmlns:a16="http://schemas.microsoft.com/office/drawing/2014/main" id="{62CB0771-3A0E-9A40-AD1A-D5C7D0431C9F}"/>
              </a:ext>
            </a:extLst>
          </p:cNvPr>
          <p:cNvPicPr>
            <a:picLocks noGrp="1" noChangeAspect="1"/>
          </p:cNvPicPr>
          <p:nvPr>
            <p:ph idx="1"/>
          </p:nvPr>
        </p:nvPicPr>
        <p:blipFill>
          <a:blip r:embed="rId2"/>
          <a:stretch>
            <a:fillRect/>
          </a:stretch>
        </p:blipFill>
        <p:spPr>
          <a:xfrm>
            <a:off x="1640109" y="2589610"/>
            <a:ext cx="7791101" cy="3956843"/>
          </a:xfrm>
          <a:prstGeom prst="round2DiagRect">
            <a:avLst>
              <a:gd name="adj1" fmla="val 16667"/>
              <a:gd name="adj2" fmla="val 0"/>
            </a:avLst>
          </a:prstGeom>
          <a:ln w="88900" cap="sq">
            <a:solidFill>
              <a:srgbClr val="FFFFFF"/>
            </a:solidFill>
            <a:miter lim="800000"/>
          </a:ln>
          <a:effectLst>
            <a:innerShdw blurRad="63500" dist="101600" dir="2700000">
              <a:prstClr val="black">
                <a:alpha val="50000"/>
              </a:prstClr>
            </a:innerShdw>
            <a:reflection blurRad="6350" stA="50000" endA="295" endPos="92000" dist="101600" dir="5400000" sy="-100000" algn="bl" rotWithShape="0"/>
          </a:effectLst>
        </p:spPr>
      </p:pic>
    </p:spTree>
    <p:extLst>
      <p:ext uri="{BB962C8B-B14F-4D97-AF65-F5344CB8AC3E}">
        <p14:creationId xmlns:p14="http://schemas.microsoft.com/office/powerpoint/2010/main" val="243501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F430-BA22-AD7B-82A9-4552D713EF14}"/>
              </a:ext>
            </a:extLst>
          </p:cNvPr>
          <p:cNvSpPr>
            <a:spLocks noGrp="1"/>
          </p:cNvSpPr>
          <p:nvPr>
            <p:ph type="title"/>
          </p:nvPr>
        </p:nvSpPr>
        <p:spPr/>
        <p:txBody>
          <a:bodyPr/>
          <a:lstStyle/>
          <a:p>
            <a:r>
              <a:rPr lang="en-GB" dirty="0"/>
              <a:t>Competitor Analysis:</a:t>
            </a:r>
            <a:endParaRPr lang="en-US" dirty="0"/>
          </a:p>
        </p:txBody>
      </p:sp>
      <p:sp>
        <p:nvSpPr>
          <p:cNvPr id="3" name="Content Placeholder 2">
            <a:extLst>
              <a:ext uri="{FF2B5EF4-FFF2-40B4-BE49-F238E27FC236}">
                <a16:creationId xmlns:a16="http://schemas.microsoft.com/office/drawing/2014/main" id="{83401B0B-9CC0-0D3F-4801-035179CE822C}"/>
              </a:ext>
            </a:extLst>
          </p:cNvPr>
          <p:cNvSpPr>
            <a:spLocks noGrp="1"/>
          </p:cNvSpPr>
          <p:nvPr>
            <p:ph idx="1"/>
          </p:nvPr>
        </p:nvSpPr>
        <p:spPr>
          <a:xfrm>
            <a:off x="1482328" y="2603500"/>
            <a:ext cx="7072313" cy="3416300"/>
          </a:xfrm>
        </p:spPr>
        <p:txBody>
          <a:bodyPr/>
          <a:lstStyle/>
          <a:p>
            <a:r>
              <a:rPr lang="en-GB" dirty="0">
                <a:solidFill>
                  <a:schemeClr val="accent1">
                    <a:lumMod val="75000"/>
                  </a:schemeClr>
                </a:solidFill>
              </a:rPr>
              <a:t>Wipro faces competition from several major players in the IT industry, including TCS and Infosys. </a:t>
            </a:r>
          </a:p>
          <a:p>
            <a:r>
              <a:rPr lang="en-GB" dirty="0">
                <a:solidFill>
                  <a:schemeClr val="accent1">
                    <a:lumMod val="75000"/>
                  </a:schemeClr>
                </a:solidFill>
              </a:rPr>
              <a:t>These competitors offer similar services and solutions, and each has its own strengths and weaknesses.</a:t>
            </a:r>
          </a:p>
          <a:p>
            <a:r>
              <a:rPr lang="en-GB" dirty="0">
                <a:solidFill>
                  <a:schemeClr val="accent1">
                    <a:lumMod val="75000"/>
                  </a:schemeClr>
                </a:solidFill>
              </a:rPr>
              <a:t>Wipro’s key strengths lie in its global presence, diverse portfolio of services, and strong customer relationships.</a:t>
            </a:r>
          </a:p>
        </p:txBody>
      </p:sp>
    </p:spTree>
    <p:extLst>
      <p:ext uri="{BB962C8B-B14F-4D97-AF65-F5344CB8AC3E}">
        <p14:creationId xmlns:p14="http://schemas.microsoft.com/office/powerpoint/2010/main" val="370780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05F8-8496-13DB-E067-1539395BE8A0}"/>
              </a:ext>
            </a:extLst>
          </p:cNvPr>
          <p:cNvSpPr>
            <a:spLocks noGrp="1"/>
          </p:cNvSpPr>
          <p:nvPr>
            <p:ph type="title"/>
          </p:nvPr>
        </p:nvSpPr>
        <p:spPr/>
        <p:txBody>
          <a:bodyPr/>
          <a:lstStyle/>
          <a:p>
            <a:r>
              <a:rPr lang="en-GB" dirty="0"/>
              <a:t>Competitor 1-TCS</a:t>
            </a:r>
            <a:endParaRPr lang="en-US" dirty="0"/>
          </a:p>
        </p:txBody>
      </p:sp>
      <p:pic>
        <p:nvPicPr>
          <p:cNvPr id="4" name="Content Placeholder 3">
            <a:extLst>
              <a:ext uri="{FF2B5EF4-FFF2-40B4-BE49-F238E27FC236}">
                <a16:creationId xmlns:a16="http://schemas.microsoft.com/office/drawing/2014/main" id="{78249E20-838E-79CB-28C7-2816DB981543}"/>
              </a:ext>
            </a:extLst>
          </p:cNvPr>
          <p:cNvPicPr>
            <a:picLocks noGrp="1" noChangeAspect="1"/>
          </p:cNvPicPr>
          <p:nvPr>
            <p:ph idx="1"/>
          </p:nvPr>
        </p:nvPicPr>
        <p:blipFill>
          <a:blip r:embed="rId2"/>
          <a:stretch>
            <a:fillRect/>
          </a:stretch>
        </p:blipFill>
        <p:spPr>
          <a:xfrm>
            <a:off x="-49164" y="2291411"/>
            <a:ext cx="10669370" cy="3904772"/>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0000" endA="300" endPos="900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63016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28FE-2356-1637-B7B4-CA0A06C669BB}"/>
              </a:ext>
            </a:extLst>
          </p:cNvPr>
          <p:cNvSpPr>
            <a:spLocks noGrp="1"/>
          </p:cNvSpPr>
          <p:nvPr>
            <p:ph type="title"/>
          </p:nvPr>
        </p:nvSpPr>
        <p:spPr/>
        <p:txBody>
          <a:bodyPr/>
          <a:lstStyle/>
          <a:p>
            <a:r>
              <a:rPr lang="en-GB" dirty="0"/>
              <a:t>Competitor 1:</a:t>
            </a:r>
            <a:endParaRPr lang="en-US" dirty="0"/>
          </a:p>
        </p:txBody>
      </p:sp>
      <p:sp>
        <p:nvSpPr>
          <p:cNvPr id="3" name="Content Placeholder 2">
            <a:extLst>
              <a:ext uri="{FF2B5EF4-FFF2-40B4-BE49-F238E27FC236}">
                <a16:creationId xmlns:a16="http://schemas.microsoft.com/office/drawing/2014/main" id="{11E4773D-E7E0-110C-AF2C-8987B46F57BA}"/>
              </a:ext>
            </a:extLst>
          </p:cNvPr>
          <p:cNvSpPr>
            <a:spLocks noGrp="1"/>
          </p:cNvSpPr>
          <p:nvPr>
            <p:ph idx="1"/>
          </p:nvPr>
        </p:nvSpPr>
        <p:spPr>
          <a:xfrm>
            <a:off x="1154954" y="2603500"/>
            <a:ext cx="7899749" cy="3280832"/>
          </a:xfrm>
        </p:spPr>
        <p:txBody>
          <a:bodyPr>
            <a:normAutofit/>
          </a:bodyPr>
          <a:lstStyle/>
          <a:p>
            <a:r>
              <a:rPr lang="en-GB" dirty="0">
                <a:solidFill>
                  <a:schemeClr val="tx2"/>
                </a:solidFill>
              </a:rPr>
              <a:t>TCS, which stands for Tata Consultancy Services, is one of the biggest competitors of Wipro. They offer similar IT services and solutions, and both companies are known for their expertise in the industry.
 TCS, one of Wipro’s major competitors, has its own strengths, weaknesses, opportunities, and threats. Some of TCS’s strengths include its strong global presence, diverse service offerings, and a large pool of talented professionals.</a:t>
            </a:r>
          </a:p>
          <a:p>
            <a:r>
              <a:rPr lang="en-GB" dirty="0">
                <a:solidFill>
                  <a:schemeClr val="tx2"/>
                </a:solidFill>
              </a:rPr>
              <a:t> However, they also face weaknesses such as potential dependency on a few key clients. </a:t>
            </a:r>
          </a:p>
        </p:txBody>
      </p:sp>
    </p:spTree>
    <p:extLst>
      <p:ext uri="{BB962C8B-B14F-4D97-AF65-F5344CB8AC3E}">
        <p14:creationId xmlns:p14="http://schemas.microsoft.com/office/powerpoint/2010/main" val="706812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28D7-9C3B-97FE-E61D-4E0807849226}"/>
              </a:ext>
            </a:extLst>
          </p:cNvPr>
          <p:cNvSpPr>
            <a:spLocks noGrp="1"/>
          </p:cNvSpPr>
          <p:nvPr>
            <p:ph type="title"/>
          </p:nvPr>
        </p:nvSpPr>
        <p:spPr/>
        <p:txBody>
          <a:bodyPr/>
          <a:lstStyle/>
          <a:p>
            <a:r>
              <a:rPr lang="en-GB" sz="4000" dirty="0"/>
              <a:t>Competitor 2-INFOSYS</a:t>
            </a:r>
            <a:endParaRPr lang="en-US" sz="4000" dirty="0"/>
          </a:p>
        </p:txBody>
      </p:sp>
      <p:sp>
        <p:nvSpPr>
          <p:cNvPr id="6" name="Text Placeholder 5">
            <a:extLst>
              <a:ext uri="{FF2B5EF4-FFF2-40B4-BE49-F238E27FC236}">
                <a16:creationId xmlns:a16="http://schemas.microsoft.com/office/drawing/2014/main" id="{F2D98CDA-712E-B433-D016-F0712F0DD6B1}"/>
              </a:ext>
            </a:extLst>
          </p:cNvPr>
          <p:cNvSpPr>
            <a:spLocks noGrp="1"/>
          </p:cNvSpPr>
          <p:nvPr>
            <p:ph type="body" idx="1"/>
          </p:nvPr>
        </p:nvSpPr>
        <p:spPr/>
        <p:txBody>
          <a:bodyPr/>
          <a:lstStyle/>
          <a:p>
            <a:endParaRPr lang="en-US" dirty="0"/>
          </a:p>
        </p:txBody>
      </p:sp>
      <p:pic>
        <p:nvPicPr>
          <p:cNvPr id="4" name="Content Placeholder 3">
            <a:extLst>
              <a:ext uri="{FF2B5EF4-FFF2-40B4-BE49-F238E27FC236}">
                <a16:creationId xmlns:a16="http://schemas.microsoft.com/office/drawing/2014/main" id="{D4314B48-E977-997E-2FE7-DDC849642444}"/>
              </a:ext>
            </a:extLst>
          </p:cNvPr>
          <p:cNvPicPr>
            <a:picLocks noGrp="1" noChangeAspect="1"/>
          </p:cNvPicPr>
          <p:nvPr>
            <p:ph idx="4294967295"/>
          </p:nvPr>
        </p:nvPicPr>
        <p:blipFill>
          <a:blip r:embed="rId2"/>
          <a:stretch>
            <a:fillRect/>
          </a:stretch>
        </p:blipFill>
        <p:spPr>
          <a:xfrm>
            <a:off x="6138863" y="2255838"/>
            <a:ext cx="6053137" cy="3114675"/>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13349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2029-D9DC-75A9-0CEA-346151F2B7AB}"/>
              </a:ext>
            </a:extLst>
          </p:cNvPr>
          <p:cNvSpPr>
            <a:spLocks noGrp="1"/>
          </p:cNvSpPr>
          <p:nvPr>
            <p:ph type="title"/>
          </p:nvPr>
        </p:nvSpPr>
        <p:spPr>
          <a:xfrm>
            <a:off x="1154955" y="1295400"/>
            <a:ext cx="2649092" cy="526256"/>
          </a:xfrm>
        </p:spPr>
        <p:txBody>
          <a:bodyPr/>
          <a:lstStyle/>
          <a:p>
            <a:r>
              <a:rPr lang="en-GB" dirty="0"/>
              <a:t>Competitor 2:</a:t>
            </a:r>
            <a:endParaRPr lang="en-US" dirty="0"/>
          </a:p>
        </p:txBody>
      </p:sp>
      <p:pic>
        <p:nvPicPr>
          <p:cNvPr id="7" name="Content Placeholder 6">
            <a:extLst>
              <a:ext uri="{FF2B5EF4-FFF2-40B4-BE49-F238E27FC236}">
                <a16:creationId xmlns:a16="http://schemas.microsoft.com/office/drawing/2014/main" id="{58A12CC4-AE8E-C62B-D49B-4496B5192F13}"/>
              </a:ext>
            </a:extLst>
          </p:cNvPr>
          <p:cNvPicPr>
            <a:picLocks noGrp="1" noChangeAspect="1"/>
          </p:cNvPicPr>
          <p:nvPr>
            <p:ph idx="1"/>
          </p:nvPr>
        </p:nvPicPr>
        <p:blipFill>
          <a:blip r:embed="rId2"/>
          <a:stretch>
            <a:fillRect/>
          </a:stretch>
        </p:blipFill>
        <p:spPr>
          <a:xfrm>
            <a:off x="5027350" y="1558528"/>
            <a:ext cx="7404547" cy="41639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Content Placeholder 4">
            <a:extLst>
              <a:ext uri="{FF2B5EF4-FFF2-40B4-BE49-F238E27FC236}">
                <a16:creationId xmlns:a16="http://schemas.microsoft.com/office/drawing/2014/main" id="{583C8EA7-B5CF-9E36-E073-0C0242F162DE}"/>
              </a:ext>
            </a:extLst>
          </p:cNvPr>
          <p:cNvSpPr>
            <a:spLocks noGrp="1"/>
          </p:cNvSpPr>
          <p:nvPr>
            <p:ph type="body" sz="half" idx="2"/>
          </p:nvPr>
        </p:nvSpPr>
        <p:spPr>
          <a:xfrm>
            <a:off x="520946" y="2232421"/>
            <a:ext cx="4345734" cy="3169443"/>
          </a:xfrm>
        </p:spPr>
        <p:txBody>
          <a:bodyPr>
            <a:noAutofit/>
          </a:bodyPr>
          <a:lstStyle/>
          <a:p>
            <a:pPr marL="285750" indent="-285750">
              <a:buFont typeface="Arial" panose="020B0604020202020204" pitchFamily="34" charset="0"/>
              <a:buChar char="•"/>
            </a:pPr>
            <a:r>
              <a:rPr lang="en-GB" sz="1600" dirty="0">
                <a:solidFill>
                  <a:schemeClr val="bg1"/>
                </a:solidFill>
              </a:rPr>
              <a:t>Another major competitor of Wipro is Infosys. Just like Wipro, Infosys is a global IT services and consulting company based in India.</a:t>
            </a:r>
          </a:p>
          <a:p>
            <a:pPr marL="285750" indent="-285750">
              <a:buFont typeface="Arial" panose="020B0604020202020204" pitchFamily="34" charset="0"/>
              <a:buChar char="•"/>
            </a:pPr>
            <a:r>
              <a:rPr lang="en-GB" sz="1600" dirty="0">
                <a:solidFill>
                  <a:schemeClr val="bg1"/>
                </a:solidFill>
              </a:rPr>
              <a:t> They offer a wide range of services including software development, system integration, and IT consulting. </a:t>
            </a:r>
          </a:p>
          <a:p>
            <a:pPr marL="285750" indent="-285750">
              <a:buFont typeface="Arial" panose="020B0604020202020204" pitchFamily="34" charset="0"/>
              <a:buChar char="•"/>
            </a:pPr>
            <a:r>
              <a:rPr lang="en-GB" sz="1600" dirty="0">
                <a:solidFill>
                  <a:schemeClr val="bg1"/>
                </a:solidFill>
              </a:rPr>
              <a:t>Infosys has a strong reputation for delivering high-quality solutions to their clients. </a:t>
            </a:r>
          </a:p>
          <a:p>
            <a:pPr marL="285750" indent="-285750">
              <a:buFont typeface="Arial" panose="020B0604020202020204" pitchFamily="34" charset="0"/>
              <a:buChar char="•"/>
            </a:pPr>
            <a:r>
              <a:rPr lang="en-GB" sz="1600" dirty="0">
                <a:solidFill>
                  <a:schemeClr val="bg1"/>
                </a:solidFill>
              </a:rPr>
              <a:t>They have a global presence and a large workforce of skilled professionals.</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4288352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2512-52E8-FE18-9EDA-A201B688A43D}"/>
              </a:ext>
            </a:extLst>
          </p:cNvPr>
          <p:cNvSpPr>
            <a:spLocks noGrp="1"/>
          </p:cNvSpPr>
          <p:nvPr>
            <p:ph type="title"/>
          </p:nvPr>
        </p:nvSpPr>
        <p:spPr/>
        <p:txBody>
          <a:bodyPr/>
          <a:lstStyle/>
          <a:p>
            <a:r>
              <a:rPr lang="en-GB" dirty="0"/>
              <a:t>Competitor 3 -HCL</a:t>
            </a:r>
            <a:endParaRPr lang="en-US" dirty="0"/>
          </a:p>
        </p:txBody>
      </p:sp>
      <p:pic>
        <p:nvPicPr>
          <p:cNvPr id="5" name="Content Placeholder 4">
            <a:extLst>
              <a:ext uri="{FF2B5EF4-FFF2-40B4-BE49-F238E27FC236}">
                <a16:creationId xmlns:a16="http://schemas.microsoft.com/office/drawing/2014/main" id="{9AE1AB7A-C90F-5B3B-FDDC-58E338A8540B}"/>
              </a:ext>
            </a:extLst>
          </p:cNvPr>
          <p:cNvPicPr>
            <a:picLocks noGrp="1" noChangeAspect="1"/>
          </p:cNvPicPr>
          <p:nvPr>
            <p:ph idx="1"/>
          </p:nvPr>
        </p:nvPicPr>
        <p:blipFill>
          <a:blip r:embed="rId2"/>
          <a:stretch>
            <a:fillRect/>
          </a:stretch>
        </p:blipFill>
        <p:spPr>
          <a:xfrm>
            <a:off x="5517325" y="1639585"/>
            <a:ext cx="5189538" cy="3578829"/>
          </a:xfrm>
          <a:prstGeom prst="rect">
            <a:avLst/>
          </a:prstGeom>
          <a:ln w="444500" cap="sq" cmpd="thickThin">
            <a:solidFill>
              <a:srgbClr val="000000"/>
            </a:solidFill>
            <a:prstDash val="solid"/>
            <a:miter lim="800000"/>
          </a:ln>
          <a:effectLst>
            <a:innerShdw blurRad="76200">
              <a:srgbClr val="000000"/>
            </a:innerShdw>
          </a:effectLst>
        </p:spPr>
      </p:pic>
      <p:sp>
        <p:nvSpPr>
          <p:cNvPr id="4" name="Text Placeholder 3">
            <a:extLst>
              <a:ext uri="{FF2B5EF4-FFF2-40B4-BE49-F238E27FC236}">
                <a16:creationId xmlns:a16="http://schemas.microsoft.com/office/drawing/2014/main" id="{2B353F50-327F-14EF-E309-F2FEC33D2A0C}"/>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GB" dirty="0">
                <a:solidFill>
                  <a:schemeClr val="bg1"/>
                </a:solidFill>
              </a:rPr>
              <a:t> Technologies is one of Wipro’s competitors. They are also a well-known IT services company in India.
 HCL Technologies is a strong competitor of Wipro. </a:t>
            </a:r>
          </a:p>
          <a:p>
            <a:pPr marL="285750" indent="-285750">
              <a:buFont typeface="Arial" panose="020B0604020202020204" pitchFamily="34" charset="0"/>
              <a:buChar char="•"/>
            </a:pPr>
            <a:r>
              <a:rPr lang="en-GB" dirty="0">
                <a:solidFill>
                  <a:schemeClr val="bg1"/>
                </a:solidFill>
              </a:rPr>
              <a:t> Both Wipro and HCL Technologies compete in the same market, striving to provide innovative solutions to their clients.</a:t>
            </a:r>
            <a:endParaRPr lang="en-US" dirty="0">
              <a:solidFill>
                <a:schemeClr val="bg1"/>
              </a:solidFill>
            </a:endParaRPr>
          </a:p>
        </p:txBody>
      </p:sp>
    </p:spTree>
    <p:extLst>
      <p:ext uri="{BB962C8B-B14F-4D97-AF65-F5344CB8AC3E}">
        <p14:creationId xmlns:p14="http://schemas.microsoft.com/office/powerpoint/2010/main" val="504619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D416-ABC4-D409-C32F-D3A2FD966DF6}"/>
              </a:ext>
            </a:extLst>
          </p:cNvPr>
          <p:cNvSpPr>
            <a:spLocks noGrp="1"/>
          </p:cNvSpPr>
          <p:nvPr>
            <p:ph type="ctrTitle"/>
          </p:nvPr>
        </p:nvSpPr>
        <p:spPr/>
        <p:txBody>
          <a:bodyPr/>
          <a:lstStyle/>
          <a:p>
            <a:endParaRPr lang="en-US"/>
          </a:p>
        </p:txBody>
      </p:sp>
      <p:sp>
        <p:nvSpPr>
          <p:cNvPr id="3" name="Content Placeholder 2">
            <a:extLst>
              <a:ext uri="{FF2B5EF4-FFF2-40B4-BE49-F238E27FC236}">
                <a16:creationId xmlns:a16="http://schemas.microsoft.com/office/drawing/2014/main" id="{E42D80AD-F85F-6F2C-9883-4306C83244D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370743B-212A-4971-44CE-D7F753430D32}"/>
              </a:ext>
            </a:extLst>
          </p:cNvPr>
          <p:cNvPicPr>
            <a:picLocks noChangeAspect="1"/>
          </p:cNvPicPr>
          <p:nvPr/>
        </p:nvPicPr>
        <p:blipFill>
          <a:blip r:embed="rId2"/>
          <a:stretch>
            <a:fillRect/>
          </a:stretch>
        </p:blipFill>
        <p:spPr>
          <a:xfrm>
            <a:off x="1083468" y="1219200"/>
            <a:ext cx="9953577" cy="4572000"/>
          </a:xfrm>
          <a:prstGeom prst="roundRect">
            <a:avLst/>
          </a:prstGeom>
          <a:ln w="88900" cap="sq">
            <a:solidFill>
              <a:srgbClr val="FFFFFF"/>
            </a:solidFill>
            <a:miter lim="800000"/>
          </a:ln>
          <a:effectLst>
            <a:outerShdw blurRad="50800" dist="38100" dir="16200000" rotWithShape="0">
              <a:prstClr val="black">
                <a:alpha val="40000"/>
              </a:prstClr>
            </a:outerShdw>
            <a:reflection blurRad="6350" stA="50000" endA="295" endPos="92000" dist="101600" dir="5400000" sy="-100000" algn="bl" rotWithShape="0"/>
          </a:effectLst>
        </p:spPr>
      </p:pic>
    </p:spTree>
    <p:extLst>
      <p:ext uri="{BB962C8B-B14F-4D97-AF65-F5344CB8AC3E}">
        <p14:creationId xmlns:p14="http://schemas.microsoft.com/office/powerpoint/2010/main" val="400190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4990-4C56-8314-C69C-0D2B25D10667}"/>
              </a:ext>
            </a:extLst>
          </p:cNvPr>
          <p:cNvSpPr>
            <a:spLocks noGrp="1"/>
          </p:cNvSpPr>
          <p:nvPr>
            <p:ph type="title"/>
          </p:nvPr>
        </p:nvSpPr>
        <p:spPr/>
        <p:txBody>
          <a:bodyPr/>
          <a:lstStyle/>
          <a:p>
            <a:r>
              <a:rPr lang="en-GB" dirty="0"/>
              <a:t>Project Name:</a:t>
            </a:r>
            <a:br>
              <a:rPr lang="en-GB" dirty="0"/>
            </a:br>
            <a:r>
              <a:rPr lang="en-GB" dirty="0"/>
              <a:t>      Wipro</a:t>
            </a:r>
            <a:endParaRPr lang="en-US" dirty="0"/>
          </a:p>
        </p:txBody>
      </p:sp>
      <p:sp>
        <p:nvSpPr>
          <p:cNvPr id="3" name="Content Placeholder 2">
            <a:extLst>
              <a:ext uri="{FF2B5EF4-FFF2-40B4-BE49-F238E27FC236}">
                <a16:creationId xmlns:a16="http://schemas.microsoft.com/office/drawing/2014/main" id="{FC0BAAA6-54DE-F4BC-8BD7-F42EF47103D3}"/>
              </a:ext>
            </a:extLst>
          </p:cNvPr>
          <p:cNvSpPr>
            <a:spLocks noGrp="1"/>
          </p:cNvSpPr>
          <p:nvPr>
            <p:ph idx="1"/>
          </p:nvPr>
        </p:nvSpPr>
        <p:spPr/>
        <p:txBody>
          <a:bodyPr/>
          <a:lstStyle/>
          <a:p>
            <a:pPr marL="0" indent="0">
              <a:buNone/>
            </a:pPr>
            <a:r>
              <a:rPr lang="en-GB" b="1" u="sng" dirty="0">
                <a:solidFill>
                  <a:schemeClr val="accent5">
                    <a:lumMod val="50000"/>
                  </a:schemeClr>
                </a:solidFill>
              </a:rPr>
              <a:t>Team Leader:</a:t>
            </a:r>
          </a:p>
          <a:p>
            <a:pPr marL="0" indent="0">
              <a:buNone/>
            </a:pPr>
            <a:r>
              <a:rPr lang="en-GB" dirty="0">
                <a:solidFill>
                  <a:schemeClr val="accent5">
                    <a:lumMod val="50000"/>
                  </a:schemeClr>
                </a:solidFill>
              </a:rPr>
              <a:t>               </a:t>
            </a:r>
            <a:r>
              <a:rPr lang="en-GB" i="1" dirty="0" err="1">
                <a:solidFill>
                  <a:schemeClr val="accent3">
                    <a:lumMod val="50000"/>
                  </a:schemeClr>
                </a:solidFill>
              </a:rPr>
              <a:t>Budida.Padmavathi</a:t>
            </a:r>
            <a:endParaRPr lang="en-GB" i="1" dirty="0">
              <a:solidFill>
                <a:schemeClr val="accent3">
                  <a:lumMod val="50000"/>
                </a:schemeClr>
              </a:solidFill>
            </a:endParaRPr>
          </a:p>
          <a:p>
            <a:pPr marL="0" indent="0">
              <a:buNone/>
            </a:pPr>
            <a:r>
              <a:rPr lang="en-GB" b="1" i="1" u="sng" dirty="0">
                <a:solidFill>
                  <a:schemeClr val="accent5">
                    <a:lumMod val="50000"/>
                  </a:schemeClr>
                </a:solidFill>
              </a:rPr>
              <a:t>Team members: </a:t>
            </a:r>
          </a:p>
          <a:p>
            <a:pPr marL="0" indent="0">
              <a:buNone/>
            </a:pPr>
            <a:r>
              <a:rPr lang="en-GB" b="1" i="1" dirty="0">
                <a:solidFill>
                  <a:schemeClr val="accent5">
                    <a:lumMod val="50000"/>
                  </a:schemeClr>
                </a:solidFill>
              </a:rPr>
              <a:t>           </a:t>
            </a:r>
            <a:r>
              <a:rPr lang="en-GB" b="1" i="1" dirty="0">
                <a:solidFill>
                  <a:schemeClr val="accent3">
                    <a:lumMod val="50000"/>
                  </a:schemeClr>
                </a:solidFill>
              </a:rPr>
              <a:t>   </a:t>
            </a:r>
            <a:r>
              <a:rPr lang="en-GB" dirty="0">
                <a:solidFill>
                  <a:schemeClr val="accent3">
                    <a:lumMod val="50000"/>
                  </a:schemeClr>
                </a:solidFill>
              </a:rPr>
              <a:t> 1)</a:t>
            </a:r>
            <a:r>
              <a:rPr lang="en-GB" dirty="0" err="1">
                <a:solidFill>
                  <a:schemeClr val="accent3">
                    <a:lumMod val="50000"/>
                  </a:schemeClr>
                </a:solidFill>
              </a:rPr>
              <a:t>Bayi.Bhumika</a:t>
            </a:r>
            <a:endParaRPr lang="en-GB" dirty="0">
              <a:solidFill>
                <a:schemeClr val="accent3">
                  <a:lumMod val="50000"/>
                </a:schemeClr>
              </a:solidFill>
            </a:endParaRPr>
          </a:p>
          <a:p>
            <a:pPr marL="0" indent="0">
              <a:buNone/>
            </a:pPr>
            <a:r>
              <a:rPr lang="en-GB" dirty="0">
                <a:solidFill>
                  <a:schemeClr val="accent3">
                    <a:lumMod val="50000"/>
                  </a:schemeClr>
                </a:solidFill>
              </a:rPr>
              <a:t>               2)</a:t>
            </a:r>
            <a:r>
              <a:rPr lang="en-GB" dirty="0" err="1">
                <a:solidFill>
                  <a:schemeClr val="accent3">
                    <a:lumMod val="50000"/>
                  </a:schemeClr>
                </a:solidFill>
              </a:rPr>
              <a:t>Bendi.Rama</a:t>
            </a:r>
            <a:endParaRPr lang="en-GB" dirty="0">
              <a:solidFill>
                <a:schemeClr val="accent3">
                  <a:lumMod val="50000"/>
                </a:schemeClr>
              </a:solidFill>
            </a:endParaRPr>
          </a:p>
          <a:p>
            <a:pPr marL="0" indent="0">
              <a:buNone/>
            </a:pPr>
            <a:r>
              <a:rPr lang="en-GB" dirty="0">
                <a:solidFill>
                  <a:schemeClr val="accent3">
                    <a:lumMod val="50000"/>
                  </a:schemeClr>
                </a:solidFill>
              </a:rPr>
              <a:t>               3)</a:t>
            </a:r>
            <a:r>
              <a:rPr lang="en-GB" dirty="0" err="1">
                <a:solidFill>
                  <a:schemeClr val="accent3">
                    <a:lumMod val="50000"/>
                  </a:schemeClr>
                </a:solidFill>
              </a:rPr>
              <a:t>Bikkavolu.Jeevitha</a:t>
            </a:r>
            <a:endParaRPr lang="en-GB" dirty="0">
              <a:solidFill>
                <a:schemeClr val="accent3">
                  <a:lumMod val="50000"/>
                </a:schemeClr>
              </a:solidFill>
            </a:endParaRPr>
          </a:p>
          <a:p>
            <a:pPr marL="0" indent="0">
              <a:buNone/>
            </a:pPr>
            <a:r>
              <a:rPr lang="en-GB" dirty="0">
                <a:solidFill>
                  <a:schemeClr val="accent3">
                    <a:lumMod val="50000"/>
                  </a:schemeClr>
                </a:solidFill>
              </a:rPr>
              <a:t>               4)</a:t>
            </a:r>
            <a:r>
              <a:rPr lang="en-GB" dirty="0" err="1">
                <a:solidFill>
                  <a:schemeClr val="accent3">
                    <a:lumMod val="50000"/>
                  </a:schemeClr>
                </a:solidFill>
              </a:rPr>
              <a:t>Chokkakula.LavanyaKumari</a:t>
            </a:r>
            <a:endParaRPr lang="en-US" dirty="0">
              <a:solidFill>
                <a:schemeClr val="accent3">
                  <a:lumMod val="50000"/>
                </a:schemeClr>
              </a:solidFill>
            </a:endParaRPr>
          </a:p>
        </p:txBody>
      </p:sp>
      <p:sp>
        <p:nvSpPr>
          <p:cNvPr id="4" name="Text Placeholder 3">
            <a:extLst>
              <a:ext uri="{FF2B5EF4-FFF2-40B4-BE49-F238E27FC236}">
                <a16:creationId xmlns:a16="http://schemas.microsoft.com/office/drawing/2014/main" id="{ED7715D0-0055-994B-2936-0D4290179CE2}"/>
              </a:ext>
            </a:extLst>
          </p:cNvPr>
          <p:cNvSpPr>
            <a:spLocks noGrp="1"/>
          </p:cNvSpPr>
          <p:nvPr>
            <p:ph type="body" sz="half" idx="2"/>
          </p:nvPr>
        </p:nvSpPr>
        <p:spPr/>
        <p:txBody>
          <a:bodyPr/>
          <a:lstStyle/>
          <a:p>
            <a:endParaRPr lang="en-US" dirty="0"/>
          </a:p>
        </p:txBody>
      </p:sp>
      <p:pic>
        <p:nvPicPr>
          <p:cNvPr id="7" name="Picture 6">
            <a:extLst>
              <a:ext uri="{FF2B5EF4-FFF2-40B4-BE49-F238E27FC236}">
                <a16:creationId xmlns:a16="http://schemas.microsoft.com/office/drawing/2014/main" id="{39026974-8436-7C7E-6A96-CEBF5031F0F0}"/>
              </a:ext>
            </a:extLst>
          </p:cNvPr>
          <p:cNvPicPr>
            <a:picLocks noChangeAspect="1"/>
          </p:cNvPicPr>
          <p:nvPr/>
        </p:nvPicPr>
        <p:blipFill>
          <a:blip r:embed="rId2"/>
          <a:stretch>
            <a:fillRect/>
          </a:stretch>
        </p:blipFill>
        <p:spPr>
          <a:xfrm>
            <a:off x="843855" y="2959596"/>
            <a:ext cx="3707809" cy="3234965"/>
          </a:xfrm>
          <a:prstGeom prst="rect">
            <a:avLst/>
          </a:prstGeom>
        </p:spPr>
      </p:pic>
    </p:spTree>
    <p:extLst>
      <p:ext uri="{BB962C8B-B14F-4D97-AF65-F5344CB8AC3E}">
        <p14:creationId xmlns:p14="http://schemas.microsoft.com/office/powerpoint/2010/main" val="299032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9247-E629-F6C0-B326-D396DCAAA80D}"/>
              </a:ext>
            </a:extLst>
          </p:cNvPr>
          <p:cNvSpPr>
            <a:spLocks noGrp="1"/>
          </p:cNvSpPr>
          <p:nvPr>
            <p:ph type="title"/>
          </p:nvPr>
        </p:nvSpPr>
        <p:spPr>
          <a:xfrm>
            <a:off x="1772491" y="1199957"/>
            <a:ext cx="8761413" cy="706964"/>
          </a:xfrm>
        </p:spPr>
        <p:txBody>
          <a:bodyPr/>
          <a:lstStyle/>
          <a:p>
            <a:r>
              <a:rPr lang="en-GB" dirty="0" err="1"/>
              <a:t>SearCh</a:t>
            </a:r>
            <a:r>
              <a:rPr lang="en-GB" dirty="0"/>
              <a:t> Engine Optimization Audit(SEO):</a:t>
            </a:r>
            <a:br>
              <a:rPr lang="en-GB" dirty="0"/>
            </a:br>
            <a:r>
              <a:rPr lang="en-GB" dirty="0"/>
              <a:t> </a:t>
            </a:r>
            <a:endParaRPr lang="en-US" dirty="0"/>
          </a:p>
        </p:txBody>
      </p:sp>
      <p:sp>
        <p:nvSpPr>
          <p:cNvPr id="3" name="Content Placeholder 2">
            <a:extLst>
              <a:ext uri="{FF2B5EF4-FFF2-40B4-BE49-F238E27FC236}">
                <a16:creationId xmlns:a16="http://schemas.microsoft.com/office/drawing/2014/main" id="{54526BBA-BF3A-CD9A-C15D-45F4883B6748}"/>
              </a:ext>
            </a:extLst>
          </p:cNvPr>
          <p:cNvSpPr>
            <a:spLocks noGrp="1"/>
          </p:cNvSpPr>
          <p:nvPr>
            <p:ph idx="1"/>
          </p:nvPr>
        </p:nvSpPr>
        <p:spPr>
          <a:xfrm>
            <a:off x="1186506" y="2345884"/>
            <a:ext cx="8032753" cy="3540727"/>
          </a:xfrm>
        </p:spPr>
        <p:txBody>
          <a:bodyPr>
            <a:normAutofit fontScale="55000" lnSpcReduction="20000"/>
          </a:bodyPr>
          <a:lstStyle/>
          <a:p>
            <a:endParaRPr lang="en-GB" sz="1400" b="1" dirty="0"/>
          </a:p>
          <a:p>
            <a:r>
              <a:rPr lang="en-GB" sz="2600" b="1" dirty="0"/>
              <a:t>Keyword Research:   </a:t>
            </a:r>
            <a:r>
              <a:rPr lang="en-GB" sz="2600" i="1" dirty="0">
                <a:solidFill>
                  <a:srgbClr val="0070C0"/>
                </a:solidFill>
              </a:rPr>
              <a:t>In this phase, we would conduct thorough research to identify relevant keywords that users are searching for in relation to Wipro’s services. This helps optimize website content and meta tags to improve search engine ranking.</a:t>
            </a:r>
          </a:p>
          <a:p>
            <a:r>
              <a:rPr lang="en-GB" sz="2600" b="1" dirty="0"/>
              <a:t>On-Page Optimization:   </a:t>
            </a:r>
            <a:r>
              <a:rPr lang="en-GB" sz="2600" i="1" dirty="0">
                <a:solidFill>
                  <a:srgbClr val="0070C0"/>
                </a:solidFill>
              </a:rPr>
              <a:t>Under this heading, we would focus on optimizing individual web pages of Wipro’s website. This includes incorporating target keywords in page titles, headings, URL structures, and meta descriptions. </a:t>
            </a:r>
          </a:p>
          <a:p>
            <a:r>
              <a:rPr lang="en-GB" sz="2600" b="1" dirty="0"/>
              <a:t>Technical SEO:   </a:t>
            </a:r>
            <a:r>
              <a:rPr lang="en-GB" sz="2600" i="1" dirty="0">
                <a:solidFill>
                  <a:srgbClr val="0070C0"/>
                </a:solidFill>
              </a:rPr>
              <a:t>This aspect deals with ensuring that Wipro’s website is technically optimized for search engines. It involves factors like website speed, mobil</a:t>
            </a:r>
            <a:r>
              <a:rPr lang="en-GB" sz="2600" dirty="0">
                <a:solidFill>
                  <a:srgbClr val="0070C0"/>
                </a:solidFill>
              </a:rPr>
              <a:t>e-friendliness, </a:t>
            </a:r>
            <a:r>
              <a:rPr lang="en-GB" sz="2600" dirty="0" err="1">
                <a:solidFill>
                  <a:srgbClr val="0070C0"/>
                </a:solidFill>
              </a:rPr>
              <a:t>crawlability</a:t>
            </a:r>
            <a:r>
              <a:rPr lang="en-GB" sz="2600" dirty="0">
                <a:solidFill>
                  <a:srgbClr val="0070C0"/>
                </a:solidFill>
              </a:rPr>
              <a:t>, and </a:t>
            </a:r>
            <a:r>
              <a:rPr lang="en-GB" sz="2600" dirty="0" err="1">
                <a:solidFill>
                  <a:srgbClr val="0070C0"/>
                </a:solidFill>
              </a:rPr>
              <a:t>indexability</a:t>
            </a:r>
            <a:r>
              <a:rPr lang="en-GB" sz="2600" dirty="0">
                <a:solidFill>
                  <a:srgbClr val="0070C0"/>
                </a:solidFill>
              </a:rPr>
              <a:t>. </a:t>
            </a:r>
            <a:endParaRPr lang="en-GB" sz="2600" b="1" dirty="0">
              <a:solidFill>
                <a:srgbClr val="0070C0"/>
              </a:solidFill>
            </a:endParaRPr>
          </a:p>
          <a:p>
            <a:r>
              <a:rPr lang="en-GB" sz="2600" b="1" dirty="0"/>
              <a:t>Backlink Analysis: </a:t>
            </a:r>
            <a:r>
              <a:rPr lang="en-GB" sz="2600" b="1" dirty="0">
                <a:solidFill>
                  <a:srgbClr val="0070C0"/>
                </a:solidFill>
              </a:rPr>
              <a:t>I</a:t>
            </a:r>
            <a:r>
              <a:rPr lang="en-GB" sz="2600" dirty="0">
                <a:solidFill>
                  <a:srgbClr val="0070C0"/>
                </a:solidFill>
              </a:rPr>
              <a:t>n</a:t>
            </a:r>
            <a:r>
              <a:rPr lang="en-GB" sz="2600" dirty="0">
                <a:solidFill>
                  <a:schemeClr val="accent1"/>
                </a:solidFill>
              </a:rPr>
              <a:t> </a:t>
            </a:r>
            <a:r>
              <a:rPr lang="en-GB" sz="2600" dirty="0">
                <a:solidFill>
                  <a:srgbClr val="0070C0"/>
                </a:solidFill>
              </a:rPr>
              <a:t>this stage, we would </a:t>
            </a:r>
            <a:r>
              <a:rPr lang="en-GB" sz="2600" dirty="0" err="1">
                <a:solidFill>
                  <a:srgbClr val="0070C0"/>
                </a:solidFill>
              </a:rPr>
              <a:t>analyze</a:t>
            </a:r>
            <a:r>
              <a:rPr lang="en-GB" sz="2600" dirty="0">
                <a:solidFill>
                  <a:srgbClr val="0070C0"/>
                </a:solidFill>
              </a:rPr>
              <a:t> the quality and quantity of websites that link back to Wipro’s site. </a:t>
            </a:r>
          </a:p>
          <a:p>
            <a:r>
              <a:rPr lang="en-GB" sz="2600" b="1" dirty="0"/>
              <a:t>Content Strategy:   </a:t>
            </a:r>
            <a:r>
              <a:rPr lang="en-GB" sz="2600" i="1" dirty="0">
                <a:solidFill>
                  <a:srgbClr val="0070C0"/>
                </a:solidFill>
              </a:rPr>
              <a:t>Under this heading, we would develop a comprehensive content plan that aligns with Wipro’s target audience and industry trending. This includes creating informative and engaging content that attracts organic traffic and encourages social sharing. </a:t>
            </a:r>
            <a:endParaRPr lang="en-US" sz="2600" i="1" dirty="0">
              <a:solidFill>
                <a:srgbClr val="0070C0"/>
              </a:solidFill>
            </a:endParaRPr>
          </a:p>
        </p:txBody>
      </p:sp>
    </p:spTree>
    <p:extLst>
      <p:ext uri="{BB962C8B-B14F-4D97-AF65-F5344CB8AC3E}">
        <p14:creationId xmlns:p14="http://schemas.microsoft.com/office/powerpoint/2010/main" val="1030253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D549-C0E3-EEC3-7DAB-016E1DCF1D1F}"/>
              </a:ext>
            </a:extLst>
          </p:cNvPr>
          <p:cNvSpPr>
            <a:spLocks noGrp="1"/>
          </p:cNvSpPr>
          <p:nvPr>
            <p:ph type="title"/>
          </p:nvPr>
        </p:nvSpPr>
        <p:spPr/>
        <p:txBody>
          <a:bodyPr/>
          <a:lstStyle/>
          <a:p>
            <a:r>
              <a:rPr lang="en-GB" dirty="0"/>
              <a:t>Keyword Research:</a:t>
            </a:r>
            <a:endParaRPr lang="en-US" dirty="0"/>
          </a:p>
        </p:txBody>
      </p:sp>
      <p:sp>
        <p:nvSpPr>
          <p:cNvPr id="3" name="Content Placeholder 2">
            <a:extLst>
              <a:ext uri="{FF2B5EF4-FFF2-40B4-BE49-F238E27FC236}">
                <a16:creationId xmlns:a16="http://schemas.microsoft.com/office/drawing/2014/main" id="{84A540DE-67DA-7E1A-9A3B-C7D81AA4EAB0}"/>
              </a:ext>
            </a:extLst>
          </p:cNvPr>
          <p:cNvSpPr>
            <a:spLocks noGrp="1"/>
          </p:cNvSpPr>
          <p:nvPr>
            <p:ph idx="1"/>
          </p:nvPr>
        </p:nvSpPr>
        <p:spPr>
          <a:xfrm>
            <a:off x="1154954" y="2727326"/>
            <a:ext cx="9542811" cy="3416300"/>
          </a:xfrm>
        </p:spPr>
        <p:txBody>
          <a:bodyPr>
            <a:normAutofit/>
          </a:bodyPr>
          <a:lstStyle/>
          <a:p>
            <a:r>
              <a:rPr lang="en-GB" dirty="0">
                <a:solidFill>
                  <a:schemeClr val="accent2">
                    <a:lumMod val="50000"/>
                  </a:schemeClr>
                </a:solidFill>
              </a:rPr>
              <a:t>“</a:t>
            </a:r>
            <a:r>
              <a:rPr lang="en-GB" sz="1900" b="1" i="1" u="sng" dirty="0">
                <a:solidFill>
                  <a:srgbClr val="002060"/>
                </a:solidFill>
              </a:rPr>
              <a:t>Wipro services</a:t>
            </a:r>
            <a:r>
              <a:rPr lang="en-GB" dirty="0">
                <a:solidFill>
                  <a:schemeClr val="accent2">
                    <a:lumMod val="50000"/>
                  </a:schemeClr>
                </a:solidFill>
              </a:rPr>
              <a:t>” – This keyword highlights the range of services provided by Wipro.
</a:t>
            </a:r>
            <a:r>
              <a:rPr lang="en-GB" b="1" i="1" u="sng" dirty="0">
                <a:solidFill>
                  <a:schemeClr val="accent5">
                    <a:lumMod val="50000"/>
                  </a:schemeClr>
                </a:solidFill>
              </a:rPr>
              <a:t>“Wipro IT consulting”</a:t>
            </a:r>
            <a:r>
              <a:rPr lang="en-GB" dirty="0">
                <a:solidFill>
                  <a:schemeClr val="accent2">
                    <a:lumMod val="50000"/>
                  </a:schemeClr>
                </a:solidFill>
              </a:rPr>
              <a:t> – This keyword focuses on Wipro’s expertise in IT consulting.
 </a:t>
            </a:r>
            <a:r>
              <a:rPr lang="en-GB" b="1" dirty="0">
                <a:solidFill>
                  <a:srgbClr val="002060"/>
                </a:solidFill>
              </a:rPr>
              <a:t>“Wipro software development”</a:t>
            </a:r>
            <a:r>
              <a:rPr lang="en-GB" dirty="0">
                <a:solidFill>
                  <a:schemeClr val="accent2">
                    <a:lumMod val="50000"/>
                  </a:schemeClr>
                </a:solidFill>
              </a:rPr>
              <a:t> – This keyword emphasizes Wipro’s capabilities in software development.
 </a:t>
            </a:r>
            <a:r>
              <a:rPr lang="en-GB" b="1" i="1" u="sng" dirty="0">
                <a:solidFill>
                  <a:srgbClr val="002060"/>
                </a:solidFill>
              </a:rPr>
              <a:t>“Wipro digital transformation” </a:t>
            </a:r>
            <a:r>
              <a:rPr lang="en-GB" dirty="0">
                <a:solidFill>
                  <a:schemeClr val="accent2">
                    <a:lumMod val="50000"/>
                  </a:schemeClr>
                </a:solidFill>
              </a:rPr>
              <a:t>– This keyword highlights Wipro’s role in helping businesses with digital transformation initiatives.
</a:t>
            </a:r>
            <a:r>
              <a:rPr lang="en-GB" b="1" i="1" u="sng" dirty="0">
                <a:solidFill>
                  <a:srgbClr val="002060"/>
                </a:solidFill>
              </a:rPr>
              <a:t>“Wipro global presence” </a:t>
            </a:r>
            <a:r>
              <a:rPr lang="en-GB" dirty="0">
                <a:solidFill>
                  <a:schemeClr val="accent2">
                    <a:lumMod val="50000"/>
                  </a:schemeClr>
                </a:solidFill>
              </a:rPr>
              <a:t>– This keyword showcases Wipro’s global reach and presence.</a:t>
            </a:r>
          </a:p>
          <a:p>
            <a:endParaRPr lang="en-US" dirty="0">
              <a:solidFill>
                <a:schemeClr val="accent2">
                  <a:lumMod val="50000"/>
                </a:schemeClr>
              </a:solidFill>
            </a:endParaRPr>
          </a:p>
        </p:txBody>
      </p:sp>
    </p:spTree>
    <p:extLst>
      <p:ext uri="{BB962C8B-B14F-4D97-AF65-F5344CB8AC3E}">
        <p14:creationId xmlns:p14="http://schemas.microsoft.com/office/powerpoint/2010/main" val="302032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61A90-4283-1B9B-F933-719DB764FD28}"/>
              </a:ext>
            </a:extLst>
          </p:cNvPr>
          <p:cNvSpPr>
            <a:spLocks noGrp="1"/>
          </p:cNvSpPr>
          <p:nvPr>
            <p:ph type="title"/>
          </p:nvPr>
        </p:nvSpPr>
        <p:spPr>
          <a:xfrm>
            <a:off x="1958625" y="838200"/>
            <a:ext cx="8761413" cy="706964"/>
          </a:xfrm>
        </p:spPr>
        <p:txBody>
          <a:bodyPr/>
          <a:lstStyle/>
          <a:p>
            <a:r>
              <a:rPr lang="en-GB" dirty="0"/>
              <a:t>Content  Ideas And Marketing Strategies:</a:t>
            </a:r>
            <a:endParaRPr lang="en-US" dirty="0"/>
          </a:p>
        </p:txBody>
      </p:sp>
      <p:pic>
        <p:nvPicPr>
          <p:cNvPr id="10" name="Content Placeholder 9">
            <a:extLst>
              <a:ext uri="{FF2B5EF4-FFF2-40B4-BE49-F238E27FC236}">
                <a16:creationId xmlns:a16="http://schemas.microsoft.com/office/drawing/2014/main" id="{A17734EE-4EFC-353B-E691-6ECA2B32497B}"/>
              </a:ext>
            </a:extLst>
          </p:cNvPr>
          <p:cNvPicPr>
            <a:picLocks noGrp="1" noChangeAspect="1"/>
          </p:cNvPicPr>
          <p:nvPr>
            <p:ph idx="1"/>
          </p:nvPr>
        </p:nvPicPr>
        <p:blipFill>
          <a:blip r:embed="rId2"/>
          <a:stretch>
            <a:fillRect/>
          </a:stretch>
        </p:blipFill>
        <p:spPr>
          <a:xfrm>
            <a:off x="1958625" y="2603500"/>
            <a:ext cx="8078344" cy="3416300"/>
          </a:xfrm>
          <a:prstGeom prst="rect">
            <a:avLst/>
          </a:prstGeom>
          <a:ln w="444500" cap="sq" cmpd="thickThin">
            <a:solidFill>
              <a:srgbClr val="000000"/>
            </a:solidFill>
            <a:prstDash val="solid"/>
            <a:miter lim="800000"/>
          </a:ln>
          <a:effectLst>
            <a:outerShdw blurRad="152400" dist="317500" dir="5400000" sx="90000" sy="-19000" rotWithShape="0">
              <a:prstClr val="black">
                <a:alpha val="15000"/>
              </a:prstClr>
            </a:outerShdw>
            <a:reflection blurRad="6350" stA="50000" endA="300" endPos="90000" dir="5400000" sy="-100000" algn="bl" rotWithShape="0"/>
          </a:effectLst>
        </p:spPr>
      </p:pic>
    </p:spTree>
    <p:extLst>
      <p:ext uri="{BB962C8B-B14F-4D97-AF65-F5344CB8AC3E}">
        <p14:creationId xmlns:p14="http://schemas.microsoft.com/office/powerpoint/2010/main" val="3443335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EAF4-E909-7A07-4AF2-B90E1F378A78}"/>
              </a:ext>
            </a:extLst>
          </p:cNvPr>
          <p:cNvSpPr>
            <a:spLocks noGrp="1"/>
          </p:cNvSpPr>
          <p:nvPr>
            <p:ph type="title"/>
          </p:nvPr>
        </p:nvSpPr>
        <p:spPr/>
        <p:txBody>
          <a:bodyPr/>
          <a:lstStyle/>
          <a:p>
            <a:r>
              <a:rPr lang="en-GB" dirty="0"/>
              <a:t>Content Idea Generation And Strategy:</a:t>
            </a:r>
            <a:endParaRPr lang="en-US" dirty="0"/>
          </a:p>
        </p:txBody>
      </p:sp>
      <p:sp>
        <p:nvSpPr>
          <p:cNvPr id="3" name="Content Placeholder 2">
            <a:extLst>
              <a:ext uri="{FF2B5EF4-FFF2-40B4-BE49-F238E27FC236}">
                <a16:creationId xmlns:a16="http://schemas.microsoft.com/office/drawing/2014/main" id="{1EBC31DB-1031-1EEA-903A-C05B1F4FC006}"/>
              </a:ext>
            </a:extLst>
          </p:cNvPr>
          <p:cNvSpPr>
            <a:spLocks noGrp="1"/>
          </p:cNvSpPr>
          <p:nvPr>
            <p:ph idx="1"/>
          </p:nvPr>
        </p:nvSpPr>
        <p:spPr>
          <a:xfrm>
            <a:off x="5559701" y="1452879"/>
            <a:ext cx="5477344" cy="4417420"/>
          </a:xfrm>
        </p:spPr>
        <p:txBody>
          <a:bodyPr>
            <a:normAutofit fontScale="85000" lnSpcReduction="20000"/>
          </a:bodyPr>
          <a:lstStyle/>
          <a:p>
            <a:pPr marL="0" indent="0">
              <a:buNone/>
            </a:pPr>
            <a:r>
              <a:rPr lang="en-GB" b="1" i="1" u="sng" dirty="0">
                <a:solidFill>
                  <a:schemeClr val="tx2"/>
                </a:solidFill>
              </a:rPr>
              <a:t>1</a:t>
            </a:r>
            <a:r>
              <a:rPr lang="en-GB" sz="2200" b="1" i="1" u="sng" dirty="0">
                <a:solidFill>
                  <a:schemeClr val="tx2"/>
                </a:solidFill>
              </a:rPr>
              <a:t>. Explainer Videos:</a:t>
            </a:r>
            <a:r>
              <a:rPr lang="en-GB" sz="2200" dirty="0"/>
              <a:t>   </a:t>
            </a:r>
            <a:r>
              <a:rPr lang="en-GB" dirty="0">
                <a:solidFill>
                  <a:schemeClr val="accent2"/>
                </a:solidFill>
              </a:rPr>
              <a:t>Create short videos that explain complex technology concepts in a simple and engaging manner. This can help educate the audience and showcase Wipro’s expertise.</a:t>
            </a:r>
            <a:r>
              <a:rPr lang="en-GB" dirty="0"/>
              <a:t>
</a:t>
            </a:r>
            <a:r>
              <a:rPr lang="en-GB" sz="2200" b="1" u="sng" dirty="0">
                <a:solidFill>
                  <a:schemeClr val="tx2"/>
                </a:solidFill>
              </a:rPr>
              <a:t>2. Infographics:</a:t>
            </a:r>
            <a:r>
              <a:rPr lang="en-GB" b="1" u="sng" dirty="0">
                <a:solidFill>
                  <a:schemeClr val="tx2"/>
                </a:solidFill>
              </a:rPr>
              <a:t>   </a:t>
            </a:r>
            <a:r>
              <a:rPr lang="en-GB" dirty="0">
                <a:solidFill>
                  <a:schemeClr val="accent2"/>
                </a:solidFill>
              </a:rPr>
              <a:t>Design visually appealing infographics that highlight industry trends, statistics, and Wipro’s solutions. These can be easily shared on social media and websites to attract attention.
</a:t>
            </a:r>
            <a:r>
              <a:rPr lang="en-GB" dirty="0"/>
              <a:t>
</a:t>
            </a:r>
            <a:r>
              <a:rPr lang="en-GB" sz="2200" b="1" u="sng" dirty="0">
                <a:solidFill>
                  <a:schemeClr val="tx2"/>
                </a:solidFill>
              </a:rPr>
              <a:t>3. Blog Series:. </a:t>
            </a:r>
            <a:r>
              <a:rPr lang="en-GB" sz="2200" u="sng" dirty="0"/>
              <a:t> </a:t>
            </a:r>
            <a:r>
              <a:rPr lang="en-GB" dirty="0">
                <a:solidFill>
                  <a:schemeClr val="accent2"/>
                </a:solidFill>
              </a:rPr>
              <a:t>Develop a series of blog posts that delve into specific industry topics, providing insights, tips, and best practices. This can position Wipro as a trusted source of information and drive organic traffic to their website.
</a:t>
            </a:r>
            <a:r>
              <a:rPr lang="en-GB" dirty="0"/>
              <a:t>
</a:t>
            </a:r>
            <a:endParaRPr lang="en-US" dirty="0">
              <a:solidFill>
                <a:schemeClr val="accent2"/>
              </a:solidFill>
            </a:endParaRPr>
          </a:p>
        </p:txBody>
      </p:sp>
      <p:sp>
        <p:nvSpPr>
          <p:cNvPr id="4" name="Text Placeholder 3">
            <a:extLst>
              <a:ext uri="{FF2B5EF4-FFF2-40B4-BE49-F238E27FC236}">
                <a16:creationId xmlns:a16="http://schemas.microsoft.com/office/drawing/2014/main" id="{637D8AE7-D99B-8913-3BB9-B896A2ADB1A7}"/>
              </a:ext>
            </a:extLst>
          </p:cNvPr>
          <p:cNvSpPr>
            <a:spLocks noGrp="1"/>
          </p:cNvSpPr>
          <p:nvPr>
            <p:ph type="body" sz="half" idx="2"/>
          </p:nvPr>
        </p:nvSpPr>
        <p:spPr/>
        <p:txBody>
          <a:bodyPr/>
          <a:lstStyle/>
          <a:p>
            <a:endParaRPr lang="en-US" dirty="0"/>
          </a:p>
        </p:txBody>
      </p:sp>
      <p:pic>
        <p:nvPicPr>
          <p:cNvPr id="5" name="Picture 4">
            <a:extLst>
              <a:ext uri="{FF2B5EF4-FFF2-40B4-BE49-F238E27FC236}">
                <a16:creationId xmlns:a16="http://schemas.microsoft.com/office/drawing/2014/main" id="{51EF1735-22A5-9565-DD49-5ADD9493619E}"/>
              </a:ext>
            </a:extLst>
          </p:cNvPr>
          <p:cNvPicPr>
            <a:picLocks noChangeAspect="1"/>
          </p:cNvPicPr>
          <p:nvPr/>
        </p:nvPicPr>
        <p:blipFill>
          <a:blip r:embed="rId2"/>
          <a:srcRect/>
          <a:stretch/>
        </p:blipFill>
        <p:spPr>
          <a:xfrm>
            <a:off x="683857" y="3103168"/>
            <a:ext cx="3735352" cy="2921711"/>
          </a:xfrm>
          <a:prstGeom prst="rect">
            <a:avLst/>
          </a:prstGeom>
        </p:spPr>
      </p:pic>
    </p:spTree>
    <p:extLst>
      <p:ext uri="{BB962C8B-B14F-4D97-AF65-F5344CB8AC3E}">
        <p14:creationId xmlns:p14="http://schemas.microsoft.com/office/powerpoint/2010/main" val="4173207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F941-3AC9-BC8C-1DD5-25FF4D97A6FF}"/>
              </a:ext>
            </a:extLst>
          </p:cNvPr>
          <p:cNvSpPr>
            <a:spLocks noGrp="1"/>
          </p:cNvSpPr>
          <p:nvPr>
            <p:ph type="title"/>
          </p:nvPr>
        </p:nvSpPr>
        <p:spPr/>
        <p:txBody>
          <a:bodyPr/>
          <a:lstStyle/>
          <a:p>
            <a:r>
              <a:rPr lang="en-GB" dirty="0"/>
              <a:t>Marketing Strategies:</a:t>
            </a:r>
            <a:endParaRPr lang="en-US" dirty="0"/>
          </a:p>
        </p:txBody>
      </p:sp>
      <p:sp>
        <p:nvSpPr>
          <p:cNvPr id="3" name="Content Placeholder 2">
            <a:extLst>
              <a:ext uri="{FF2B5EF4-FFF2-40B4-BE49-F238E27FC236}">
                <a16:creationId xmlns:a16="http://schemas.microsoft.com/office/drawing/2014/main" id="{1E457B76-8DF2-0905-DDD8-D3C2F62ED09D}"/>
              </a:ext>
            </a:extLst>
          </p:cNvPr>
          <p:cNvSpPr>
            <a:spLocks noGrp="1"/>
          </p:cNvSpPr>
          <p:nvPr>
            <p:ph idx="1"/>
          </p:nvPr>
        </p:nvSpPr>
        <p:spPr>
          <a:xfrm>
            <a:off x="1021009" y="2468032"/>
            <a:ext cx="9632109" cy="3416300"/>
          </a:xfrm>
        </p:spPr>
        <p:txBody>
          <a:bodyPr>
            <a:normAutofit fontScale="85000" lnSpcReduction="10000"/>
          </a:bodyPr>
          <a:lstStyle/>
          <a:p>
            <a:r>
              <a:rPr lang="en-GB" dirty="0"/>
              <a:t> </a:t>
            </a:r>
            <a:r>
              <a:rPr lang="en-GB" dirty="0">
                <a:solidFill>
                  <a:srgbClr val="0070C0"/>
                </a:solidFill>
              </a:rPr>
              <a:t>Identify target audience segments and tailor content to their specific needs and pain points.
 Utilize social media platforms to share content, engage with the audience, and build a community around Wipro’s brand.
Collaborate with industry influencers or experts to co-create content and expand reach.
Leverage email marketing campaigns to nurture leads and stay connected with existing clients.
 Measure and </a:t>
            </a:r>
            <a:r>
              <a:rPr lang="en-GB" dirty="0" err="1">
                <a:solidFill>
                  <a:srgbClr val="0070C0"/>
                </a:solidFill>
              </a:rPr>
              <a:t>analyze</a:t>
            </a:r>
            <a:r>
              <a:rPr lang="en-GB" dirty="0">
                <a:solidFill>
                  <a:srgbClr val="0070C0"/>
                </a:solidFill>
              </a:rPr>
              <a:t> the performance of content using metrics such as engagement, conversions, and website traffic to refine the strategy over time.
 It’s essential for Wipro to align their content ideas and marketing strategy with their business goals, target audience, and industry trends. Regularly reviewing and adapting the strategy based on data and feedback will help ensure its effectiveness.</a:t>
            </a:r>
            <a:endParaRPr lang="en-US" dirty="0">
              <a:solidFill>
                <a:srgbClr val="0070C0"/>
              </a:solidFill>
            </a:endParaRPr>
          </a:p>
        </p:txBody>
      </p:sp>
    </p:spTree>
    <p:extLst>
      <p:ext uri="{BB962C8B-B14F-4D97-AF65-F5344CB8AC3E}">
        <p14:creationId xmlns:p14="http://schemas.microsoft.com/office/powerpoint/2010/main" val="3459198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7910-50A6-D6F8-81D3-9ACBD7900505}"/>
              </a:ext>
            </a:extLst>
          </p:cNvPr>
          <p:cNvSpPr>
            <a:spLocks noGrp="1"/>
          </p:cNvSpPr>
          <p:nvPr>
            <p:ph type="title"/>
          </p:nvPr>
        </p:nvSpPr>
        <p:spPr/>
        <p:txBody>
          <a:bodyPr/>
          <a:lstStyle/>
          <a:p>
            <a:r>
              <a:rPr lang="en-GB" dirty="0"/>
              <a:t>Wipro-Monthly </a:t>
            </a:r>
            <a:r>
              <a:rPr lang="en-GB" dirty="0" err="1"/>
              <a:t>Calender</a:t>
            </a:r>
            <a:r>
              <a:rPr lang="en-GB" dirty="0"/>
              <a:t>:</a:t>
            </a:r>
            <a:endParaRPr lang="en-US" dirty="0"/>
          </a:p>
        </p:txBody>
      </p:sp>
      <p:pic>
        <p:nvPicPr>
          <p:cNvPr id="7" name="Content Placeholder 6">
            <a:extLst>
              <a:ext uri="{FF2B5EF4-FFF2-40B4-BE49-F238E27FC236}">
                <a16:creationId xmlns:a16="http://schemas.microsoft.com/office/drawing/2014/main" id="{73AFB340-3238-73E8-3640-EE870C7F1CB1}"/>
              </a:ext>
            </a:extLst>
          </p:cNvPr>
          <p:cNvPicPr>
            <a:picLocks noGrp="1" noChangeAspect="1"/>
          </p:cNvPicPr>
          <p:nvPr>
            <p:ph idx="1"/>
          </p:nvPr>
        </p:nvPicPr>
        <p:blipFill>
          <a:blip r:embed="rId2"/>
          <a:stretch>
            <a:fillRect/>
          </a:stretch>
        </p:blipFill>
        <p:spPr>
          <a:xfrm>
            <a:off x="2056444" y="2603500"/>
            <a:ext cx="7233420" cy="34163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837645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EDA4-455B-CC94-4868-CFFD20B19708}"/>
              </a:ext>
            </a:extLst>
          </p:cNvPr>
          <p:cNvSpPr>
            <a:spLocks noGrp="1"/>
          </p:cNvSpPr>
          <p:nvPr>
            <p:ph type="ctrTitle"/>
          </p:nvPr>
        </p:nvSpPr>
        <p:spPr/>
        <p:txBody>
          <a:bodyPr/>
          <a:lstStyle/>
          <a:p>
            <a:endParaRPr lang="en-US" dirty="0"/>
          </a:p>
        </p:txBody>
      </p:sp>
      <p:sp>
        <p:nvSpPr>
          <p:cNvPr id="3" name="Content Placeholder 2">
            <a:extLst>
              <a:ext uri="{FF2B5EF4-FFF2-40B4-BE49-F238E27FC236}">
                <a16:creationId xmlns:a16="http://schemas.microsoft.com/office/drawing/2014/main" id="{54B8509F-929E-B292-18C2-FBBBAABA1F43}"/>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8D0E7522-7850-EE71-E2B1-2F1A95C490AA}"/>
              </a:ext>
            </a:extLst>
          </p:cNvPr>
          <p:cNvPicPr>
            <a:picLocks noChangeAspect="1"/>
          </p:cNvPicPr>
          <p:nvPr/>
        </p:nvPicPr>
        <p:blipFill>
          <a:blip r:embed="rId2"/>
          <a:stretch>
            <a:fillRect/>
          </a:stretch>
        </p:blipFill>
        <p:spPr>
          <a:xfrm>
            <a:off x="1012080" y="915591"/>
            <a:ext cx="9773047" cy="4594087"/>
          </a:xfrm>
          <a:prstGeom prst="rect">
            <a:avLst/>
          </a:prstGeom>
          <a:ln w="444500" cap="sq" cmpd="thickThin">
            <a:solidFill>
              <a:srgbClr val="000000"/>
            </a:solidFill>
            <a:prstDash val="solid"/>
            <a:miter lim="800000"/>
          </a:ln>
          <a:effectLst>
            <a:innerShdw blurRad="76200">
              <a:srgbClr val="000000"/>
            </a:innerShdw>
            <a:reflection blurRad="6350" stA="50000" endA="295" endPos="92000" dist="101600" dir="5400000" sy="-100000" algn="bl" rotWithShape="0"/>
          </a:effectLst>
        </p:spPr>
      </p:pic>
    </p:spTree>
    <p:extLst>
      <p:ext uri="{BB962C8B-B14F-4D97-AF65-F5344CB8AC3E}">
        <p14:creationId xmlns:p14="http://schemas.microsoft.com/office/powerpoint/2010/main" val="4038723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866C-FCCE-876A-FDC8-57D973922529}"/>
              </a:ext>
            </a:extLst>
          </p:cNvPr>
          <p:cNvSpPr>
            <a:spLocks noGrp="1"/>
          </p:cNvSpPr>
          <p:nvPr>
            <p:ph type="title"/>
          </p:nvPr>
        </p:nvSpPr>
        <p:spPr/>
        <p:txBody>
          <a:bodyPr/>
          <a:lstStyle/>
          <a:p>
            <a:r>
              <a:rPr lang="en-GB" dirty="0"/>
              <a:t>Wipro-Social Media marketing:</a:t>
            </a:r>
            <a:endParaRPr lang="en-US" dirty="0"/>
          </a:p>
        </p:txBody>
      </p:sp>
      <p:pic>
        <p:nvPicPr>
          <p:cNvPr id="8" name="Content Placeholder 7">
            <a:extLst>
              <a:ext uri="{FF2B5EF4-FFF2-40B4-BE49-F238E27FC236}">
                <a16:creationId xmlns:a16="http://schemas.microsoft.com/office/drawing/2014/main" id="{ED0C460D-2637-1825-6748-2342003DBE52}"/>
              </a:ext>
            </a:extLst>
          </p:cNvPr>
          <p:cNvPicPr>
            <a:picLocks noGrp="1" noChangeAspect="1"/>
          </p:cNvPicPr>
          <p:nvPr>
            <p:ph idx="1"/>
          </p:nvPr>
        </p:nvPicPr>
        <p:blipFill>
          <a:blip r:embed="rId2"/>
          <a:stretch>
            <a:fillRect/>
          </a:stretch>
        </p:blipFill>
        <p:spPr>
          <a:xfrm>
            <a:off x="6096000" y="3036031"/>
            <a:ext cx="6073422" cy="34163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9" name="Picture 8">
            <a:extLst>
              <a:ext uri="{FF2B5EF4-FFF2-40B4-BE49-F238E27FC236}">
                <a16:creationId xmlns:a16="http://schemas.microsoft.com/office/drawing/2014/main" id="{EDDCA77E-698F-FD02-B0C7-46A1592AE37E}"/>
              </a:ext>
            </a:extLst>
          </p:cNvPr>
          <p:cNvPicPr>
            <a:picLocks noChangeAspect="1"/>
          </p:cNvPicPr>
          <p:nvPr/>
        </p:nvPicPr>
        <p:blipFill>
          <a:blip r:embed="rId3"/>
          <a:stretch>
            <a:fillRect/>
          </a:stretch>
        </p:blipFill>
        <p:spPr>
          <a:xfrm>
            <a:off x="-151576" y="2726103"/>
            <a:ext cx="6096000" cy="34290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48885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A68F-2404-1232-1982-AE2CBD087769}"/>
              </a:ext>
            </a:extLst>
          </p:cNvPr>
          <p:cNvSpPr>
            <a:spLocks noGrp="1"/>
          </p:cNvSpPr>
          <p:nvPr>
            <p:ph type="title"/>
          </p:nvPr>
        </p:nvSpPr>
        <p:spPr/>
        <p:txBody>
          <a:bodyPr/>
          <a:lstStyle/>
          <a:p>
            <a:r>
              <a:rPr lang="en-GB" dirty="0"/>
              <a:t>Social Media Marketing:</a:t>
            </a:r>
            <a:endParaRPr lang="en-US" dirty="0"/>
          </a:p>
        </p:txBody>
      </p:sp>
      <p:sp>
        <p:nvSpPr>
          <p:cNvPr id="3" name="Content Placeholder 2">
            <a:extLst>
              <a:ext uri="{FF2B5EF4-FFF2-40B4-BE49-F238E27FC236}">
                <a16:creationId xmlns:a16="http://schemas.microsoft.com/office/drawing/2014/main" id="{185ACC49-5AA5-D53B-4951-AB24F563E110}"/>
              </a:ext>
            </a:extLst>
          </p:cNvPr>
          <p:cNvSpPr>
            <a:spLocks noGrp="1"/>
          </p:cNvSpPr>
          <p:nvPr>
            <p:ph idx="1"/>
          </p:nvPr>
        </p:nvSpPr>
        <p:spPr>
          <a:xfrm>
            <a:off x="4912998" y="339328"/>
            <a:ext cx="6124047" cy="7722274"/>
          </a:xfrm>
        </p:spPr>
        <p:txBody>
          <a:bodyPr>
            <a:noAutofit/>
          </a:bodyPr>
          <a:lstStyle/>
          <a:p>
            <a:pPr marL="0" indent="0">
              <a:buNone/>
            </a:pPr>
            <a:r>
              <a:rPr lang="en-GB" sz="1200" dirty="0">
                <a:solidFill>
                  <a:schemeClr val="accent5">
                    <a:lumMod val="75000"/>
                  </a:schemeClr>
                </a:solidFill>
              </a:rPr>
              <a:t>Wipro can use various social media marketing strategies to enhance its online presence and engage with its target audience. Here are a few ideas:
1. Content Sharing: Wipro can regularly share informative and engaging content, such as blog posts, videos, and infographics, on social media platforms like LinkedIn, Twitter, and Facebook. This can help establish Wipro as a thought leader in the industry and drive traffic to their website.
2. Community Engagement: Actively participate in relevant industry groups and forums on platforms like LinkedIn and </a:t>
            </a:r>
            <a:r>
              <a:rPr lang="en-GB" sz="1200" dirty="0" err="1">
                <a:solidFill>
                  <a:schemeClr val="accent5">
                    <a:lumMod val="75000"/>
                  </a:schemeClr>
                </a:solidFill>
              </a:rPr>
              <a:t>Reddit</a:t>
            </a:r>
            <a:r>
              <a:rPr lang="en-GB" sz="1200" dirty="0">
                <a:solidFill>
                  <a:schemeClr val="accent5">
                    <a:lumMod val="75000"/>
                  </a:schemeClr>
                </a:solidFill>
              </a:rPr>
              <a:t>. Wipro can share insights, answer questions, and contribute to discussions, showcasing their expertise and building relationships with potential clients.
</a:t>
            </a:r>
            <a:endParaRPr lang="en-US" sz="1200" dirty="0">
              <a:solidFill>
                <a:schemeClr val="accent5">
                  <a:lumMod val="75000"/>
                </a:schemeClr>
              </a:solidFill>
            </a:endParaRPr>
          </a:p>
        </p:txBody>
      </p:sp>
      <p:sp>
        <p:nvSpPr>
          <p:cNvPr id="4" name="Text Placeholder 3">
            <a:extLst>
              <a:ext uri="{FF2B5EF4-FFF2-40B4-BE49-F238E27FC236}">
                <a16:creationId xmlns:a16="http://schemas.microsoft.com/office/drawing/2014/main" id="{C124F3F7-53A7-4DBF-235F-7B5332E56E11}"/>
              </a:ext>
            </a:extLst>
          </p:cNvPr>
          <p:cNvSpPr>
            <a:spLocks noGrp="1"/>
          </p:cNvSpPr>
          <p:nvPr>
            <p:ph type="body" sz="half" idx="2"/>
          </p:nvPr>
        </p:nvSpPr>
        <p:spPr/>
        <p:txBody>
          <a:bodyPr/>
          <a:lstStyle/>
          <a:p>
            <a:endParaRPr lang="en-US" dirty="0">
              <a:solidFill>
                <a:schemeClr val="accent5">
                  <a:lumMod val="75000"/>
                </a:schemeClr>
              </a:solidFill>
            </a:endParaRPr>
          </a:p>
        </p:txBody>
      </p:sp>
      <p:pic>
        <p:nvPicPr>
          <p:cNvPr id="5" name="Picture 4">
            <a:extLst>
              <a:ext uri="{FF2B5EF4-FFF2-40B4-BE49-F238E27FC236}">
                <a16:creationId xmlns:a16="http://schemas.microsoft.com/office/drawing/2014/main" id="{7CA40505-3586-4CD9-9E7C-FBB1622C9A33}"/>
              </a:ext>
            </a:extLst>
          </p:cNvPr>
          <p:cNvPicPr>
            <a:picLocks noChangeAspect="1"/>
          </p:cNvPicPr>
          <p:nvPr/>
        </p:nvPicPr>
        <p:blipFill>
          <a:blip r:embed="rId2"/>
          <a:stretch>
            <a:fillRect/>
          </a:stretch>
        </p:blipFill>
        <p:spPr>
          <a:xfrm>
            <a:off x="575990" y="2901236"/>
            <a:ext cx="3951085" cy="3371533"/>
          </a:xfrm>
          <a:prstGeom prst="rect">
            <a:avLst/>
          </a:prstGeom>
        </p:spPr>
      </p:pic>
    </p:spTree>
    <p:extLst>
      <p:ext uri="{BB962C8B-B14F-4D97-AF65-F5344CB8AC3E}">
        <p14:creationId xmlns:p14="http://schemas.microsoft.com/office/powerpoint/2010/main" val="1978892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465E-0C97-CB32-E893-4D3DD177A376}"/>
              </a:ext>
            </a:extLst>
          </p:cNvPr>
          <p:cNvSpPr>
            <a:spLocks noGrp="1"/>
          </p:cNvSpPr>
          <p:nvPr>
            <p:ph type="title"/>
          </p:nvPr>
        </p:nvSpPr>
        <p:spPr/>
        <p:txBody>
          <a:bodyPr/>
          <a:lstStyle/>
          <a:p>
            <a:r>
              <a:rPr lang="en-GB" dirty="0"/>
              <a:t>Wipro-Instagram Marketing:</a:t>
            </a:r>
            <a:endParaRPr lang="en-US" dirty="0"/>
          </a:p>
        </p:txBody>
      </p:sp>
      <p:sp>
        <p:nvSpPr>
          <p:cNvPr id="3" name="Content Placeholder 2">
            <a:extLst>
              <a:ext uri="{FF2B5EF4-FFF2-40B4-BE49-F238E27FC236}">
                <a16:creationId xmlns:a16="http://schemas.microsoft.com/office/drawing/2014/main" id="{2EA8E4C8-A9D3-C159-4061-C75B102F3AA0}"/>
              </a:ext>
            </a:extLst>
          </p:cNvPr>
          <p:cNvSpPr>
            <a:spLocks noGrp="1"/>
          </p:cNvSpPr>
          <p:nvPr>
            <p:ph sz="half" idx="1"/>
          </p:nvPr>
        </p:nvSpPr>
        <p:spPr>
          <a:xfrm>
            <a:off x="1757286" y="2888061"/>
            <a:ext cx="4222826" cy="3131740"/>
          </a:xfrm>
        </p:spPr>
        <p:txBody>
          <a:bodyPr/>
          <a:lstStyle/>
          <a:p>
            <a:r>
              <a:rPr lang="en-GB" dirty="0">
                <a:solidFill>
                  <a:srgbClr val="0070C0"/>
                </a:solidFill>
              </a:rPr>
              <a:t>Wipro has a strong presence on Instagram, where they showcase their corporate culture, employee stories, and innovative projects. They also share updates on their services and solutions, providing insights into their expertise. It’s a great platform to stay connected with Wipro and get a glimpse into their world.</a:t>
            </a:r>
            <a:endParaRPr lang="en-US" dirty="0">
              <a:solidFill>
                <a:srgbClr val="0070C0"/>
              </a:solidFill>
            </a:endParaRPr>
          </a:p>
        </p:txBody>
      </p:sp>
      <p:pic>
        <p:nvPicPr>
          <p:cNvPr id="5" name="Content Placeholder 4">
            <a:extLst>
              <a:ext uri="{FF2B5EF4-FFF2-40B4-BE49-F238E27FC236}">
                <a16:creationId xmlns:a16="http://schemas.microsoft.com/office/drawing/2014/main" id="{0BC20D83-98EE-3690-2528-354A8118132F}"/>
              </a:ext>
            </a:extLst>
          </p:cNvPr>
          <p:cNvPicPr>
            <a:picLocks noGrp="1" noChangeAspect="1"/>
          </p:cNvPicPr>
          <p:nvPr>
            <p:ph sz="half" idx="2"/>
          </p:nvPr>
        </p:nvPicPr>
        <p:blipFill>
          <a:blip r:embed="rId2"/>
          <a:stretch>
            <a:fillRect/>
          </a:stretch>
        </p:blipFill>
        <p:spPr>
          <a:xfrm>
            <a:off x="5988097" y="2074683"/>
            <a:ext cx="5021658" cy="39451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03205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3C9-A4E6-F0CE-6705-536F5375B105}"/>
              </a:ext>
            </a:extLst>
          </p:cNvPr>
          <p:cNvSpPr>
            <a:spLocks noGrp="1"/>
          </p:cNvSpPr>
          <p:nvPr>
            <p:ph type="title"/>
          </p:nvPr>
        </p:nvSpPr>
        <p:spPr/>
        <p:txBody>
          <a:bodyPr/>
          <a:lstStyle/>
          <a:p>
            <a:r>
              <a:rPr lang="en-GB" dirty="0">
                <a:solidFill>
                  <a:schemeClr val="accent6">
                    <a:lumMod val="40000"/>
                    <a:lumOff val="60000"/>
                  </a:schemeClr>
                </a:solidFill>
              </a:rPr>
              <a:t>Introduction:</a:t>
            </a:r>
            <a:endParaRPr lang="en-US"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550012D3-2F96-10E2-5D4B-C07F721EACCC}"/>
              </a:ext>
            </a:extLst>
          </p:cNvPr>
          <p:cNvSpPr>
            <a:spLocks noGrp="1"/>
          </p:cNvSpPr>
          <p:nvPr>
            <p:ph idx="1"/>
          </p:nvPr>
        </p:nvSpPr>
        <p:spPr/>
        <p:txBody>
          <a:bodyPr>
            <a:normAutofit lnSpcReduction="10000"/>
          </a:bodyPr>
          <a:lstStyle/>
          <a:p>
            <a:r>
              <a:rPr lang="en-GB" dirty="0">
                <a:solidFill>
                  <a:schemeClr val="accent6">
                    <a:lumMod val="50000"/>
                  </a:schemeClr>
                </a:solidFill>
              </a:rPr>
              <a:t>Wipro is a super cool company based in India that specializes in information technology services. They offer a bunch of awesome stuff like IT consulting, software development, and business process outsourcing</a:t>
            </a:r>
          </a:p>
          <a:p>
            <a:r>
              <a:rPr lang="en-GB" dirty="0">
                <a:solidFill>
                  <a:schemeClr val="accent6">
                    <a:lumMod val="50000"/>
                  </a:schemeClr>
                </a:solidFill>
              </a:rPr>
              <a:t> They work with different industries like healthcare, banking, retail, and manufacturing. Wipro is known for being innovative and using technology to solve problems. They’re like a trusted friend for businesses all over the world! </a:t>
            </a:r>
          </a:p>
          <a:p>
            <a:r>
              <a:rPr lang="en-GB" dirty="0">
                <a:solidFill>
                  <a:schemeClr val="accent6">
                    <a:lumMod val="50000"/>
                  </a:schemeClr>
                </a:solidFill>
              </a:rPr>
              <a:t>Wipro is the leading strategic IT partner for companies across India, the Middle East and Asia–Pacific – offering integrated IT solutions. They plan, deploy, sustain and maintain your IT lifecycle through their total outsourcing, consulting services, business solutions and professional services</a:t>
            </a:r>
            <a:endParaRPr lang="en-US" dirty="0">
              <a:solidFill>
                <a:schemeClr val="accent6">
                  <a:lumMod val="50000"/>
                </a:schemeClr>
              </a:solidFill>
            </a:endParaRPr>
          </a:p>
        </p:txBody>
      </p:sp>
    </p:spTree>
    <p:extLst>
      <p:ext uri="{BB962C8B-B14F-4D97-AF65-F5344CB8AC3E}">
        <p14:creationId xmlns:p14="http://schemas.microsoft.com/office/powerpoint/2010/main" val="1672083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7676E24-5F14-1B19-431A-7404CCC244A5}"/>
              </a:ext>
            </a:extLst>
          </p:cNvPr>
          <p:cNvPicPr>
            <a:picLocks noChangeAspect="1"/>
          </p:cNvPicPr>
          <p:nvPr/>
        </p:nvPicPr>
        <p:blipFill>
          <a:blip r:embed="rId2"/>
          <a:stretch>
            <a:fillRect/>
          </a:stretch>
        </p:blipFill>
        <p:spPr>
          <a:xfrm>
            <a:off x="1288217" y="875638"/>
            <a:ext cx="9441319" cy="485187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A3DC632A-E180-E888-3071-E0E58E1D2820}"/>
                  </a:ext>
                </a:extLst>
              </p14:cNvPr>
              <p14:cNvContentPartPr/>
              <p14:nvPr/>
            </p14:nvContentPartPr>
            <p14:xfrm>
              <a:off x="10358291" y="3125047"/>
              <a:ext cx="360" cy="360"/>
            </p14:xfrm>
          </p:contentPart>
        </mc:Choice>
        <mc:Fallback xmlns="">
          <p:pic>
            <p:nvPicPr>
              <p:cNvPr id="16" name="Ink 15">
                <a:extLst>
                  <a:ext uri="{FF2B5EF4-FFF2-40B4-BE49-F238E27FC236}">
                    <a16:creationId xmlns:a16="http://schemas.microsoft.com/office/drawing/2014/main" id="{A3DC632A-E180-E888-3071-E0E58E1D2820}"/>
                  </a:ext>
                </a:extLst>
              </p:cNvPr>
              <p:cNvPicPr/>
              <p:nvPr/>
            </p:nvPicPr>
            <p:blipFill>
              <a:blip r:embed="rId4"/>
              <a:stretch>
                <a:fillRect/>
              </a:stretch>
            </p:blipFill>
            <p:spPr>
              <a:xfrm>
                <a:off x="10349291" y="31164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11B0A57-4CB5-55E6-2306-5DB42BDA6375}"/>
                  </a:ext>
                </a:extLst>
              </p14:cNvPr>
              <p14:cNvContentPartPr/>
              <p14:nvPr/>
            </p14:nvContentPartPr>
            <p14:xfrm>
              <a:off x="9715331" y="2607441"/>
              <a:ext cx="360" cy="360"/>
            </p14:xfrm>
          </p:contentPart>
        </mc:Choice>
        <mc:Fallback xmlns="">
          <p:pic>
            <p:nvPicPr>
              <p:cNvPr id="17" name="Ink 16">
                <a:extLst>
                  <a:ext uri="{FF2B5EF4-FFF2-40B4-BE49-F238E27FC236}">
                    <a16:creationId xmlns:a16="http://schemas.microsoft.com/office/drawing/2014/main" id="{F11B0A57-4CB5-55E6-2306-5DB42BDA6375}"/>
                  </a:ext>
                </a:extLst>
              </p:cNvPr>
              <p:cNvPicPr/>
              <p:nvPr/>
            </p:nvPicPr>
            <p:blipFill>
              <a:blip r:embed="rId4"/>
              <a:stretch>
                <a:fillRect/>
              </a:stretch>
            </p:blipFill>
            <p:spPr>
              <a:xfrm>
                <a:off x="9706331" y="2598441"/>
                <a:ext cx="18000" cy="18000"/>
              </a:xfrm>
              <a:prstGeom prst="rect">
                <a:avLst/>
              </a:prstGeom>
            </p:spPr>
          </p:pic>
        </mc:Fallback>
      </mc:AlternateContent>
    </p:spTree>
    <p:extLst>
      <p:ext uri="{BB962C8B-B14F-4D97-AF65-F5344CB8AC3E}">
        <p14:creationId xmlns:p14="http://schemas.microsoft.com/office/powerpoint/2010/main" val="875440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EFB6-B444-1026-F599-35010259E65A}"/>
              </a:ext>
            </a:extLst>
          </p:cNvPr>
          <p:cNvSpPr>
            <a:spLocks noGrp="1"/>
          </p:cNvSpPr>
          <p:nvPr>
            <p:ph type="title"/>
          </p:nvPr>
        </p:nvSpPr>
        <p:spPr/>
        <p:txBody>
          <a:bodyPr/>
          <a:lstStyle/>
          <a:p>
            <a:r>
              <a:rPr lang="en-GB" dirty="0"/>
              <a:t>Swot analysis:</a:t>
            </a:r>
            <a:endParaRPr lang="en-US" dirty="0"/>
          </a:p>
        </p:txBody>
      </p:sp>
      <p:sp>
        <p:nvSpPr>
          <p:cNvPr id="3" name="Content Placeholder 2">
            <a:extLst>
              <a:ext uri="{FF2B5EF4-FFF2-40B4-BE49-F238E27FC236}">
                <a16:creationId xmlns:a16="http://schemas.microsoft.com/office/drawing/2014/main" id="{B7E11DB1-D436-3C7F-3071-E3FF3DCD5AF0}"/>
              </a:ext>
            </a:extLst>
          </p:cNvPr>
          <p:cNvSpPr>
            <a:spLocks noGrp="1"/>
          </p:cNvSpPr>
          <p:nvPr>
            <p:ph idx="1"/>
          </p:nvPr>
        </p:nvSpPr>
        <p:spPr/>
        <p:txBody>
          <a:bodyPr>
            <a:normAutofit/>
          </a:bodyPr>
          <a:lstStyle/>
          <a:p>
            <a:pPr marL="0" indent="0">
              <a:buNone/>
            </a:pPr>
            <a:r>
              <a:rPr lang="en-GB" sz="3600" b="1" dirty="0">
                <a:solidFill>
                  <a:schemeClr val="accent1"/>
                </a:solidFill>
              </a:rPr>
              <a:t>Strengths:</a:t>
            </a:r>
            <a:r>
              <a:rPr lang="en-GB" sz="2400" b="1" dirty="0">
                <a:solidFill>
                  <a:schemeClr val="accent1"/>
                </a:solidFill>
              </a:rPr>
              <a:t> </a:t>
            </a:r>
            <a:r>
              <a:rPr lang="en-GB" sz="1200" b="1" dirty="0">
                <a:solidFill>
                  <a:schemeClr val="accent5"/>
                </a:solidFill>
              </a:rPr>
              <a:t> </a:t>
            </a:r>
            <a:r>
              <a:rPr lang="en-GB" sz="1200" b="1" dirty="0">
                <a:solidFill>
                  <a:schemeClr val="accent5">
                    <a:lumMod val="50000"/>
                  </a:schemeClr>
                </a:solidFill>
              </a:rPr>
              <a:t>Global Presence: Wipro has a significant global footprint with operations in numerous countries, providing access to diverse markets and a large talent pool</a:t>
            </a:r>
            <a:r>
              <a:rPr lang="en-GB" sz="1200" b="1" dirty="0">
                <a:solidFill>
                  <a:schemeClr val="accent5"/>
                </a:solidFill>
              </a:rPr>
              <a:t>                                                                                                                                                                                                                                                                                                                                                                                                                                                                                                                                                                                                                                                                                       </a:t>
            </a:r>
          </a:p>
          <a:p>
            <a:pPr marL="0" indent="0">
              <a:buNone/>
            </a:pPr>
            <a:r>
              <a:rPr lang="en-GB" sz="2400" b="1" dirty="0" err="1">
                <a:solidFill>
                  <a:schemeClr val="accent1"/>
                </a:solidFill>
              </a:rPr>
              <a:t>Weakness:</a:t>
            </a:r>
            <a:r>
              <a:rPr lang="en-GB" sz="1300" b="1" dirty="0" err="1">
                <a:solidFill>
                  <a:schemeClr val="accent5">
                    <a:lumMod val="50000"/>
                  </a:schemeClr>
                </a:solidFill>
              </a:rPr>
              <a:t>Competitive</a:t>
            </a:r>
            <a:r>
              <a:rPr lang="en-GB" sz="1300" b="1" dirty="0">
                <a:solidFill>
                  <a:schemeClr val="accent5">
                    <a:lumMod val="50000"/>
                  </a:schemeClr>
                </a:solidFill>
              </a:rPr>
              <a:t> Market: The IT industry is highly competitive, with multiple global and local players, leading to price pressures and competition for talent.
Employee Attrition: High employee attrition rates can pose challenges in retaining and nurturing talent. </a:t>
            </a:r>
          </a:p>
          <a:p>
            <a:pPr marL="0" indent="0">
              <a:buNone/>
            </a:pPr>
            <a:r>
              <a:rPr lang="en-GB" sz="2400" b="1" dirty="0" err="1">
                <a:solidFill>
                  <a:schemeClr val="accent1"/>
                </a:solidFill>
              </a:rPr>
              <a:t>Opportunities:</a:t>
            </a:r>
            <a:r>
              <a:rPr lang="en-GB" sz="1200" b="1" dirty="0" err="1">
                <a:solidFill>
                  <a:schemeClr val="accent5">
                    <a:lumMod val="50000"/>
                  </a:schemeClr>
                </a:solidFill>
              </a:rPr>
              <a:t>Digital</a:t>
            </a:r>
            <a:r>
              <a:rPr lang="en-GB" sz="1200" b="1" dirty="0">
                <a:solidFill>
                  <a:schemeClr val="accent5">
                    <a:lumMod val="50000"/>
                  </a:schemeClr>
                </a:solidFill>
              </a:rPr>
              <a:t> Transformation Demand: The growing demand for digital transformation services presents opportunities for Wipro to expand its capabilities in areas like cloud computing and cybersecurity.</a:t>
            </a:r>
            <a:r>
              <a:rPr lang="en-GB" sz="2400" b="1" dirty="0">
                <a:solidFill>
                  <a:schemeClr val="accent1"/>
                </a:solidFill>
              </a:rPr>
              <a:t>
</a:t>
            </a:r>
            <a:r>
              <a:rPr lang="en-GB" sz="2400" b="1" dirty="0" err="1">
                <a:solidFill>
                  <a:schemeClr val="accent1"/>
                </a:solidFill>
              </a:rPr>
              <a:t>Threats:</a:t>
            </a:r>
            <a:r>
              <a:rPr lang="en-GB" sz="1100" b="1" dirty="0" err="1">
                <a:solidFill>
                  <a:schemeClr val="accent5">
                    <a:lumMod val="50000"/>
                  </a:schemeClr>
                </a:solidFill>
              </a:rPr>
              <a:t>Rapid</a:t>
            </a:r>
            <a:r>
              <a:rPr lang="en-GB" sz="1100" b="1" dirty="0">
                <a:solidFill>
                  <a:schemeClr val="accent5">
                    <a:lumMod val="50000"/>
                  </a:schemeClr>
                </a:solidFill>
              </a:rPr>
              <a:t> Technological Changes: The IT industry evolves quickly, and staying up-to-date with new technologies and adapting to market changes is a continuous challenge.</a:t>
            </a:r>
            <a:endParaRPr lang="en-GB" sz="2400" b="1" dirty="0">
              <a:solidFill>
                <a:schemeClr val="accent1"/>
              </a:solidFill>
            </a:endParaRPr>
          </a:p>
          <a:p>
            <a:pPr marL="0" indent="0">
              <a:buNone/>
            </a:pPr>
            <a:endParaRPr lang="en-GB" sz="2400" b="1" dirty="0">
              <a:solidFill>
                <a:schemeClr val="accent1"/>
              </a:solidFill>
            </a:endParaRPr>
          </a:p>
          <a:p>
            <a:pPr marL="0" indent="0">
              <a:buNone/>
            </a:pPr>
            <a:endParaRPr lang="en-GB" sz="1200" b="1" dirty="0">
              <a:solidFill>
                <a:schemeClr val="accent5">
                  <a:lumMod val="75000"/>
                </a:schemeClr>
              </a:solidFill>
            </a:endParaRPr>
          </a:p>
          <a:p>
            <a:pPr marL="0" indent="0">
              <a:buNone/>
            </a:pPr>
            <a:endParaRPr lang="en-US" sz="1200" b="1" dirty="0">
              <a:solidFill>
                <a:schemeClr val="accent5">
                  <a:lumMod val="50000"/>
                </a:schemeClr>
              </a:solidFill>
            </a:endParaRPr>
          </a:p>
        </p:txBody>
      </p:sp>
    </p:spTree>
    <p:extLst>
      <p:ext uri="{BB962C8B-B14F-4D97-AF65-F5344CB8AC3E}">
        <p14:creationId xmlns:p14="http://schemas.microsoft.com/office/powerpoint/2010/main" val="2609217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2E70-1B7E-1678-1BBF-21989FC527C2}"/>
              </a:ext>
            </a:extLst>
          </p:cNvPr>
          <p:cNvSpPr>
            <a:spLocks noGrp="1"/>
          </p:cNvSpPr>
          <p:nvPr>
            <p:ph type="title"/>
          </p:nvPr>
        </p:nvSpPr>
        <p:spPr/>
        <p:txBody>
          <a:bodyPr/>
          <a:lstStyle/>
          <a:p>
            <a:r>
              <a:rPr lang="en-GB" dirty="0"/>
              <a:t>Analysis of Wipro:</a:t>
            </a:r>
            <a:endParaRPr lang="en-US" dirty="0"/>
          </a:p>
        </p:txBody>
      </p:sp>
      <p:sp>
        <p:nvSpPr>
          <p:cNvPr id="4" name="TextBox 3">
            <a:extLst>
              <a:ext uri="{FF2B5EF4-FFF2-40B4-BE49-F238E27FC236}">
                <a16:creationId xmlns:a16="http://schemas.microsoft.com/office/drawing/2014/main" id="{A61E88D9-939F-F5B8-5A43-1B33B31FCA6D}"/>
              </a:ext>
            </a:extLst>
          </p:cNvPr>
          <p:cNvSpPr txBox="1"/>
          <p:nvPr/>
        </p:nvSpPr>
        <p:spPr>
          <a:xfrm>
            <a:off x="5184576" y="2505670"/>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F38AAB78-7CE0-80BF-FD1E-753552B722A6}"/>
              </a:ext>
            </a:extLst>
          </p:cNvPr>
          <p:cNvPicPr>
            <a:picLocks noChangeAspect="1"/>
          </p:cNvPicPr>
          <p:nvPr/>
        </p:nvPicPr>
        <p:blipFill>
          <a:blip r:embed="rId2"/>
          <a:stretch>
            <a:fillRect/>
          </a:stretch>
        </p:blipFill>
        <p:spPr>
          <a:xfrm>
            <a:off x="1639094" y="2286000"/>
            <a:ext cx="8128000" cy="4572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reflection blurRad="6350" stA="50000" endA="300" endPos="55000" dir="5400000" sy="-100000" algn="bl" rotWithShape="0"/>
          </a:effectLst>
        </p:spPr>
      </p:pic>
    </p:spTree>
    <p:extLst>
      <p:ext uri="{BB962C8B-B14F-4D97-AF65-F5344CB8AC3E}">
        <p14:creationId xmlns:p14="http://schemas.microsoft.com/office/powerpoint/2010/main" val="3202903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D5876-54C4-DE5C-AE3D-A9766254EA87}"/>
              </a:ext>
            </a:extLst>
          </p:cNvPr>
          <p:cNvSpPr>
            <a:spLocks noGrp="1"/>
          </p:cNvSpPr>
          <p:nvPr>
            <p:ph idx="1"/>
          </p:nvPr>
        </p:nvSpPr>
        <p:spPr/>
        <p:txBody>
          <a:bodyPr>
            <a:normAutofit/>
          </a:bodyPr>
          <a:lstStyle/>
          <a:p>
            <a:pPr marL="0" indent="0">
              <a:buNone/>
            </a:pPr>
            <a:r>
              <a:rPr lang="en-GB" sz="2800" dirty="0">
                <a:solidFill>
                  <a:schemeClr val="accent1"/>
                </a:solidFill>
              </a:rPr>
              <a:t>Instagram Account Link:</a:t>
            </a:r>
          </a:p>
          <a:p>
            <a:pPr marL="0" indent="0">
              <a:buNone/>
            </a:pPr>
            <a:r>
              <a:rPr lang="en-GB" dirty="0">
                <a:solidFill>
                  <a:schemeClr val="accent1"/>
                </a:solidFill>
              </a:rPr>
              <a:t>    </a:t>
            </a:r>
            <a:r>
              <a:rPr lang="en-GB" dirty="0">
                <a:solidFill>
                  <a:srgbClr val="00B0F0"/>
                </a:solidFill>
              </a:rPr>
              <a:t>     </a:t>
            </a:r>
            <a:r>
              <a:rPr lang="en-GB" dirty="0">
                <a:solidFill>
                  <a:srgbClr val="00B0F0"/>
                </a:solidFill>
                <a:hlinkClick r:id="rId2">
                  <a:extLst>
                    <a:ext uri="{A12FA001-AC4F-418D-AE19-62706E023703}">
                      <ahyp:hlinkClr xmlns:ahyp="http://schemas.microsoft.com/office/drawing/2018/hyperlinkcolor" val="tx"/>
                    </a:ext>
                  </a:extLst>
                </a:hlinkClick>
              </a:rPr>
              <a:t>https://instagram.com/wiproproducts?igshid=OGQ5ZDc2ODk2ZA==</a:t>
            </a:r>
            <a:r>
              <a:rPr lang="en-GB" dirty="0">
                <a:solidFill>
                  <a:srgbClr val="00B0F0"/>
                </a:solidFill>
              </a:rPr>
              <a:t>  </a:t>
            </a:r>
          </a:p>
          <a:p>
            <a:pPr marL="0" indent="0">
              <a:buNone/>
            </a:pPr>
            <a:r>
              <a:rPr lang="en-GB" sz="2800" dirty="0">
                <a:solidFill>
                  <a:schemeClr val="accent1"/>
                </a:solidFill>
              </a:rPr>
              <a:t>Instagram Story Link:</a:t>
            </a:r>
          </a:p>
          <a:p>
            <a:pPr marL="0" indent="0">
              <a:buNone/>
            </a:pPr>
            <a:r>
              <a:rPr lang="en-GB" sz="1600" dirty="0">
                <a:solidFill>
                  <a:srgbClr val="00B0F0"/>
                </a:solidFill>
              </a:rPr>
              <a:t>https://www.instagram.com/s/aGlnaGxpZ2h0OjE4Mzg4ODQxMzQ0MDQwODg3?story_media_id=3212094858886570187_62093783345&amp;igshid=OGQ5ZDc2ODk2ZA==</a:t>
            </a:r>
          </a:p>
        </p:txBody>
      </p:sp>
    </p:spTree>
    <p:extLst>
      <p:ext uri="{BB962C8B-B14F-4D97-AF65-F5344CB8AC3E}">
        <p14:creationId xmlns:p14="http://schemas.microsoft.com/office/powerpoint/2010/main" val="1719654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3220F-3560-A361-E246-CD2E802D0643}"/>
              </a:ext>
            </a:extLst>
          </p:cNvPr>
          <p:cNvSpPr>
            <a:spLocks noGrp="1"/>
          </p:cNvSpPr>
          <p:nvPr>
            <p:ph idx="1"/>
          </p:nvPr>
        </p:nvSpPr>
        <p:spPr/>
        <p:txBody>
          <a:bodyPr/>
          <a:lstStyle/>
          <a:p>
            <a:pPr marL="0" indent="0">
              <a:buNone/>
            </a:pPr>
            <a:r>
              <a:rPr lang="en-GB" dirty="0"/>
              <a:t>                                                                                                                                         </a:t>
            </a:r>
          </a:p>
          <a:p>
            <a:pPr marL="0" indent="0">
              <a:buNone/>
            </a:pPr>
            <a:r>
              <a:rPr lang="en-GB" dirty="0"/>
              <a:t>                                                                                                                                        </a:t>
            </a:r>
          </a:p>
          <a:p>
            <a:pPr marL="0" indent="0">
              <a:buNone/>
            </a:pPr>
            <a:r>
              <a:rPr lang="en-GB" dirty="0"/>
              <a:t>                                                                                                                                       </a:t>
            </a:r>
          </a:p>
          <a:p>
            <a:pPr marL="0" indent="0">
              <a:buNone/>
            </a:pPr>
            <a:r>
              <a:rPr lang="en-GB" sz="6000" dirty="0">
                <a:solidFill>
                  <a:schemeClr val="tx1"/>
                </a:solidFill>
              </a:rPr>
              <a:t>            </a:t>
            </a:r>
            <a:r>
              <a:rPr lang="en-GB" sz="8000" b="1" dirty="0">
                <a:solidFill>
                  <a:schemeClr val="tx1"/>
                </a:solidFill>
              </a:rPr>
              <a:t>thank you...! </a:t>
            </a:r>
            <a:r>
              <a:rPr lang="en-GB" sz="6000" dirty="0">
                <a:solidFill>
                  <a:schemeClr val="tx1"/>
                </a:solidFill>
              </a:rPr>
              <a:t>                                           </a:t>
            </a:r>
            <a:r>
              <a:rPr lang="en-GB" dirty="0"/>
              <a:t>                                           </a:t>
            </a:r>
            <a:r>
              <a:rPr lang="en-GB" sz="6000" dirty="0">
                <a:solidFill>
                  <a:schemeClr val="tx1"/>
                </a:solidFill>
              </a:rPr>
              <a:t> </a:t>
            </a:r>
            <a:endParaRPr lang="en-US" sz="6000" dirty="0">
              <a:solidFill>
                <a:schemeClr val="tx2">
                  <a:lumMod val="50000"/>
                </a:schemeClr>
              </a:solidFill>
            </a:endParaRPr>
          </a:p>
        </p:txBody>
      </p:sp>
    </p:spTree>
    <p:extLst>
      <p:ext uri="{BB962C8B-B14F-4D97-AF65-F5344CB8AC3E}">
        <p14:creationId xmlns:p14="http://schemas.microsoft.com/office/powerpoint/2010/main" val="266480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E27DA-446A-3913-49A3-DFFC7D84DEE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AB7ACFB-99CE-CA62-B69A-9C1809DAED8D}"/>
              </a:ext>
            </a:extLst>
          </p:cNvPr>
          <p:cNvSpPr>
            <a:spLocks noGrp="1"/>
          </p:cNvSpPr>
          <p:nvPr>
            <p:ph type="subTitle" idx="1"/>
          </p:nvPr>
        </p:nvSpPr>
        <p:spPr/>
        <p:txBody>
          <a:bodyPr/>
          <a:lstStyle/>
          <a:p>
            <a:endParaRPr lang="en-US"/>
          </a:p>
        </p:txBody>
      </p:sp>
      <p:pic>
        <p:nvPicPr>
          <p:cNvPr id="4" name="Content Placeholder 3">
            <a:extLst>
              <a:ext uri="{FF2B5EF4-FFF2-40B4-BE49-F238E27FC236}">
                <a16:creationId xmlns:a16="http://schemas.microsoft.com/office/drawing/2014/main" id="{5E86B0F9-1BF5-1C18-A14C-49EBDB02AB2B}"/>
              </a:ext>
            </a:extLst>
          </p:cNvPr>
          <p:cNvPicPr>
            <a:picLocks noGrp="1" noChangeAspect="1"/>
          </p:cNvPicPr>
          <p:nvPr>
            <p:ph idx="4294967295"/>
          </p:nvPr>
        </p:nvPicPr>
        <p:blipFill>
          <a:blip r:embed="rId2"/>
          <a:stretch>
            <a:fillRect/>
          </a:stretch>
        </p:blipFill>
        <p:spPr>
          <a:xfrm>
            <a:off x="1154955" y="1660922"/>
            <a:ext cx="9597953" cy="3977878"/>
          </a:xfrm>
          <a:prstGeom prst="rect">
            <a:avLst/>
          </a:prstGeom>
          <a:ln w="4445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9395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B610-7BA7-0FE8-7853-168F77F18E95}"/>
              </a:ext>
            </a:extLst>
          </p:cNvPr>
          <p:cNvSpPr>
            <a:spLocks noGrp="1"/>
          </p:cNvSpPr>
          <p:nvPr>
            <p:ph type="title"/>
          </p:nvPr>
        </p:nvSpPr>
        <p:spPr/>
        <p:txBody>
          <a:bodyPr/>
          <a:lstStyle/>
          <a:p>
            <a:r>
              <a:rPr lang="en-GB" dirty="0"/>
              <a:t>Research </a:t>
            </a:r>
            <a:r>
              <a:rPr lang="en-GB" dirty="0" err="1"/>
              <a:t>Brand:Wipro</a:t>
            </a:r>
            <a:br>
              <a:rPr lang="en-GB" dirty="0"/>
            </a:br>
            <a:endParaRPr lang="en-US" dirty="0"/>
          </a:p>
        </p:txBody>
      </p:sp>
      <p:sp>
        <p:nvSpPr>
          <p:cNvPr id="3" name="Content Placeholder 2">
            <a:extLst>
              <a:ext uri="{FF2B5EF4-FFF2-40B4-BE49-F238E27FC236}">
                <a16:creationId xmlns:a16="http://schemas.microsoft.com/office/drawing/2014/main" id="{FB0ACE4A-B3DF-2B0C-BE68-19281C1F5086}"/>
              </a:ext>
            </a:extLst>
          </p:cNvPr>
          <p:cNvSpPr>
            <a:spLocks noGrp="1"/>
          </p:cNvSpPr>
          <p:nvPr>
            <p:ph idx="1"/>
          </p:nvPr>
        </p:nvSpPr>
        <p:spPr/>
        <p:txBody>
          <a:bodyPr/>
          <a:lstStyle/>
          <a:p>
            <a:r>
              <a:rPr lang="en-GB" dirty="0">
                <a:solidFill>
                  <a:schemeClr val="accent3">
                    <a:lumMod val="50000"/>
                  </a:schemeClr>
                </a:solidFill>
              </a:rPr>
              <a:t>Mission/</a:t>
            </a:r>
            <a:r>
              <a:rPr lang="en-GB" dirty="0" err="1">
                <a:solidFill>
                  <a:schemeClr val="accent3">
                    <a:lumMod val="50000"/>
                  </a:schemeClr>
                </a:solidFill>
              </a:rPr>
              <a:t>Values:</a:t>
            </a:r>
            <a:r>
              <a:rPr lang="en-GB" dirty="0" err="1">
                <a:solidFill>
                  <a:schemeClr val="accent5">
                    <a:lumMod val="75000"/>
                  </a:schemeClr>
                </a:solidFill>
              </a:rPr>
              <a:t>Our</a:t>
            </a:r>
            <a:r>
              <a:rPr lang="en-GB" dirty="0">
                <a:solidFill>
                  <a:schemeClr val="accent5">
                    <a:lumMod val="75000"/>
                  </a:schemeClr>
                </a:solidFill>
              </a:rPr>
              <a:t> core values – The Spirit of Wipro, best reflect what we do and believe in:
Be passionate with client’s success.
Treat each person with respect.
Be global and responsible.
Unyielding integrity in everything we do.       </a:t>
            </a:r>
          </a:p>
        </p:txBody>
      </p:sp>
      <p:pic>
        <p:nvPicPr>
          <p:cNvPr id="4" name="Picture 3">
            <a:extLst>
              <a:ext uri="{FF2B5EF4-FFF2-40B4-BE49-F238E27FC236}">
                <a16:creationId xmlns:a16="http://schemas.microsoft.com/office/drawing/2014/main" id="{B86C2DE3-5A43-C925-1F4E-3B7E1BF8E1C4}"/>
              </a:ext>
            </a:extLst>
          </p:cNvPr>
          <p:cNvPicPr>
            <a:picLocks noChangeAspect="1"/>
          </p:cNvPicPr>
          <p:nvPr/>
        </p:nvPicPr>
        <p:blipFill>
          <a:blip r:embed="rId2"/>
          <a:stretch>
            <a:fillRect/>
          </a:stretch>
        </p:blipFill>
        <p:spPr>
          <a:xfrm>
            <a:off x="7775398" y="4071938"/>
            <a:ext cx="4028880" cy="22502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6533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1D75-9B37-9411-9F28-E26474A963E7}"/>
              </a:ext>
            </a:extLst>
          </p:cNvPr>
          <p:cNvSpPr>
            <a:spLocks noGrp="1"/>
          </p:cNvSpPr>
          <p:nvPr>
            <p:ph type="title"/>
          </p:nvPr>
        </p:nvSpPr>
        <p:spPr>
          <a:xfrm>
            <a:off x="1387127" y="1020499"/>
            <a:ext cx="8761413" cy="706964"/>
          </a:xfrm>
        </p:spPr>
        <p:txBody>
          <a:bodyPr/>
          <a:lstStyle/>
          <a:p>
            <a:r>
              <a:rPr lang="en-GB" dirty="0"/>
              <a:t>Unique Selling Proposition (USP):</a:t>
            </a:r>
            <a:br>
              <a:rPr lang="en-GB" dirty="0"/>
            </a:br>
            <a:endParaRPr lang="en-US" dirty="0"/>
          </a:p>
        </p:txBody>
      </p:sp>
      <p:pic>
        <p:nvPicPr>
          <p:cNvPr id="4" name="Picture 3">
            <a:extLst>
              <a:ext uri="{FF2B5EF4-FFF2-40B4-BE49-F238E27FC236}">
                <a16:creationId xmlns:a16="http://schemas.microsoft.com/office/drawing/2014/main" id="{18335613-74CB-7AFF-DE27-E99048B17EB5}"/>
              </a:ext>
            </a:extLst>
          </p:cNvPr>
          <p:cNvPicPr>
            <a:picLocks noChangeAspect="1"/>
          </p:cNvPicPr>
          <p:nvPr/>
        </p:nvPicPr>
        <p:blipFill>
          <a:blip r:embed="rId2"/>
          <a:stretch>
            <a:fillRect/>
          </a:stretch>
        </p:blipFill>
        <p:spPr>
          <a:xfrm>
            <a:off x="6096000" y="3313656"/>
            <a:ext cx="4411266" cy="2246844"/>
          </a:xfrm>
          <a:prstGeom prst="ellipse">
            <a:avLst/>
          </a:prstGeom>
          <a:ln>
            <a:noFill/>
          </a:ln>
          <a:effectLst>
            <a:softEdge rad="112500"/>
          </a:effectLst>
        </p:spPr>
      </p:pic>
      <p:sp>
        <p:nvSpPr>
          <p:cNvPr id="6" name="Content Placeholder 5">
            <a:extLst>
              <a:ext uri="{FF2B5EF4-FFF2-40B4-BE49-F238E27FC236}">
                <a16:creationId xmlns:a16="http://schemas.microsoft.com/office/drawing/2014/main" id="{AC62BC42-BB15-DBF4-F80E-E0ECA7F54884}"/>
              </a:ext>
            </a:extLst>
          </p:cNvPr>
          <p:cNvSpPr>
            <a:spLocks noGrp="1"/>
          </p:cNvSpPr>
          <p:nvPr>
            <p:ph idx="1"/>
          </p:nvPr>
        </p:nvSpPr>
        <p:spPr>
          <a:xfrm>
            <a:off x="1387127" y="3236182"/>
            <a:ext cx="2722188" cy="2401791"/>
          </a:xfrm>
        </p:spPr>
        <p:txBody>
          <a:bodyPr>
            <a:noAutofit/>
          </a:bodyPr>
          <a:lstStyle/>
          <a:p>
            <a:r>
              <a:rPr lang="en-GB" sz="1400" dirty="0">
                <a:solidFill>
                  <a:schemeClr val="accent5">
                    <a:lumMod val="50000"/>
                  </a:schemeClr>
                </a:solidFill>
              </a:rPr>
              <a:t>The unique selling proposition of Wipro is its ability to deliver innovative and customized solutions to meet clients’ specific needs. They focus on technology-driven transformation and have a strong global presence.</a:t>
            </a:r>
            <a:endParaRPr lang="en-US" sz="1400" dirty="0">
              <a:solidFill>
                <a:schemeClr val="accent5">
                  <a:lumMod val="50000"/>
                </a:schemeClr>
              </a:solidFill>
            </a:endParaRPr>
          </a:p>
        </p:txBody>
      </p:sp>
    </p:spTree>
    <p:extLst>
      <p:ext uri="{BB962C8B-B14F-4D97-AF65-F5344CB8AC3E}">
        <p14:creationId xmlns:p14="http://schemas.microsoft.com/office/powerpoint/2010/main" val="288902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B34B-E881-C327-E3B1-4568CA135D09}"/>
              </a:ext>
            </a:extLst>
          </p:cNvPr>
          <p:cNvSpPr>
            <a:spLocks noGrp="1"/>
          </p:cNvSpPr>
          <p:nvPr>
            <p:ph type="title"/>
          </p:nvPr>
        </p:nvSpPr>
        <p:spPr/>
        <p:txBody>
          <a:bodyPr/>
          <a:lstStyle/>
          <a:p>
            <a:r>
              <a:rPr lang="en-GB" dirty="0"/>
              <a:t>Analyse Brand tone and Identity:</a:t>
            </a:r>
            <a:endParaRPr lang="en-US" dirty="0"/>
          </a:p>
        </p:txBody>
      </p:sp>
      <p:sp>
        <p:nvSpPr>
          <p:cNvPr id="3" name="Content Placeholder 2">
            <a:extLst>
              <a:ext uri="{FF2B5EF4-FFF2-40B4-BE49-F238E27FC236}">
                <a16:creationId xmlns:a16="http://schemas.microsoft.com/office/drawing/2014/main" id="{B1AF95F4-37C5-5301-28EB-FCB17B53F60C}"/>
              </a:ext>
            </a:extLst>
          </p:cNvPr>
          <p:cNvSpPr>
            <a:spLocks noGrp="1"/>
          </p:cNvSpPr>
          <p:nvPr>
            <p:ph idx="1"/>
          </p:nvPr>
        </p:nvSpPr>
        <p:spPr>
          <a:xfrm>
            <a:off x="371558" y="3071813"/>
            <a:ext cx="10165474" cy="3472489"/>
          </a:xfrm>
        </p:spPr>
        <p:txBody>
          <a:bodyPr/>
          <a:lstStyle/>
          <a:p>
            <a:r>
              <a:rPr lang="en-GB" dirty="0">
                <a:solidFill>
                  <a:schemeClr val="tx2"/>
                </a:solidFill>
              </a:rPr>
              <a:t>Wipro’s brand tone and identity can be described as professional, innovative, and reliable. </a:t>
            </a:r>
          </a:p>
          <a:p>
            <a:r>
              <a:rPr lang="en-GB" dirty="0">
                <a:solidFill>
                  <a:schemeClr val="tx2"/>
                </a:solidFill>
              </a:rPr>
              <a:t>They have a strong presence in the IT industry and are known for their expertise and cutting-edge solutions. </a:t>
            </a:r>
          </a:p>
          <a:p>
            <a:r>
              <a:rPr lang="en-GB" dirty="0">
                <a:solidFill>
                  <a:schemeClr val="tx2"/>
                </a:solidFill>
              </a:rPr>
              <a:t>Wipro’s brand reflects a sense of trust and credibility, positioning them as a reliable partner for businesses. </a:t>
            </a:r>
          </a:p>
          <a:p>
            <a:pPr marL="0" indent="0">
              <a:buNone/>
            </a:pPr>
            <a:endParaRPr lang="en-US" dirty="0">
              <a:solidFill>
                <a:schemeClr val="tx2"/>
              </a:solidFill>
            </a:endParaRPr>
          </a:p>
        </p:txBody>
      </p:sp>
    </p:spTree>
    <p:extLst>
      <p:ext uri="{BB962C8B-B14F-4D97-AF65-F5344CB8AC3E}">
        <p14:creationId xmlns:p14="http://schemas.microsoft.com/office/powerpoint/2010/main" val="221688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AEB14-24F0-5FD4-D8D0-2C2F7E2E212B}"/>
              </a:ext>
            </a:extLst>
          </p:cNvPr>
          <p:cNvSpPr>
            <a:spLocks noGrp="1"/>
          </p:cNvSpPr>
          <p:nvPr>
            <p:ph type="title"/>
          </p:nvPr>
        </p:nvSpPr>
        <p:spPr/>
        <p:txBody>
          <a:bodyPr/>
          <a:lstStyle/>
          <a:p>
            <a:r>
              <a:rPr lang="en-GB" dirty="0"/>
              <a:t>Smart Goals of </a:t>
            </a:r>
            <a:r>
              <a:rPr lang="en-GB" dirty="0" err="1"/>
              <a:t>wipro</a:t>
            </a:r>
            <a:r>
              <a:rPr lang="en-GB" dirty="0"/>
              <a:t> :</a:t>
            </a:r>
            <a:endParaRPr lang="en-US" dirty="0"/>
          </a:p>
        </p:txBody>
      </p:sp>
      <p:sp>
        <p:nvSpPr>
          <p:cNvPr id="3" name="Content Placeholder 2">
            <a:extLst>
              <a:ext uri="{FF2B5EF4-FFF2-40B4-BE49-F238E27FC236}">
                <a16:creationId xmlns:a16="http://schemas.microsoft.com/office/drawing/2014/main" id="{19B76B1A-8D53-505F-DD37-FD2841B193CD}"/>
              </a:ext>
            </a:extLst>
          </p:cNvPr>
          <p:cNvSpPr>
            <a:spLocks noGrp="1"/>
          </p:cNvSpPr>
          <p:nvPr>
            <p:ph idx="1"/>
          </p:nvPr>
        </p:nvSpPr>
        <p:spPr/>
        <p:txBody>
          <a:bodyPr>
            <a:normAutofit/>
          </a:bodyPr>
          <a:lstStyle/>
          <a:p>
            <a:r>
              <a:rPr lang="en-GB" dirty="0"/>
              <a:t>1. Increase market share by launching innovative and competitive products.
2. Improve customer satisfaction by enhancing product quality and support.
3. Enhance operational efficiency by implementing process improvements and automation.
4. Expand into new markets or geographical regions to increase revenue.
5. Foster a culture of innovation by encouraging employee creativity and collaboration.</a:t>
            </a:r>
            <a:endParaRPr lang="en-US" dirty="0"/>
          </a:p>
        </p:txBody>
      </p:sp>
    </p:spTree>
    <p:extLst>
      <p:ext uri="{BB962C8B-B14F-4D97-AF65-F5344CB8AC3E}">
        <p14:creationId xmlns:p14="http://schemas.microsoft.com/office/powerpoint/2010/main" val="375787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7E08-64B6-B418-93B1-0B25A6B5F6D0}"/>
              </a:ext>
            </a:extLst>
          </p:cNvPr>
          <p:cNvSpPr>
            <a:spLocks noGrp="1"/>
          </p:cNvSpPr>
          <p:nvPr>
            <p:ph type="title"/>
          </p:nvPr>
        </p:nvSpPr>
        <p:spPr/>
        <p:txBody>
          <a:bodyPr/>
          <a:lstStyle/>
          <a:p>
            <a:r>
              <a:rPr lang="en-GB"/>
              <a:t>Key Performance Indicators:</a:t>
            </a:r>
            <a:endParaRPr lang="en-US" dirty="0"/>
          </a:p>
        </p:txBody>
      </p:sp>
      <p:pic>
        <p:nvPicPr>
          <p:cNvPr id="4" name="Content Placeholder 3">
            <a:extLst>
              <a:ext uri="{FF2B5EF4-FFF2-40B4-BE49-F238E27FC236}">
                <a16:creationId xmlns:a16="http://schemas.microsoft.com/office/drawing/2014/main" id="{7BECBF20-2AFE-800D-8D8E-680148EE6979}"/>
              </a:ext>
            </a:extLst>
          </p:cNvPr>
          <p:cNvPicPr>
            <a:picLocks noGrp="1" noChangeAspect="1"/>
          </p:cNvPicPr>
          <p:nvPr>
            <p:ph idx="1"/>
          </p:nvPr>
        </p:nvPicPr>
        <p:blipFill>
          <a:blip r:embed="rId2"/>
          <a:stretch>
            <a:fillRect/>
          </a:stretch>
        </p:blipFill>
        <p:spPr>
          <a:xfrm>
            <a:off x="1610941" y="2378054"/>
            <a:ext cx="9240020" cy="42766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78609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TF10001029</vt:lpstr>
      <vt:lpstr>PowerPoint Presentation</vt:lpstr>
      <vt:lpstr>Project Name:       Wipro</vt:lpstr>
      <vt:lpstr>Introduction:</vt:lpstr>
      <vt:lpstr>PowerPoint Presentation</vt:lpstr>
      <vt:lpstr>Research Brand:Wipro </vt:lpstr>
      <vt:lpstr>Unique Selling Proposition (USP): </vt:lpstr>
      <vt:lpstr>Analyse Brand tone and Identity:</vt:lpstr>
      <vt:lpstr>Smart Goals of wipro :</vt:lpstr>
      <vt:lpstr>Key Performance Indicators:</vt:lpstr>
      <vt:lpstr>Key Performance Indicators (KPIs):</vt:lpstr>
      <vt:lpstr>Buyer’s Audience Persona:</vt:lpstr>
      <vt:lpstr>Forces models:</vt:lpstr>
      <vt:lpstr>Competitor Analysis:</vt:lpstr>
      <vt:lpstr>Competitor 1-TCS</vt:lpstr>
      <vt:lpstr>Competitor 1:</vt:lpstr>
      <vt:lpstr>Competitor 2-INFOSYS</vt:lpstr>
      <vt:lpstr>Competitor 2:</vt:lpstr>
      <vt:lpstr>Competitor 3 -HCL</vt:lpstr>
      <vt:lpstr>PowerPoint Presentation</vt:lpstr>
      <vt:lpstr>SearCh Engine Optimization Audit(SEO):  </vt:lpstr>
      <vt:lpstr>Keyword Research:</vt:lpstr>
      <vt:lpstr>Content  Ideas And Marketing Strategies:</vt:lpstr>
      <vt:lpstr>Content Idea Generation And Strategy:</vt:lpstr>
      <vt:lpstr>Marketing Strategies:</vt:lpstr>
      <vt:lpstr>Wipro-Monthly Calender:</vt:lpstr>
      <vt:lpstr>PowerPoint Presentation</vt:lpstr>
      <vt:lpstr>Wipro-Social Media marketing:</vt:lpstr>
      <vt:lpstr>Social Media Marketing:</vt:lpstr>
      <vt:lpstr>Wipro-Instagram Marketing:</vt:lpstr>
      <vt:lpstr>PowerPoint Presentation</vt:lpstr>
      <vt:lpstr>Swot analysis:</vt:lpstr>
      <vt:lpstr>Analysis of Wipro: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916304397141</dc:creator>
  <cp:lastModifiedBy>916304397141</cp:lastModifiedBy>
  <cp:revision>33</cp:revision>
  <dcterms:created xsi:type="dcterms:W3CDTF">2023-10-11T18:12:39Z</dcterms:created>
  <dcterms:modified xsi:type="dcterms:W3CDTF">2023-10-15T09:52:55Z</dcterms:modified>
</cp:coreProperties>
</file>