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8" r:id="rId2"/>
    <p:sldId id="256" r:id="rId3"/>
    <p:sldId id="257" r:id="rId4"/>
    <p:sldId id="262" r:id="rId5"/>
    <p:sldId id="263" r:id="rId6"/>
    <p:sldId id="264" r:id="rId7"/>
    <p:sldId id="265" r:id="rId8"/>
    <p:sldId id="266" r:id="rId9"/>
    <p:sldId id="274" r:id="rId10"/>
    <p:sldId id="275" r:id="rId11"/>
    <p:sldId id="276" r:id="rId12"/>
    <p:sldId id="277" r:id="rId13"/>
    <p:sldId id="278" r:id="rId14"/>
    <p:sldId id="296" r:id="rId15"/>
    <p:sldId id="279" r:id="rId16"/>
    <p:sldId id="282" r:id="rId17"/>
    <p:sldId id="280" r:id="rId18"/>
    <p:sldId id="283" r:id="rId19"/>
    <p:sldId id="281" r:id="rId20"/>
    <p:sldId id="284" r:id="rId21"/>
    <p:sldId id="259" r:id="rId22"/>
    <p:sldId id="267" r:id="rId23"/>
    <p:sldId id="268" r:id="rId24"/>
    <p:sldId id="269" r:id="rId25"/>
    <p:sldId id="271" r:id="rId26"/>
    <p:sldId id="272" r:id="rId27"/>
    <p:sldId id="273" r:id="rId28"/>
    <p:sldId id="290" r:id="rId29"/>
    <p:sldId id="291" r:id="rId30"/>
    <p:sldId id="285" r:id="rId31"/>
    <p:sldId id="286" r:id="rId32"/>
    <p:sldId id="260" r:id="rId33"/>
    <p:sldId id="289" r:id="rId34"/>
    <p:sldId id="287" r:id="rId35"/>
    <p:sldId id="288" r:id="rId36"/>
    <p:sldId id="261" r:id="rId37"/>
    <p:sldId id="292" r:id="rId38"/>
    <p:sldId id="297" r:id="rId39"/>
    <p:sldId id="294" r:id="rId40"/>
    <p:sldId id="293" r:id="rId41"/>
    <p:sldId id="295" r:id="rId42"/>
    <p:sldId id="29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4/23/2024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4/23/2024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4/23/2024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4/23/2024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tmp"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8.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8.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8.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tmp"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2" Type="http://schemas.openxmlformats.org/officeDocument/2006/relationships/image" Target="../media/image11.tmp"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1.xml" /><Relationship Id="rId4" Type="http://schemas.openxmlformats.org/officeDocument/2006/relationships/image" Target="../media/image15.jpeg" /></Relationships>
</file>

<file path=ppt/slides/_rels/slide28.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8.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8.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standalone="yes"?>
<Relationships xmlns="http://schemas.openxmlformats.org/package/2006/relationships"><Relationship Id="rId3" Type="http://schemas.openxmlformats.org/officeDocument/2006/relationships/image" Target="../media/image20.tmp" /><Relationship Id="rId2" Type="http://schemas.openxmlformats.org/officeDocument/2006/relationships/hyperlink" Target="https://www.instagram.com/noise_brand2k24?utm_source=qr&amp;igsh=MXNodHI3bmg0NjV0NA==" TargetMode="Externa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hyperlink" Target="https://www.instagram.com/s/aGlnaGxpZ2h0OjE3OTkxOTI2OTAzNDQ4MDAy?story_media_id=3352410009417501818_65946284110&amp;igsh=MXN6dnVyOTFlMDV2OA==" TargetMode="Externa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hyperlink" Target="https://www.instagram.com/s/aGlnaGxpZ2h0OjE3OTkxOTI2OTAzNDQ4MDAy?story_media_id=3352451914406764463_65946284110&amp;igsh=MXN6dnVyOTFlMDV2OA=="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8.xml" /></Relationships>
</file>

<file path=ppt/slides/_rels/slide40.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25.jpe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tmp"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79AD57-7F71-5544-9449-26694EC1979D}"/>
              </a:ext>
            </a:extLst>
          </p:cNvPr>
          <p:cNvSpPr txBox="1"/>
          <p:nvPr/>
        </p:nvSpPr>
        <p:spPr>
          <a:xfrm>
            <a:off x="2398513" y="1265562"/>
            <a:ext cx="5886748" cy="369332"/>
          </a:xfrm>
          <a:prstGeom prst="rect">
            <a:avLst/>
          </a:prstGeom>
          <a:noFill/>
        </p:spPr>
        <p:txBody>
          <a:bodyPr wrap="square" rtlCol="0">
            <a:spAutoFit/>
          </a:bodyPr>
          <a:lstStyle/>
          <a:p>
            <a:pPr algn="l"/>
            <a:r>
              <a:rPr lang="en-GB" dirty="0"/>
              <a:t>𝐆</a:t>
            </a:r>
            <a:endParaRPr lang="en-US" dirty="0"/>
          </a:p>
        </p:txBody>
      </p:sp>
      <p:sp>
        <p:nvSpPr>
          <p:cNvPr id="8" name="Title 7">
            <a:extLst>
              <a:ext uri="{FF2B5EF4-FFF2-40B4-BE49-F238E27FC236}">
                <a16:creationId xmlns:a16="http://schemas.microsoft.com/office/drawing/2014/main" id="{B09F18FE-02CD-EB93-A687-001D1652B42A}"/>
              </a:ext>
            </a:extLst>
          </p:cNvPr>
          <p:cNvSpPr>
            <a:spLocks noGrp="1"/>
          </p:cNvSpPr>
          <p:nvPr>
            <p:ph type="ctrTitle"/>
          </p:nvPr>
        </p:nvSpPr>
        <p:spPr>
          <a:xfrm>
            <a:off x="1232149" y="916520"/>
            <a:ext cx="9995594" cy="5024960"/>
          </a:xfrm>
        </p:spPr>
        <p:txBody>
          <a:bodyPr>
            <a:normAutofit/>
          </a:bodyPr>
          <a:lstStyle/>
          <a:p>
            <a:r>
              <a:rPr lang="en-GB" sz="3100" b="1" dirty="0" err="1"/>
              <a:t>GoVernment</a:t>
            </a:r>
            <a:r>
              <a:rPr lang="en-GB" sz="3100" b="1" dirty="0"/>
              <a:t> college for women A’ Srikakulam, </a:t>
            </a:r>
            <a:r>
              <a:rPr lang="en-GB" sz="3100" b="1" dirty="0" err="1"/>
              <a:t>Ambedkar</a:t>
            </a:r>
            <a:r>
              <a:rPr lang="en-GB" sz="3100" b="1" dirty="0"/>
              <a:t> University.</a:t>
            </a:r>
            <a:br>
              <a:rPr lang="en-GB" sz="3100" b="1" dirty="0"/>
            </a:br>
            <a:r>
              <a:rPr lang="en-GB" sz="3100" b="1" dirty="0"/>
              <a:t>project </a:t>
            </a:r>
            <a:r>
              <a:rPr lang="en-GB" sz="3100" b="1"/>
              <a:t>for “noise</a:t>
            </a:r>
            <a:r>
              <a:rPr lang="en-GB" sz="3100" b="1" dirty="0"/>
              <a:t>”</a:t>
            </a:r>
            <a:r>
              <a:rPr lang="en-GB" sz="3100" b="1" dirty="0">
                <a:solidFill>
                  <a:srgbClr val="C00000"/>
                </a:solidFill>
              </a:rPr>
              <a:t>   </a:t>
            </a:r>
            <a:br>
              <a:rPr lang="en-GB" sz="3100" dirty="0">
                <a:solidFill>
                  <a:srgbClr val="C00000"/>
                </a:solidFill>
              </a:rPr>
            </a:br>
            <a:r>
              <a:rPr lang="en-GB" sz="3100" dirty="0">
                <a:solidFill>
                  <a:srgbClr val="C00000"/>
                </a:solidFill>
              </a:rPr>
              <a:t>           </a:t>
            </a:r>
            <a:br>
              <a:rPr lang="en-GB" sz="3100" dirty="0">
                <a:solidFill>
                  <a:srgbClr val="C00000"/>
                </a:solidFill>
              </a:rPr>
            </a:br>
            <a:r>
              <a:rPr lang="en-GB" sz="3100" dirty="0">
                <a:solidFill>
                  <a:srgbClr val="C00000"/>
                </a:solidFill>
              </a:rPr>
              <a:t>           </a:t>
            </a:r>
            <a:r>
              <a:rPr lang="en-GB" sz="2400" dirty="0">
                <a:solidFill>
                  <a:srgbClr val="C00000"/>
                </a:solidFill>
              </a:rPr>
              <a:t>team </a:t>
            </a:r>
            <a:r>
              <a:rPr lang="en-GB" sz="2400" dirty="0" err="1">
                <a:solidFill>
                  <a:srgbClr val="C00000"/>
                </a:solidFill>
              </a:rPr>
              <a:t>leader:Budida</a:t>
            </a:r>
            <a:r>
              <a:rPr lang="en-GB" sz="2400" dirty="0">
                <a:solidFill>
                  <a:srgbClr val="C00000"/>
                </a:solidFill>
              </a:rPr>
              <a:t> </a:t>
            </a:r>
            <a:r>
              <a:rPr lang="en-GB" sz="2400" dirty="0" err="1">
                <a:solidFill>
                  <a:srgbClr val="C00000"/>
                </a:solidFill>
              </a:rPr>
              <a:t>Padmavathi</a:t>
            </a:r>
            <a:r>
              <a:rPr lang="en-GB" sz="2400" dirty="0">
                <a:solidFill>
                  <a:srgbClr val="C00000"/>
                </a:solidFill>
              </a:rPr>
              <a:t> (2102703209)</a:t>
            </a:r>
            <a:br>
              <a:rPr lang="en-GB" sz="2400" dirty="0">
                <a:solidFill>
                  <a:srgbClr val="C00000"/>
                </a:solidFill>
              </a:rPr>
            </a:br>
            <a:r>
              <a:rPr lang="en-GB" sz="2400" dirty="0">
                <a:solidFill>
                  <a:srgbClr val="C00000"/>
                </a:solidFill>
              </a:rPr>
              <a:t>    Team </a:t>
            </a:r>
            <a:r>
              <a:rPr lang="en-GB" sz="2400" dirty="0" err="1">
                <a:solidFill>
                  <a:srgbClr val="C00000"/>
                </a:solidFill>
              </a:rPr>
              <a:t>member:Dalli</a:t>
            </a:r>
            <a:r>
              <a:rPr lang="en-GB" sz="2400" dirty="0">
                <a:solidFill>
                  <a:srgbClr val="C00000"/>
                </a:solidFill>
              </a:rPr>
              <a:t> </a:t>
            </a:r>
            <a:r>
              <a:rPr lang="en-GB" sz="2400" dirty="0" err="1">
                <a:solidFill>
                  <a:srgbClr val="C00000"/>
                </a:solidFill>
              </a:rPr>
              <a:t>sravani</a:t>
            </a:r>
            <a:r>
              <a:rPr lang="en-GB" sz="2400" dirty="0">
                <a:solidFill>
                  <a:srgbClr val="C00000"/>
                </a:solidFill>
              </a:rPr>
              <a:t>(2102703212)</a:t>
            </a:r>
            <a:br>
              <a:rPr lang="en-GB" sz="2400" dirty="0">
                <a:solidFill>
                  <a:srgbClr val="C00000"/>
                </a:solidFill>
              </a:rPr>
            </a:br>
            <a:r>
              <a:rPr lang="en-GB" sz="2400" dirty="0">
                <a:solidFill>
                  <a:srgbClr val="C00000"/>
                </a:solidFill>
              </a:rPr>
              <a:t>  team </a:t>
            </a:r>
            <a:r>
              <a:rPr lang="en-GB" sz="2400" dirty="0" err="1">
                <a:solidFill>
                  <a:srgbClr val="C00000"/>
                </a:solidFill>
              </a:rPr>
              <a:t>member:devu</a:t>
            </a:r>
            <a:r>
              <a:rPr lang="en-GB" sz="2400" dirty="0">
                <a:solidFill>
                  <a:srgbClr val="C00000"/>
                </a:solidFill>
              </a:rPr>
              <a:t> </a:t>
            </a:r>
            <a:r>
              <a:rPr lang="en-GB" sz="2400" dirty="0" err="1">
                <a:solidFill>
                  <a:srgbClr val="C00000"/>
                </a:solidFill>
              </a:rPr>
              <a:t>sailaja</a:t>
            </a:r>
            <a:r>
              <a:rPr lang="en-GB" sz="2400" dirty="0">
                <a:solidFill>
                  <a:srgbClr val="C00000"/>
                </a:solidFill>
              </a:rPr>
              <a:t>(2102703213)           </a:t>
            </a:r>
            <a:br>
              <a:rPr lang="en-GB" sz="2400" dirty="0">
                <a:solidFill>
                  <a:srgbClr val="C00000"/>
                </a:solidFill>
              </a:rPr>
            </a:br>
            <a:r>
              <a:rPr lang="en-GB" sz="2400" dirty="0">
                <a:solidFill>
                  <a:srgbClr val="C00000"/>
                </a:solidFill>
              </a:rPr>
              <a:t>             team </a:t>
            </a:r>
            <a:r>
              <a:rPr lang="en-GB" sz="2400" dirty="0" err="1">
                <a:solidFill>
                  <a:srgbClr val="C00000"/>
                </a:solidFill>
              </a:rPr>
              <a:t>member:dolayi</a:t>
            </a:r>
            <a:r>
              <a:rPr lang="en-GB" sz="2400" dirty="0">
                <a:solidFill>
                  <a:srgbClr val="C00000"/>
                </a:solidFill>
              </a:rPr>
              <a:t> </a:t>
            </a:r>
            <a:r>
              <a:rPr lang="en-GB" sz="2400" dirty="0" err="1">
                <a:solidFill>
                  <a:srgbClr val="C00000"/>
                </a:solidFill>
              </a:rPr>
              <a:t>Vijaya</a:t>
            </a:r>
            <a:r>
              <a:rPr lang="en-GB" sz="2400" dirty="0">
                <a:solidFill>
                  <a:srgbClr val="C00000"/>
                </a:solidFill>
              </a:rPr>
              <a:t> </a:t>
            </a:r>
            <a:r>
              <a:rPr lang="en-GB" sz="2400" dirty="0" err="1">
                <a:solidFill>
                  <a:srgbClr val="C00000"/>
                </a:solidFill>
              </a:rPr>
              <a:t>laxmi</a:t>
            </a:r>
            <a:r>
              <a:rPr lang="en-GB" sz="2400" dirty="0">
                <a:solidFill>
                  <a:srgbClr val="C00000"/>
                </a:solidFill>
              </a:rPr>
              <a:t>(2102703214)         </a:t>
            </a:r>
            <a:br>
              <a:rPr lang="en-GB" sz="2400" dirty="0">
                <a:solidFill>
                  <a:srgbClr val="C00000"/>
                </a:solidFill>
              </a:rPr>
            </a:br>
            <a:r>
              <a:rPr lang="en-GB" sz="2400" dirty="0">
                <a:solidFill>
                  <a:srgbClr val="C00000"/>
                </a:solidFill>
              </a:rPr>
              <a:t> team </a:t>
            </a:r>
            <a:r>
              <a:rPr lang="en-GB" sz="2400" dirty="0" err="1">
                <a:solidFill>
                  <a:srgbClr val="C00000"/>
                </a:solidFill>
              </a:rPr>
              <a:t>member:ginni</a:t>
            </a:r>
            <a:r>
              <a:rPr lang="en-GB" sz="2400" dirty="0">
                <a:solidFill>
                  <a:srgbClr val="C00000"/>
                </a:solidFill>
              </a:rPr>
              <a:t> </a:t>
            </a:r>
            <a:r>
              <a:rPr lang="en-GB" sz="2400" dirty="0" err="1">
                <a:solidFill>
                  <a:srgbClr val="C00000"/>
                </a:solidFill>
              </a:rPr>
              <a:t>navya</a:t>
            </a:r>
            <a:r>
              <a:rPr lang="en-GB" sz="2400" dirty="0">
                <a:solidFill>
                  <a:srgbClr val="C00000"/>
                </a:solidFill>
              </a:rPr>
              <a:t>(2102703216)</a:t>
            </a:r>
            <a:br>
              <a:rPr lang="en-GB" sz="2400" dirty="0">
                <a:solidFill>
                  <a:srgbClr val="C00000"/>
                </a:solidFill>
              </a:rPr>
            </a:br>
            <a:br>
              <a:rPr lang="en-GB" sz="2400" dirty="0">
                <a:solidFill>
                  <a:srgbClr val="C00000"/>
                </a:solidFill>
              </a:rPr>
            </a:br>
            <a:endParaRPr lang="en-US" sz="2400" dirty="0">
              <a:solidFill>
                <a:srgbClr val="C00000"/>
              </a:solidFill>
            </a:endParaRPr>
          </a:p>
        </p:txBody>
      </p:sp>
    </p:spTree>
    <p:extLst>
      <p:ext uri="{BB962C8B-B14F-4D97-AF65-F5344CB8AC3E}">
        <p14:creationId xmlns:p14="http://schemas.microsoft.com/office/powerpoint/2010/main" val="3494749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7942-F537-D5E6-DFB2-066AA3CD8354}"/>
              </a:ext>
            </a:extLst>
          </p:cNvPr>
          <p:cNvSpPr>
            <a:spLocks noGrp="1"/>
          </p:cNvSpPr>
          <p:nvPr>
            <p:ph type="ctrTitle"/>
          </p:nvPr>
        </p:nvSpPr>
        <p:spPr>
          <a:xfrm>
            <a:off x="1609725" y="500062"/>
            <a:ext cx="8972550" cy="1683925"/>
          </a:xfrm>
        </p:spPr>
        <p:txBody>
          <a:bodyPr>
            <a:normAutofit/>
          </a:bodyPr>
          <a:lstStyle/>
          <a:p>
            <a:r>
              <a:rPr lang="en-GB" sz="4400" b="1" dirty="0"/>
              <a:t>Buyer’s /audience’s persona </a:t>
            </a:r>
            <a:endParaRPr lang="en-US" sz="4400" b="1" dirty="0"/>
          </a:p>
        </p:txBody>
      </p:sp>
      <p:sp>
        <p:nvSpPr>
          <p:cNvPr id="4" name="TextBox 3">
            <a:extLst>
              <a:ext uri="{FF2B5EF4-FFF2-40B4-BE49-F238E27FC236}">
                <a16:creationId xmlns:a16="http://schemas.microsoft.com/office/drawing/2014/main" id="{1B806DB0-DFA5-6E70-CE87-9F64AB831C1B}"/>
              </a:ext>
            </a:extLst>
          </p:cNvPr>
          <p:cNvSpPr txBox="1"/>
          <p:nvPr/>
        </p:nvSpPr>
        <p:spPr>
          <a:xfrm>
            <a:off x="5184575" y="2514599"/>
            <a:ext cx="4495205" cy="4039791"/>
          </a:xfrm>
          <a:prstGeom prst="rect">
            <a:avLst/>
          </a:prstGeom>
          <a:noFill/>
        </p:spPr>
        <p:txBody>
          <a:bodyPr wrap="square" rtlCol="0">
            <a:spAutoFit/>
          </a:bodyPr>
          <a:lstStyle/>
          <a:p>
            <a:pPr algn="l"/>
            <a:endParaRPr lang="en-US" dirty="0"/>
          </a:p>
        </p:txBody>
      </p:sp>
      <p:pic>
        <p:nvPicPr>
          <p:cNvPr id="5" name="Picture 4">
            <a:extLst>
              <a:ext uri="{FF2B5EF4-FFF2-40B4-BE49-F238E27FC236}">
                <a16:creationId xmlns:a16="http://schemas.microsoft.com/office/drawing/2014/main" id="{774AA422-1270-B294-D1AE-954EFD5DE82F}"/>
              </a:ext>
            </a:extLst>
          </p:cNvPr>
          <p:cNvPicPr>
            <a:picLocks noChangeAspect="1"/>
          </p:cNvPicPr>
          <p:nvPr/>
        </p:nvPicPr>
        <p:blipFill>
          <a:blip r:embed="rId2"/>
          <a:srcRect/>
          <a:stretch/>
        </p:blipFill>
        <p:spPr>
          <a:xfrm>
            <a:off x="2071689" y="2864642"/>
            <a:ext cx="7804546" cy="3339703"/>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851959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2235-AF2C-7D79-CDBC-195EE478DE9B}"/>
              </a:ext>
            </a:extLst>
          </p:cNvPr>
          <p:cNvSpPr>
            <a:spLocks noGrp="1"/>
          </p:cNvSpPr>
          <p:nvPr>
            <p:ph type="ctrTitle"/>
          </p:nvPr>
        </p:nvSpPr>
        <p:spPr>
          <a:xfrm>
            <a:off x="922734" y="1058167"/>
            <a:ext cx="10346532" cy="4741665"/>
          </a:xfrm>
        </p:spPr>
        <p:txBody>
          <a:bodyPr>
            <a:normAutofit fontScale="90000"/>
          </a:bodyPr>
          <a:lstStyle/>
          <a:p>
            <a:br>
              <a:rPr lang="en-GB" dirty="0"/>
            </a:br>
            <a:br>
              <a:rPr lang="en-GB" dirty="0"/>
            </a:br>
            <a:br>
              <a:rPr lang="en-GB" dirty="0"/>
            </a:br>
            <a:br>
              <a:rPr lang="en-GB" dirty="0"/>
            </a:br>
            <a:br>
              <a:rPr lang="en-GB" dirty="0"/>
            </a:br>
            <a:br>
              <a:rPr lang="en-GB" dirty="0"/>
            </a:br>
            <a:br>
              <a:rPr lang="en-GB" dirty="0"/>
            </a:br>
            <a:br>
              <a:rPr lang="en-GB" dirty="0"/>
            </a:br>
            <a:br>
              <a:rPr lang="en-GB" dirty="0"/>
            </a:br>
            <a:r>
              <a:rPr lang="en-GB" sz="3600" b="1" dirty="0"/>
              <a:t>the target audience  for  noise brand  can be defines as follows: </a:t>
            </a:r>
            <a:br>
              <a:rPr lang="en-GB" sz="3600" b="1" dirty="0"/>
            </a:br>
            <a:r>
              <a:rPr lang="en-GB" sz="3100" dirty="0"/>
              <a:t>1)Age group </a:t>
            </a:r>
            <a:br>
              <a:rPr lang="en-GB" sz="3100" dirty="0"/>
            </a:br>
            <a:r>
              <a:rPr lang="en-GB" sz="3100" dirty="0"/>
              <a:t>       2) Demographics </a:t>
            </a:r>
            <a:br>
              <a:rPr lang="en-GB" sz="3100" dirty="0"/>
            </a:br>
            <a:r>
              <a:rPr lang="en-GB" sz="3100" dirty="0"/>
              <a:t>         3)Psychographics</a:t>
            </a:r>
            <a:br>
              <a:rPr lang="en-GB" sz="3100" dirty="0"/>
            </a:br>
            <a:r>
              <a:rPr lang="en-GB" sz="3100" dirty="0"/>
              <a:t>           4)</a:t>
            </a:r>
            <a:r>
              <a:rPr lang="en-GB" sz="3100" dirty="0" err="1"/>
              <a:t>Behavioral</a:t>
            </a:r>
            <a:r>
              <a:rPr lang="en-GB" sz="3100" dirty="0"/>
              <a:t> traits</a:t>
            </a:r>
            <a:br>
              <a:rPr lang="en-GB" sz="3100" dirty="0"/>
            </a:br>
            <a:r>
              <a:rPr lang="en-GB" sz="3100" dirty="0"/>
              <a:t>                     5)Goals and motivations</a:t>
            </a:r>
            <a:br>
              <a:rPr lang="en-GB" sz="3100" dirty="0"/>
            </a:br>
            <a:br>
              <a:rPr lang="en-GB" sz="3100" dirty="0"/>
            </a:br>
            <a:br>
              <a:rPr lang="en-GB" dirty="0"/>
            </a:br>
            <a:br>
              <a:rPr lang="en-GB" dirty="0"/>
            </a:br>
            <a:br>
              <a:rPr lang="en-GB" dirty="0"/>
            </a:br>
            <a:br>
              <a:rPr lang="en-GB" dirty="0"/>
            </a:br>
            <a:br>
              <a:rPr lang="en-GB" dirty="0"/>
            </a:br>
            <a:br>
              <a:rPr lang="en-GB" dirty="0"/>
            </a:br>
            <a:br>
              <a:rPr lang="en-GB" dirty="0"/>
            </a:br>
            <a:br>
              <a:rPr lang="en-GB" dirty="0"/>
            </a:br>
            <a:endParaRPr lang="en-US" dirty="0"/>
          </a:p>
        </p:txBody>
      </p:sp>
    </p:spTree>
    <p:extLst>
      <p:ext uri="{BB962C8B-B14F-4D97-AF65-F5344CB8AC3E}">
        <p14:creationId xmlns:p14="http://schemas.microsoft.com/office/powerpoint/2010/main" val="1065049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CED220-E16C-B625-4AAD-196CF36EABBE}"/>
              </a:ext>
            </a:extLst>
          </p:cNvPr>
          <p:cNvSpPr>
            <a:spLocks noGrp="1"/>
          </p:cNvSpPr>
          <p:nvPr>
            <p:ph idx="1"/>
          </p:nvPr>
        </p:nvSpPr>
        <p:spPr>
          <a:xfrm>
            <a:off x="809625" y="473273"/>
            <a:ext cx="10572749" cy="5911453"/>
          </a:xfrm>
        </p:spPr>
        <p:txBody>
          <a:bodyPr>
            <a:noAutofit/>
          </a:bodyPr>
          <a:lstStyle/>
          <a:p>
            <a:r>
              <a:rPr lang="en-GB" sz="2400" b="1" u="sng" dirty="0"/>
              <a:t>Age group:</a:t>
            </a:r>
          </a:p>
          <a:p>
            <a:r>
              <a:rPr lang="en-GB" sz="2000" dirty="0"/>
              <a:t>The age group for the Noise brand’s target audience typically ranges from young adults to middle-aged individuals, roughly between 18 to 45 years old. This demographic encompasses tech-savvy consumers who appreciate quality audio products, including headphones and earbuds, for various purposes such as music listening, gaming, and work.</a:t>
            </a:r>
          </a:p>
          <a:p>
            <a:r>
              <a:rPr lang="en-GB" sz="2400" b="1" u="sng" dirty="0"/>
              <a:t>Demographics:</a:t>
            </a:r>
          </a:p>
          <a:p>
            <a:r>
              <a:rPr lang="en-GB" sz="2000" dirty="0"/>
              <a:t>Gender: Both Male and Female.
</a:t>
            </a:r>
            <a:r>
              <a:rPr lang="en-GB" sz="2000" dirty="0" err="1"/>
              <a:t>Income:Middle</a:t>
            </a:r>
            <a:r>
              <a:rPr lang="en-GB" sz="2000" dirty="0"/>
              <a:t> to upper-middleclass.
</a:t>
            </a:r>
            <a:r>
              <a:rPr lang="en-GB" sz="2000" dirty="0" err="1"/>
              <a:t>Values:Health</a:t>
            </a:r>
            <a:r>
              <a:rPr lang="en-GB" sz="2000" dirty="0"/>
              <a:t> ,wellness, </a:t>
            </a:r>
            <a:r>
              <a:rPr lang="en-GB" sz="2000" dirty="0" err="1"/>
              <a:t>innovation,and</a:t>
            </a:r>
            <a:r>
              <a:rPr lang="en-GB" sz="2000" dirty="0"/>
              <a:t> self-expression.</a:t>
            </a:r>
          </a:p>
          <a:p>
            <a:r>
              <a:rPr lang="en-GB" sz="2000" dirty="0"/>
              <a:t> </a:t>
            </a:r>
            <a:r>
              <a:rPr lang="en-GB" sz="2800" b="1" u="sng" dirty="0"/>
              <a:t>Psychographics:</a:t>
            </a:r>
            <a:r>
              <a:rPr lang="en-GB" sz="2000" dirty="0"/>
              <a:t>
 Interests: Music, podcasts, audiobooks, fitness
 Lifestyle: Active, social, tech-savvy
 Pain Points: Distractions while working or traveling, discomfort from ambient noise, desire for premium audio experiences</a:t>
            </a:r>
            <a:endParaRPr lang="en-US" sz="2000" dirty="0"/>
          </a:p>
        </p:txBody>
      </p:sp>
    </p:spTree>
    <p:extLst>
      <p:ext uri="{BB962C8B-B14F-4D97-AF65-F5344CB8AC3E}">
        <p14:creationId xmlns:p14="http://schemas.microsoft.com/office/powerpoint/2010/main" val="1657766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BA455E-90EC-88D6-6FE5-9D4562866ED0}"/>
              </a:ext>
            </a:extLst>
          </p:cNvPr>
          <p:cNvSpPr>
            <a:spLocks noGrp="1"/>
          </p:cNvSpPr>
          <p:nvPr>
            <p:ph idx="1"/>
          </p:nvPr>
        </p:nvSpPr>
        <p:spPr>
          <a:xfrm>
            <a:off x="363421" y="678657"/>
            <a:ext cx="11561579" cy="5500686"/>
          </a:xfrm>
        </p:spPr>
        <p:txBody>
          <a:bodyPr>
            <a:normAutofit lnSpcReduction="10000"/>
          </a:bodyPr>
          <a:lstStyle/>
          <a:p>
            <a:r>
              <a:rPr lang="en-GB" sz="2800" b="1" u="sng" dirty="0" err="1"/>
              <a:t>Behavioral</a:t>
            </a:r>
            <a:r>
              <a:rPr lang="en-GB" sz="2800" b="1" u="sng" dirty="0"/>
              <a:t> traits:</a:t>
            </a:r>
          </a:p>
          <a:p>
            <a:r>
              <a:rPr lang="en-GB" sz="2400" dirty="0"/>
              <a:t>Researches extensively before making purchasing decisions
Values recommendations from trusted sources, including online reviews and social media influencers
Willing to invest in high-quality products that offer superior performance and features.</a:t>
            </a:r>
          </a:p>
          <a:p>
            <a:endParaRPr lang="en-GB" sz="2000" dirty="0"/>
          </a:p>
          <a:p>
            <a:r>
              <a:rPr lang="en-GB" sz="2400" b="1" u="sng" dirty="0"/>
              <a:t> </a:t>
            </a:r>
            <a:r>
              <a:rPr lang="en-GB" sz="2800" b="1" u="sng" dirty="0">
                <a:solidFill>
                  <a:schemeClr val="tx1"/>
                </a:solidFill>
              </a:rPr>
              <a:t>goals and motivations:</a:t>
            </a:r>
            <a:r>
              <a:rPr lang="en-GB" sz="2000" dirty="0"/>
              <a:t>
</a:t>
            </a:r>
            <a:r>
              <a:rPr lang="en-GB" sz="2200" dirty="0"/>
              <a:t>Seeking headphones that provide excellent sound quality and noise-</a:t>
            </a:r>
            <a:r>
              <a:rPr lang="en-GB" sz="2200" dirty="0" err="1"/>
              <a:t>canceling</a:t>
            </a:r>
            <a:r>
              <a:rPr lang="en-GB" sz="2200" dirty="0"/>
              <a:t> features for immersive listening experiences
Interested in staying updated with the latest technology trends and innovations in audio products
Values convenience and versatility, such as wireless connectivity and long battery life
Desires headphones that are comfortable for extended </a:t>
            </a:r>
            <a:r>
              <a:rPr lang="en-GB" sz="2000" dirty="0"/>
              <a:t>wear during work, travel, or workouts.</a:t>
            </a:r>
            <a:endParaRPr lang="en-US" sz="2000" dirty="0"/>
          </a:p>
        </p:txBody>
      </p:sp>
    </p:spTree>
    <p:extLst>
      <p:ext uri="{BB962C8B-B14F-4D97-AF65-F5344CB8AC3E}">
        <p14:creationId xmlns:p14="http://schemas.microsoft.com/office/powerpoint/2010/main" val="2315809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D18B-8654-E25A-9167-5A9EBA1FD0C3}"/>
              </a:ext>
            </a:extLst>
          </p:cNvPr>
          <p:cNvSpPr>
            <a:spLocks noGrp="1"/>
          </p:cNvSpPr>
          <p:nvPr>
            <p:ph type="ctrTitle"/>
          </p:nvPr>
        </p:nvSpPr>
        <p:spPr>
          <a:xfrm>
            <a:off x="1332309" y="2118854"/>
            <a:ext cx="8991600" cy="2363850"/>
          </a:xfrm>
        </p:spPr>
        <p:txBody>
          <a:bodyPr/>
          <a:lstStyle/>
          <a:p>
            <a:r>
              <a:rPr lang="en-GB" sz="4800" b="1" dirty="0"/>
              <a:t>Competitor Analysis</a:t>
            </a:r>
            <a:r>
              <a:rPr lang="en-GB" dirty="0"/>
              <a:t> </a:t>
            </a:r>
            <a:endParaRPr lang="en-US" dirty="0"/>
          </a:p>
        </p:txBody>
      </p:sp>
    </p:spTree>
    <p:extLst>
      <p:ext uri="{BB962C8B-B14F-4D97-AF65-F5344CB8AC3E}">
        <p14:creationId xmlns:p14="http://schemas.microsoft.com/office/powerpoint/2010/main" val="279315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035D1-FFDF-F779-D91E-60E5743D3182}"/>
              </a:ext>
            </a:extLst>
          </p:cNvPr>
          <p:cNvSpPr>
            <a:spLocks noGrp="1"/>
          </p:cNvSpPr>
          <p:nvPr>
            <p:ph type="title"/>
          </p:nvPr>
        </p:nvSpPr>
        <p:spPr>
          <a:xfrm rot="10800000" flipV="1">
            <a:off x="546640" y="142875"/>
            <a:ext cx="4872514" cy="1240752"/>
          </a:xfrm>
        </p:spPr>
        <p:txBody>
          <a:bodyPr>
            <a:normAutofit/>
          </a:bodyPr>
          <a:lstStyle/>
          <a:p>
            <a:r>
              <a:rPr lang="en-GB" sz="2800" b="1" dirty="0"/>
              <a:t>Competitor-1:Boat</a:t>
            </a:r>
            <a:endParaRPr lang="en-US" sz="2800" b="1" dirty="0"/>
          </a:p>
        </p:txBody>
      </p:sp>
      <p:sp>
        <p:nvSpPr>
          <p:cNvPr id="3" name="Content Placeholder 2">
            <a:extLst>
              <a:ext uri="{FF2B5EF4-FFF2-40B4-BE49-F238E27FC236}">
                <a16:creationId xmlns:a16="http://schemas.microsoft.com/office/drawing/2014/main" id="{189CBF52-8374-FAE5-2740-C73897676859}"/>
              </a:ext>
            </a:extLst>
          </p:cNvPr>
          <p:cNvSpPr>
            <a:spLocks noGrp="1"/>
          </p:cNvSpPr>
          <p:nvPr>
            <p:ph idx="1"/>
          </p:nvPr>
        </p:nvSpPr>
        <p:spPr>
          <a:xfrm>
            <a:off x="6514814" y="564044"/>
            <a:ext cx="4872514" cy="5642562"/>
          </a:xfrm>
        </p:spPr>
        <p:txBody>
          <a:bodyPr>
            <a:normAutofit/>
          </a:bodyPr>
          <a:lstStyle/>
          <a:p>
            <a:pPr marL="0" indent="0">
              <a:buNone/>
            </a:pPr>
            <a:r>
              <a:rPr lang="en-GB" sz="3200" b="1" u="sng" dirty="0"/>
              <a:t>Boat:</a:t>
            </a:r>
          </a:p>
          <a:p>
            <a:r>
              <a:rPr lang="en-GB" sz="2400" b="1" i="1" dirty="0" err="1"/>
              <a:t>usp:</a:t>
            </a:r>
            <a:r>
              <a:rPr lang="en-GB" sz="2000" dirty="0" err="1"/>
              <a:t>The</a:t>
            </a:r>
            <a:r>
              <a:rPr lang="en-GB" sz="2000" dirty="0"/>
              <a:t> USP (Unique Selling Proposition) of the Boat brand is its fusion of style, performance, and durability, offering consumers innovative audio and lifestyle products tailored to modern needs.</a:t>
            </a:r>
          </a:p>
          <a:p>
            <a:endParaRPr lang="en-GB" sz="2000" b="1" dirty="0"/>
          </a:p>
          <a:p>
            <a:r>
              <a:rPr lang="en-GB" sz="2000" b="1" dirty="0"/>
              <a:t>Online communication: </a:t>
            </a:r>
            <a:r>
              <a:rPr lang="en-GB" sz="2000" dirty="0"/>
              <a:t>Boat excels in online communication through engaging social media campaigns, influencer collaborations, and interactive content that resonates with their target audience, keeping them connected and informed about the latest products and trends in the audio and lifestyle space.</a:t>
            </a:r>
            <a:endParaRPr lang="en-US" sz="2000" dirty="0"/>
          </a:p>
        </p:txBody>
      </p:sp>
      <p:sp>
        <p:nvSpPr>
          <p:cNvPr id="5" name="TextBox 4">
            <a:extLst>
              <a:ext uri="{FF2B5EF4-FFF2-40B4-BE49-F238E27FC236}">
                <a16:creationId xmlns:a16="http://schemas.microsoft.com/office/drawing/2014/main" id="{8AA9A555-CC32-CC93-90BD-8097FD2AB1C9}"/>
              </a:ext>
            </a:extLst>
          </p:cNvPr>
          <p:cNvSpPr txBox="1"/>
          <p:nvPr/>
        </p:nvSpPr>
        <p:spPr>
          <a:xfrm>
            <a:off x="804672" y="2514599"/>
            <a:ext cx="3981642" cy="2825353"/>
          </a:xfrm>
          <a:prstGeom prst="rect">
            <a:avLst/>
          </a:prstGeom>
          <a:noFill/>
        </p:spPr>
        <p:txBody>
          <a:bodyPr wrap="square" rtlCol="0">
            <a:spAutoFit/>
          </a:bodyPr>
          <a:lstStyle/>
          <a:p>
            <a:pPr algn="l"/>
            <a:endParaRPr lang="en-US" dirty="0"/>
          </a:p>
        </p:txBody>
      </p:sp>
      <p:pic>
        <p:nvPicPr>
          <p:cNvPr id="6" name="Picture 5">
            <a:extLst>
              <a:ext uri="{FF2B5EF4-FFF2-40B4-BE49-F238E27FC236}">
                <a16:creationId xmlns:a16="http://schemas.microsoft.com/office/drawing/2014/main" id="{D6BC670A-4B61-6193-7E6C-1E5D06080562}"/>
              </a:ext>
            </a:extLst>
          </p:cNvPr>
          <p:cNvPicPr>
            <a:picLocks noChangeAspect="1"/>
          </p:cNvPicPr>
          <p:nvPr/>
        </p:nvPicPr>
        <p:blipFill>
          <a:blip r:embed="rId2"/>
          <a:stretch>
            <a:fillRect/>
          </a:stretch>
        </p:blipFill>
        <p:spPr>
          <a:xfrm>
            <a:off x="546640" y="1781235"/>
            <a:ext cx="4733747" cy="42920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810657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EF67-41B3-88E3-599D-6E95524F509A}"/>
              </a:ext>
            </a:extLst>
          </p:cNvPr>
          <p:cNvSpPr>
            <a:spLocks noGrp="1"/>
          </p:cNvSpPr>
          <p:nvPr>
            <p:ph type="title"/>
          </p:nvPr>
        </p:nvSpPr>
        <p:spPr>
          <a:xfrm>
            <a:off x="1693020" y="214600"/>
            <a:ext cx="8805959" cy="1160572"/>
          </a:xfrm>
        </p:spPr>
        <p:txBody>
          <a:bodyPr>
            <a:normAutofit/>
          </a:bodyPr>
          <a:lstStyle/>
          <a:p>
            <a:r>
              <a:rPr lang="en-GB" sz="3200" b="1" dirty="0"/>
              <a:t>Swot analysis </a:t>
            </a:r>
            <a:endParaRPr lang="en-US" sz="3200" b="1" dirty="0"/>
          </a:p>
        </p:txBody>
      </p:sp>
      <p:sp>
        <p:nvSpPr>
          <p:cNvPr id="5" name="TextBox 4">
            <a:extLst>
              <a:ext uri="{FF2B5EF4-FFF2-40B4-BE49-F238E27FC236}">
                <a16:creationId xmlns:a16="http://schemas.microsoft.com/office/drawing/2014/main" id="{58E7EC79-5B26-70E3-FC03-8C80AA0080DC}"/>
              </a:ext>
            </a:extLst>
          </p:cNvPr>
          <p:cNvSpPr txBox="1"/>
          <p:nvPr/>
        </p:nvSpPr>
        <p:spPr>
          <a:xfrm rot="10800000" flipH="1" flipV="1">
            <a:off x="1017984" y="1718974"/>
            <a:ext cx="10751346" cy="4524315"/>
          </a:xfrm>
          <a:prstGeom prst="rect">
            <a:avLst/>
          </a:prstGeom>
          <a:noFill/>
        </p:spPr>
        <p:txBody>
          <a:bodyPr wrap="square" rtlCol="0">
            <a:spAutoFit/>
          </a:bodyPr>
          <a:lstStyle/>
          <a:p>
            <a:pPr algn="l"/>
            <a:r>
              <a:rPr lang="en-GB" sz="2400" b="1" u="sng" dirty="0"/>
              <a:t>Strengths:</a:t>
            </a:r>
            <a:r>
              <a:rPr lang="en-GB" sz="2400" dirty="0"/>
              <a:t>
 Innovative </a:t>
            </a:r>
            <a:r>
              <a:rPr lang="en-GB" sz="2400" dirty="0" err="1"/>
              <a:t>Products,Strong</a:t>
            </a:r>
            <a:r>
              <a:rPr lang="en-GB" sz="2400" dirty="0"/>
              <a:t> Online </a:t>
            </a:r>
            <a:r>
              <a:rPr lang="en-GB" sz="2400" dirty="0" err="1"/>
              <a:t>Presence,Affordable</a:t>
            </a:r>
            <a:r>
              <a:rPr lang="en-GB" sz="2400" dirty="0"/>
              <a:t> </a:t>
            </a:r>
            <a:r>
              <a:rPr lang="en-GB" sz="2400" dirty="0" err="1"/>
              <a:t>Pricing,Good</a:t>
            </a:r>
            <a:r>
              <a:rPr lang="en-GB" sz="2400" dirty="0"/>
              <a:t> Quality and Strong Customer Service.
</a:t>
            </a:r>
            <a:r>
              <a:rPr lang="en-GB" sz="2400" b="1" u="sng" dirty="0"/>
              <a:t>Weaknesses:</a:t>
            </a:r>
            <a:r>
              <a:rPr lang="en-GB" sz="2400" dirty="0"/>
              <a:t>
Limited Offline </a:t>
            </a:r>
            <a:r>
              <a:rPr lang="en-GB" sz="2400" dirty="0" err="1"/>
              <a:t>Presence,Dependence</a:t>
            </a:r>
            <a:r>
              <a:rPr lang="en-GB" sz="2400" dirty="0"/>
              <a:t> on Online </a:t>
            </a:r>
            <a:r>
              <a:rPr lang="en-GB" sz="2400" dirty="0" err="1"/>
              <a:t>Sales,Limited</a:t>
            </a:r>
            <a:r>
              <a:rPr lang="en-GB" sz="2400" dirty="0"/>
              <a:t> Product </a:t>
            </a:r>
            <a:r>
              <a:rPr lang="en-GB" sz="2400" dirty="0" err="1"/>
              <a:t>Range,High</a:t>
            </a:r>
            <a:r>
              <a:rPr lang="en-GB" sz="2400" dirty="0"/>
              <a:t> Marketing </a:t>
            </a:r>
            <a:r>
              <a:rPr lang="en-GB" sz="2400" dirty="0" err="1"/>
              <a:t>Costs,Competition</a:t>
            </a:r>
            <a:r>
              <a:rPr lang="en-GB" sz="2400" dirty="0"/>
              <a:t> from </a:t>
            </a:r>
            <a:r>
              <a:rPr lang="en-GB" sz="2400" dirty="0" err="1"/>
              <a:t>EstablishedBrands</a:t>
            </a:r>
            <a:r>
              <a:rPr lang="en-GB" sz="2400" dirty="0"/>
              <a:t>.
</a:t>
            </a:r>
            <a:r>
              <a:rPr lang="en-GB" sz="2400" b="1" u="sng" dirty="0"/>
              <a:t>Opportunities:</a:t>
            </a:r>
            <a:r>
              <a:rPr lang="en-GB" sz="2400" dirty="0"/>
              <a:t>
Growing Demand for Wireless </a:t>
            </a:r>
            <a:r>
              <a:rPr lang="en-GB" sz="2400" dirty="0" err="1"/>
              <a:t>Audio,Expanding</a:t>
            </a:r>
            <a:r>
              <a:rPr lang="en-GB" sz="2400" dirty="0"/>
              <a:t> into New </a:t>
            </a:r>
            <a:r>
              <a:rPr lang="en-GB" sz="2400" dirty="0" err="1"/>
              <a:t>Markets,Diversifying</a:t>
            </a:r>
            <a:r>
              <a:rPr lang="en-GB" sz="2400" dirty="0"/>
              <a:t> Product </a:t>
            </a:r>
            <a:r>
              <a:rPr lang="en-GB" sz="2400" dirty="0" err="1"/>
              <a:t>Range,Partnerships</a:t>
            </a:r>
            <a:r>
              <a:rPr lang="en-GB" sz="2400" dirty="0"/>
              <a:t> and </a:t>
            </a:r>
            <a:r>
              <a:rPr lang="en-GB" sz="2400" dirty="0" err="1"/>
              <a:t>CollaborationsAdvancements</a:t>
            </a:r>
            <a:r>
              <a:rPr lang="en-GB" sz="2400" dirty="0"/>
              <a:t> in Technology.
</a:t>
            </a:r>
            <a:r>
              <a:rPr lang="en-GB" sz="2400" b="1" u="sng" dirty="0"/>
              <a:t>Threats:</a:t>
            </a:r>
            <a:r>
              <a:rPr lang="en-GB" sz="2400" dirty="0"/>
              <a:t>
Intense </a:t>
            </a:r>
            <a:r>
              <a:rPr lang="en-GB" sz="2400" dirty="0" err="1"/>
              <a:t>Competition,Rapidly</a:t>
            </a:r>
            <a:r>
              <a:rPr lang="en-GB" sz="2400" dirty="0"/>
              <a:t> Changing </a:t>
            </a:r>
            <a:r>
              <a:rPr lang="en-GB" sz="2400" dirty="0" err="1"/>
              <a:t>Technology,Economic</a:t>
            </a:r>
            <a:r>
              <a:rPr lang="en-GB" sz="2400" dirty="0"/>
              <a:t> </a:t>
            </a:r>
            <a:r>
              <a:rPr lang="en-GB" sz="2400" dirty="0" err="1"/>
              <a:t>Uncertainty,Counterfeit</a:t>
            </a:r>
            <a:r>
              <a:rPr lang="en-GB" sz="2400" dirty="0"/>
              <a:t> Products and Regulatory Changes.</a:t>
            </a:r>
            <a:endParaRPr lang="en-US" sz="2400" dirty="0"/>
          </a:p>
        </p:txBody>
      </p:sp>
    </p:spTree>
    <p:extLst>
      <p:ext uri="{BB962C8B-B14F-4D97-AF65-F5344CB8AC3E}">
        <p14:creationId xmlns:p14="http://schemas.microsoft.com/office/powerpoint/2010/main" val="4192740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4D70-373B-61D4-F81A-46D5E5E48253}"/>
              </a:ext>
            </a:extLst>
          </p:cNvPr>
          <p:cNvSpPr>
            <a:spLocks noGrp="1"/>
          </p:cNvSpPr>
          <p:nvPr>
            <p:ph type="title"/>
          </p:nvPr>
        </p:nvSpPr>
        <p:spPr>
          <a:xfrm>
            <a:off x="369687" y="554641"/>
            <a:ext cx="5488187" cy="1463469"/>
          </a:xfrm>
        </p:spPr>
        <p:txBody>
          <a:bodyPr>
            <a:normAutofit/>
          </a:bodyPr>
          <a:lstStyle/>
          <a:p>
            <a:r>
              <a:rPr lang="en-GB" sz="2800" b="1" dirty="0"/>
              <a:t>Competitor-2:Realme</a:t>
            </a:r>
            <a:endParaRPr lang="en-US" sz="2800" b="1" dirty="0"/>
          </a:p>
        </p:txBody>
      </p:sp>
      <p:pic>
        <p:nvPicPr>
          <p:cNvPr id="7" name="Content Placeholder 6">
            <a:extLst>
              <a:ext uri="{FF2B5EF4-FFF2-40B4-BE49-F238E27FC236}">
                <a16:creationId xmlns:a16="http://schemas.microsoft.com/office/drawing/2014/main" id="{393608E8-710B-483A-C9EE-3B2A8C65148A}"/>
              </a:ext>
            </a:extLst>
          </p:cNvPr>
          <p:cNvPicPr>
            <a:picLocks noGrp="1" noChangeAspect="1"/>
          </p:cNvPicPr>
          <p:nvPr>
            <p:ph idx="1"/>
          </p:nvPr>
        </p:nvPicPr>
        <p:blipFill>
          <a:blip r:embed="rId2"/>
          <a:stretch>
            <a:fillRect/>
          </a:stretch>
        </p:blipFill>
        <p:spPr>
          <a:xfrm>
            <a:off x="756928" y="2541665"/>
            <a:ext cx="4814888" cy="360346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a:extLst>
              <a:ext uri="{FF2B5EF4-FFF2-40B4-BE49-F238E27FC236}">
                <a16:creationId xmlns:a16="http://schemas.microsoft.com/office/drawing/2014/main" id="{D0B5DF8D-1DE7-7B96-D62D-ECDC592CE656}"/>
              </a:ext>
            </a:extLst>
          </p:cNvPr>
          <p:cNvSpPr txBox="1"/>
          <p:nvPr/>
        </p:nvSpPr>
        <p:spPr>
          <a:xfrm flipV="1">
            <a:off x="6799506" y="342898"/>
            <a:ext cx="5392494" cy="5960459"/>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842EC692-48E9-FF8D-BAD5-8CBCC1855E20}"/>
              </a:ext>
            </a:extLst>
          </p:cNvPr>
          <p:cNvSpPr txBox="1"/>
          <p:nvPr/>
        </p:nvSpPr>
        <p:spPr>
          <a:xfrm>
            <a:off x="1928813" y="2514600"/>
            <a:ext cx="1964531" cy="1593056"/>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D9D96C80-91C2-05C3-6601-15E9F5EB5F09}"/>
              </a:ext>
            </a:extLst>
          </p:cNvPr>
          <p:cNvSpPr txBox="1"/>
          <p:nvPr/>
        </p:nvSpPr>
        <p:spPr>
          <a:xfrm flipH="1">
            <a:off x="6620186" y="342898"/>
            <a:ext cx="5827294" cy="11233845"/>
          </a:xfrm>
          <a:prstGeom prst="rect">
            <a:avLst/>
          </a:prstGeom>
          <a:noFill/>
        </p:spPr>
        <p:txBody>
          <a:bodyPr wrap="square" rtlCol="0">
            <a:spAutoFit/>
          </a:bodyPr>
          <a:lstStyle/>
          <a:p>
            <a:pPr algn="l"/>
            <a:r>
              <a:rPr lang="en-GB" sz="3200" b="1" u="sng" dirty="0" err="1"/>
              <a:t>Realme</a:t>
            </a:r>
            <a:r>
              <a:rPr lang="en-GB" sz="3200" b="1" u="sng" dirty="0"/>
              <a:t>:</a:t>
            </a:r>
          </a:p>
          <a:p>
            <a:pPr algn="l"/>
            <a:endParaRPr lang="en-GB" sz="2400" dirty="0"/>
          </a:p>
          <a:p>
            <a:pPr marL="342900" indent="-342900" algn="l">
              <a:buFont typeface="Arial" panose="020B0604020202020204" pitchFamily="34" charset="0"/>
              <a:buChar char="•"/>
            </a:pPr>
            <a:r>
              <a:rPr lang="en-GB" sz="2800" b="1" u="sng" dirty="0" err="1"/>
              <a:t>usp:</a:t>
            </a:r>
            <a:r>
              <a:rPr lang="en-GB" sz="2400" dirty="0" err="1"/>
              <a:t>Realme</a:t>
            </a:r>
            <a:r>
              <a:rPr lang="en-GB" sz="2400" dirty="0"/>
              <a:t> stands out by offering cool, high-tech features in their smartphones at prices that won’t break the bank, making them a top choice for young people who want the latest tech without spending a fortune.</a:t>
            </a:r>
          </a:p>
          <a:p>
            <a:pPr algn="l"/>
            <a:endParaRPr lang="en-GB" sz="2000" dirty="0"/>
          </a:p>
          <a:p>
            <a:pPr marL="457200" indent="-457200" algn="l">
              <a:buFont typeface="Arial" panose="020B0604020202020204" pitchFamily="34" charset="0"/>
              <a:buChar char="•"/>
            </a:pPr>
            <a:r>
              <a:rPr lang="en-GB" sz="2800" b="1" u="sng" dirty="0"/>
              <a:t>Online communication:</a:t>
            </a:r>
          </a:p>
          <a:p>
            <a:pPr algn="l"/>
            <a:r>
              <a:rPr lang="en-GB" sz="2400" dirty="0" err="1"/>
              <a:t>Realme</a:t>
            </a:r>
            <a:r>
              <a:rPr lang="en-GB" sz="2400" dirty="0"/>
              <a:t> talks to people online by sharing fun stuff on social media, teaming up with cool people, and making it easy to find out about their new phones and other gadgets.</a:t>
            </a:r>
          </a:p>
          <a:p>
            <a:pPr algn="l"/>
            <a:endParaRPr lang="en-GB" sz="2400" dirty="0"/>
          </a:p>
          <a:p>
            <a:pPr algn="l"/>
            <a:endParaRPr lang="en-GB" sz="2800" dirty="0"/>
          </a:p>
          <a:p>
            <a:pPr algn="l"/>
            <a:endParaRPr lang="en-GB" sz="2800" dirty="0"/>
          </a:p>
          <a:p>
            <a:pPr algn="l"/>
            <a:r>
              <a:rPr lang="en-GB" sz="2800" dirty="0"/>
              <a:t>   </a:t>
            </a:r>
          </a:p>
          <a:p>
            <a:pPr algn="l"/>
            <a:endParaRPr lang="en-GB" sz="2800" dirty="0"/>
          </a:p>
          <a:p>
            <a:pPr algn="l"/>
            <a:endParaRPr lang="en-GB" sz="2800" dirty="0"/>
          </a:p>
          <a:p>
            <a:pPr algn="l"/>
            <a:endParaRPr lang="en-GB" sz="2800" dirty="0"/>
          </a:p>
          <a:p>
            <a:pPr algn="l"/>
            <a:endParaRPr lang="en-GB" sz="2800" dirty="0"/>
          </a:p>
          <a:p>
            <a:pPr algn="l"/>
            <a:endParaRPr lang="en-GB" sz="2800" dirty="0"/>
          </a:p>
          <a:p>
            <a:pPr algn="l"/>
            <a:endParaRPr lang="en-GB" sz="2800" dirty="0"/>
          </a:p>
          <a:p>
            <a:pPr algn="l"/>
            <a:endParaRPr lang="en-GB" sz="2800" dirty="0"/>
          </a:p>
          <a:p>
            <a:pPr algn="l"/>
            <a:endParaRPr lang="en-GB" sz="2800" dirty="0"/>
          </a:p>
          <a:p>
            <a:pPr algn="l"/>
            <a:endParaRPr lang="en-US" sz="2800" dirty="0"/>
          </a:p>
        </p:txBody>
      </p:sp>
    </p:spTree>
    <p:extLst>
      <p:ext uri="{BB962C8B-B14F-4D97-AF65-F5344CB8AC3E}">
        <p14:creationId xmlns:p14="http://schemas.microsoft.com/office/powerpoint/2010/main" val="1606867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44CB-E8B4-D92B-4052-0C316A839017}"/>
              </a:ext>
            </a:extLst>
          </p:cNvPr>
          <p:cNvSpPr>
            <a:spLocks noGrp="1"/>
          </p:cNvSpPr>
          <p:nvPr>
            <p:ph type="title"/>
          </p:nvPr>
        </p:nvSpPr>
        <p:spPr>
          <a:xfrm>
            <a:off x="1733204" y="339613"/>
            <a:ext cx="10143280" cy="1187506"/>
          </a:xfrm>
        </p:spPr>
        <p:txBody>
          <a:bodyPr>
            <a:normAutofit/>
          </a:bodyPr>
          <a:lstStyle/>
          <a:p>
            <a:r>
              <a:rPr lang="en-GB" sz="3200" b="1" dirty="0"/>
              <a:t>Swot analysis </a:t>
            </a:r>
            <a:endParaRPr lang="en-US" sz="3200" b="1" dirty="0"/>
          </a:p>
        </p:txBody>
      </p:sp>
      <p:sp>
        <p:nvSpPr>
          <p:cNvPr id="5" name="TextBox 4">
            <a:extLst>
              <a:ext uri="{FF2B5EF4-FFF2-40B4-BE49-F238E27FC236}">
                <a16:creationId xmlns:a16="http://schemas.microsoft.com/office/drawing/2014/main" id="{326C5DCD-D4E6-379B-8D07-2BC278B4FE3A}"/>
              </a:ext>
            </a:extLst>
          </p:cNvPr>
          <p:cNvSpPr txBox="1"/>
          <p:nvPr/>
        </p:nvSpPr>
        <p:spPr>
          <a:xfrm>
            <a:off x="1733204" y="1527119"/>
            <a:ext cx="9733360" cy="4031873"/>
          </a:xfrm>
          <a:prstGeom prst="rect">
            <a:avLst/>
          </a:prstGeom>
          <a:noFill/>
        </p:spPr>
        <p:txBody>
          <a:bodyPr wrap="square" rtlCol="0">
            <a:spAutoFit/>
          </a:bodyPr>
          <a:lstStyle/>
          <a:p>
            <a:pPr algn="l"/>
            <a:r>
              <a:rPr lang="en-GB" sz="2400" b="1" u="sng" dirty="0"/>
              <a:t>Strengths</a:t>
            </a:r>
            <a:r>
              <a:rPr lang="en-GB" sz="2000" dirty="0"/>
              <a:t> 
Innovative </a:t>
            </a:r>
            <a:r>
              <a:rPr lang="en-GB" sz="2000" dirty="0" err="1"/>
              <a:t>Products,Affordable</a:t>
            </a:r>
            <a:r>
              <a:rPr lang="en-GB" sz="2000" dirty="0"/>
              <a:t> </a:t>
            </a:r>
            <a:r>
              <a:rPr lang="en-GB" sz="2000" dirty="0" err="1"/>
              <a:t>Pricing,strong</a:t>
            </a:r>
            <a:r>
              <a:rPr lang="en-GB" sz="2000" dirty="0"/>
              <a:t> Online </a:t>
            </a:r>
            <a:r>
              <a:rPr lang="en-GB" sz="2000" dirty="0" err="1"/>
              <a:t>Presence,Good</a:t>
            </a:r>
            <a:r>
              <a:rPr lang="en-GB" sz="2000" dirty="0"/>
              <a:t> Quality and Fast Growth.
</a:t>
            </a:r>
            <a:r>
              <a:rPr lang="en-GB" sz="2400" b="1" u="sng" dirty="0"/>
              <a:t>Weaknesses:</a:t>
            </a:r>
          </a:p>
          <a:p>
            <a:pPr algn="l"/>
            <a:r>
              <a:rPr lang="en-GB" sz="2000" dirty="0"/>
              <a:t>Limited Offline </a:t>
            </a:r>
            <a:r>
              <a:rPr lang="en-GB" sz="2000" dirty="0" err="1"/>
              <a:t>Presence,Dependence</a:t>
            </a:r>
            <a:r>
              <a:rPr lang="en-GB" sz="2000" dirty="0"/>
              <a:t> on Online </a:t>
            </a:r>
            <a:r>
              <a:rPr lang="en-GB" sz="2000" dirty="0" err="1"/>
              <a:t>Sales,Limited</a:t>
            </a:r>
            <a:r>
              <a:rPr lang="en-GB" sz="2000" dirty="0"/>
              <a:t> Brand Recognition,
High Marketing Costs and Competition from Established Brands.
</a:t>
            </a:r>
            <a:r>
              <a:rPr lang="en-GB" sz="2400" b="1" u="sng" dirty="0"/>
              <a:t>Opportunities:</a:t>
            </a:r>
            <a:r>
              <a:rPr lang="en-GB" sz="2000" dirty="0"/>
              <a:t>
Growing Demand for </a:t>
            </a:r>
            <a:r>
              <a:rPr lang="en-GB" sz="2000" dirty="0" err="1"/>
              <a:t>Smartphones,Expanding</a:t>
            </a:r>
            <a:r>
              <a:rPr lang="en-GB" sz="2000" dirty="0"/>
              <a:t> into New </a:t>
            </a:r>
            <a:r>
              <a:rPr lang="en-GB" sz="2000" dirty="0" err="1"/>
              <a:t>Markets,Diversifying</a:t>
            </a:r>
            <a:r>
              <a:rPr lang="en-GB" sz="2000" dirty="0"/>
              <a:t> Product </a:t>
            </a:r>
            <a:r>
              <a:rPr lang="en-GB" sz="2000" dirty="0" err="1"/>
              <a:t>Range,Partnerships</a:t>
            </a:r>
            <a:r>
              <a:rPr lang="en-GB" sz="2000" dirty="0"/>
              <a:t> and Collaborations and Advancements in Technology*
</a:t>
            </a:r>
            <a:r>
              <a:rPr lang="en-GB" sz="2400" b="1" u="sng" dirty="0"/>
              <a:t>Threats:</a:t>
            </a:r>
            <a:r>
              <a:rPr lang="en-GB" sz="2000" dirty="0"/>
              <a:t>
Intense </a:t>
            </a:r>
            <a:r>
              <a:rPr lang="en-GB" sz="2000" dirty="0" err="1"/>
              <a:t>Competition,Rapidly</a:t>
            </a:r>
            <a:r>
              <a:rPr lang="en-GB" sz="2000" dirty="0"/>
              <a:t> Changing </a:t>
            </a:r>
            <a:r>
              <a:rPr lang="en-GB" sz="2000" dirty="0" err="1"/>
              <a:t>Technology,Economic</a:t>
            </a:r>
            <a:r>
              <a:rPr lang="en-GB" sz="2000" dirty="0"/>
              <a:t> </a:t>
            </a:r>
            <a:r>
              <a:rPr lang="en-GB" sz="2000" dirty="0" err="1"/>
              <a:t>Uncertainty,Counterfeit</a:t>
            </a:r>
            <a:r>
              <a:rPr lang="en-GB" sz="2000" dirty="0"/>
              <a:t> Products and Regulatory Changes.</a:t>
            </a:r>
            <a:endParaRPr lang="en-US" sz="2000" dirty="0"/>
          </a:p>
        </p:txBody>
      </p:sp>
    </p:spTree>
    <p:extLst>
      <p:ext uri="{BB962C8B-B14F-4D97-AF65-F5344CB8AC3E}">
        <p14:creationId xmlns:p14="http://schemas.microsoft.com/office/powerpoint/2010/main" val="273567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C8CF-A5F7-8C37-FE07-7EC4D8B8C555}"/>
              </a:ext>
            </a:extLst>
          </p:cNvPr>
          <p:cNvSpPr>
            <a:spLocks noGrp="1"/>
          </p:cNvSpPr>
          <p:nvPr>
            <p:ph type="title"/>
          </p:nvPr>
        </p:nvSpPr>
        <p:spPr>
          <a:xfrm>
            <a:off x="294144" y="666606"/>
            <a:ext cx="5604308" cy="1344666"/>
          </a:xfrm>
        </p:spPr>
        <p:txBody>
          <a:bodyPr>
            <a:noAutofit/>
          </a:bodyPr>
          <a:lstStyle/>
          <a:p>
            <a:r>
              <a:rPr lang="en-GB" sz="3200" b="1" dirty="0"/>
              <a:t>Competitor-3:Sony</a:t>
            </a:r>
            <a:endParaRPr lang="en-US" sz="3200" b="1" dirty="0"/>
          </a:p>
        </p:txBody>
      </p:sp>
      <p:pic>
        <p:nvPicPr>
          <p:cNvPr id="6" name="Content Placeholder 5">
            <a:extLst>
              <a:ext uri="{FF2B5EF4-FFF2-40B4-BE49-F238E27FC236}">
                <a16:creationId xmlns:a16="http://schemas.microsoft.com/office/drawing/2014/main" id="{8D98F171-12DC-38D7-A851-97B99A3878C1}"/>
              </a:ext>
            </a:extLst>
          </p:cNvPr>
          <p:cNvPicPr>
            <a:picLocks noGrp="1" noChangeAspect="1"/>
          </p:cNvPicPr>
          <p:nvPr>
            <p:ph idx="1"/>
          </p:nvPr>
        </p:nvPicPr>
        <p:blipFill>
          <a:blip r:embed="rId2"/>
          <a:stretch>
            <a:fillRect/>
          </a:stretch>
        </p:blipFill>
        <p:spPr>
          <a:xfrm>
            <a:off x="450111" y="2268141"/>
            <a:ext cx="5151429" cy="424829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8D62E031-2C7D-45FF-59D0-BB47AB065B92}"/>
              </a:ext>
            </a:extLst>
          </p:cNvPr>
          <p:cNvSpPr txBox="1"/>
          <p:nvPr/>
        </p:nvSpPr>
        <p:spPr>
          <a:xfrm>
            <a:off x="640080" y="3428999"/>
            <a:ext cx="4485561" cy="1057275"/>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6FA251C5-DE75-364E-6A2B-D74519263D06}"/>
              </a:ext>
            </a:extLst>
          </p:cNvPr>
          <p:cNvSpPr txBox="1"/>
          <p:nvPr/>
        </p:nvSpPr>
        <p:spPr>
          <a:xfrm>
            <a:off x="6590461" y="341327"/>
            <a:ext cx="4830609" cy="9448740"/>
          </a:xfrm>
          <a:prstGeom prst="rect">
            <a:avLst/>
          </a:prstGeom>
          <a:noFill/>
        </p:spPr>
        <p:txBody>
          <a:bodyPr wrap="square" rtlCol="0">
            <a:spAutoFit/>
          </a:bodyPr>
          <a:lstStyle/>
          <a:p>
            <a:pPr algn="l"/>
            <a:r>
              <a:rPr lang="en-GB" sz="3600" b="1" u="sng" dirty="0"/>
              <a:t>Sony:</a:t>
            </a:r>
          </a:p>
          <a:p>
            <a:pPr marL="457200" indent="-457200" algn="l">
              <a:buFont typeface="Arial" panose="020B0604020202020204" pitchFamily="34" charset="0"/>
              <a:buChar char="•"/>
            </a:pPr>
            <a:endParaRPr lang="en-GB" sz="2800" b="1" dirty="0"/>
          </a:p>
          <a:p>
            <a:pPr marL="457200" indent="-457200" algn="l">
              <a:buFont typeface="Arial" panose="020B0604020202020204" pitchFamily="34" charset="0"/>
              <a:buChar char="•"/>
            </a:pPr>
            <a:r>
              <a:rPr lang="en-GB" sz="2800" b="1" u="sng" dirty="0" err="1"/>
              <a:t>usp:</a:t>
            </a:r>
            <a:r>
              <a:rPr lang="en-GB" sz="2400" dirty="0" err="1"/>
              <a:t>Sony</a:t>
            </a:r>
            <a:r>
              <a:rPr lang="en-GB" sz="2400" dirty="0"/>
              <a:t> makes top-notch products that are always ahead of the curve in technology and quality, earning trust and admiration from people all over the world.</a:t>
            </a:r>
          </a:p>
          <a:p>
            <a:pPr marL="342900" indent="-342900" algn="l">
              <a:buFont typeface="Arial" panose="020B0604020202020204" pitchFamily="34" charset="0"/>
              <a:buChar char="•"/>
            </a:pPr>
            <a:endParaRPr lang="en-GB" sz="2400" u="sng" dirty="0"/>
          </a:p>
          <a:p>
            <a:pPr marL="342900" indent="-342900" algn="l">
              <a:buFont typeface="Arial" panose="020B0604020202020204" pitchFamily="34" charset="0"/>
              <a:buChar char="•"/>
            </a:pPr>
            <a:r>
              <a:rPr lang="en-GB" sz="2400" b="1" u="sng" dirty="0"/>
              <a:t>Online communication:</a:t>
            </a:r>
          </a:p>
          <a:p>
            <a:pPr algn="l"/>
            <a:r>
              <a:rPr lang="en-GB" sz="2400" dirty="0"/>
              <a:t>       Sony talks to people online by    sharing fun and interesting things about their products, like movies, music, and games, making it easy for everyone to stay connected and entertained.</a:t>
            </a:r>
          </a:p>
          <a:p>
            <a:pPr algn="l"/>
            <a:endParaRPr lang="en-GB" sz="2400" dirty="0"/>
          </a:p>
          <a:p>
            <a:pPr algn="l"/>
            <a:endParaRPr lang="en-GB" sz="2400" dirty="0"/>
          </a:p>
          <a:p>
            <a:pPr algn="l"/>
            <a:endParaRPr lang="en-GB" sz="2400" dirty="0"/>
          </a:p>
          <a:p>
            <a:pPr algn="l"/>
            <a:endParaRPr lang="en-GB" sz="2400" dirty="0"/>
          </a:p>
          <a:p>
            <a:pPr algn="l"/>
            <a:endParaRPr lang="en-GB" sz="2400" dirty="0"/>
          </a:p>
          <a:p>
            <a:pPr algn="l"/>
            <a:endParaRPr lang="en-GB" sz="2400" dirty="0"/>
          </a:p>
          <a:p>
            <a:pPr algn="l"/>
            <a:endParaRPr lang="en-GB" sz="2400" dirty="0"/>
          </a:p>
          <a:p>
            <a:pPr algn="l"/>
            <a:endParaRPr lang="en-GB" sz="3600" b="1" u="sng" dirty="0"/>
          </a:p>
        </p:txBody>
      </p:sp>
    </p:spTree>
    <p:extLst>
      <p:ext uri="{BB962C8B-B14F-4D97-AF65-F5344CB8AC3E}">
        <p14:creationId xmlns:p14="http://schemas.microsoft.com/office/powerpoint/2010/main" val="165349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D841E4-4183-4586-F8BD-4C5B99FC916C}"/>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pic>
        <p:nvPicPr>
          <p:cNvPr id="2" name="Picture 1">
            <a:extLst>
              <a:ext uri="{FF2B5EF4-FFF2-40B4-BE49-F238E27FC236}">
                <a16:creationId xmlns:a16="http://schemas.microsoft.com/office/drawing/2014/main" id="{2E3D9D58-909A-34CC-FD34-9BB9EBF1F723}"/>
              </a:ext>
            </a:extLst>
          </p:cNvPr>
          <p:cNvPicPr>
            <a:picLocks noChangeAspect="1"/>
          </p:cNvPicPr>
          <p:nvPr/>
        </p:nvPicPr>
        <p:blipFill>
          <a:blip r:embed="rId2"/>
          <a:stretch>
            <a:fillRect/>
          </a:stretch>
        </p:blipFill>
        <p:spPr>
          <a:xfrm>
            <a:off x="1464469" y="1951076"/>
            <a:ext cx="9501187" cy="40040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512E3779-4407-40C7-D618-52F2C5D2F95C}"/>
              </a:ext>
            </a:extLst>
          </p:cNvPr>
          <p:cNvSpPr txBox="1"/>
          <p:nvPr/>
        </p:nvSpPr>
        <p:spPr>
          <a:xfrm rot="10800000" flipV="1">
            <a:off x="2990227" y="487352"/>
            <a:ext cx="6211546" cy="830997"/>
          </a:xfrm>
          <a:prstGeom prst="rect">
            <a:avLst/>
          </a:prstGeom>
          <a:noFill/>
        </p:spPr>
        <p:txBody>
          <a:bodyPr wrap="square" rtlCol="0">
            <a:spAutoFit/>
          </a:bodyPr>
          <a:lstStyle/>
          <a:p>
            <a:pPr algn="l"/>
            <a:r>
              <a:rPr lang="en-GB" sz="4800" b="1" i="1" dirty="0">
                <a:solidFill>
                  <a:schemeClr val="bg1"/>
                </a:solidFill>
                <a:latin typeface="Amasis MT Pro Black" panose="02040304050005020304" pitchFamily="18" charset="0"/>
              </a:rPr>
              <a:t>Brand </a:t>
            </a:r>
            <a:r>
              <a:rPr lang="en-GB" sz="4800" b="1" i="1" dirty="0" err="1">
                <a:solidFill>
                  <a:schemeClr val="bg1"/>
                </a:solidFill>
                <a:latin typeface="Amasis MT Pro Black" panose="02040304050005020304" pitchFamily="18" charset="0"/>
              </a:rPr>
              <a:t>Name:Noise</a:t>
            </a:r>
            <a:endParaRPr lang="en-US" sz="4800" b="1" i="1" dirty="0">
              <a:solidFill>
                <a:schemeClr val="bg1"/>
              </a:solidFill>
              <a:latin typeface="Amasis MT Pro Black" panose="02040304050005020304" pitchFamily="18" charset="0"/>
            </a:endParaRPr>
          </a:p>
        </p:txBody>
      </p:sp>
    </p:spTree>
    <p:extLst>
      <p:ext uri="{BB962C8B-B14F-4D97-AF65-F5344CB8AC3E}">
        <p14:creationId xmlns:p14="http://schemas.microsoft.com/office/powerpoint/2010/main" val="3073424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74F9-2FC1-7851-3ABF-86787F41F576}"/>
              </a:ext>
            </a:extLst>
          </p:cNvPr>
          <p:cNvSpPr>
            <a:spLocks noGrp="1"/>
          </p:cNvSpPr>
          <p:nvPr>
            <p:ph type="title"/>
          </p:nvPr>
        </p:nvSpPr>
        <p:spPr>
          <a:xfrm>
            <a:off x="2178843" y="285750"/>
            <a:ext cx="8698802" cy="1035844"/>
          </a:xfrm>
        </p:spPr>
        <p:txBody>
          <a:bodyPr>
            <a:normAutofit/>
          </a:bodyPr>
          <a:lstStyle/>
          <a:p>
            <a:r>
              <a:rPr lang="en-GB" sz="3600" b="1" dirty="0"/>
              <a:t>Swot analysis </a:t>
            </a:r>
            <a:endParaRPr lang="en-US" sz="3600" b="1" dirty="0"/>
          </a:p>
        </p:txBody>
      </p:sp>
      <p:sp>
        <p:nvSpPr>
          <p:cNvPr id="5" name="TextBox 4">
            <a:extLst>
              <a:ext uri="{FF2B5EF4-FFF2-40B4-BE49-F238E27FC236}">
                <a16:creationId xmlns:a16="http://schemas.microsoft.com/office/drawing/2014/main" id="{8DDB2E0A-F21D-6344-EC17-91EED4C33BAD}"/>
              </a:ext>
            </a:extLst>
          </p:cNvPr>
          <p:cNvSpPr txBox="1"/>
          <p:nvPr/>
        </p:nvSpPr>
        <p:spPr>
          <a:xfrm>
            <a:off x="832152" y="2024687"/>
            <a:ext cx="11181254" cy="3724096"/>
          </a:xfrm>
          <a:prstGeom prst="rect">
            <a:avLst/>
          </a:prstGeom>
          <a:noFill/>
        </p:spPr>
        <p:txBody>
          <a:bodyPr wrap="square" rtlCol="0">
            <a:spAutoFit/>
          </a:bodyPr>
          <a:lstStyle/>
          <a:p>
            <a:pPr algn="l"/>
            <a:r>
              <a:rPr lang="en-GB" sz="2400" b="1" u="sng" dirty="0"/>
              <a:t>Strengths:</a:t>
            </a:r>
            <a:r>
              <a:rPr lang="en-GB" sz="2000" dirty="0"/>
              <a:t>
Global Recognition, Diversified Product </a:t>
            </a:r>
            <a:r>
              <a:rPr lang="en-GB" sz="2000" dirty="0" err="1"/>
              <a:t>Portfolio,Innovation,Strong</a:t>
            </a:r>
            <a:r>
              <a:rPr lang="en-GB" sz="2000" dirty="0"/>
              <a:t> Brand </a:t>
            </a:r>
            <a:r>
              <a:rPr lang="en-GB" sz="2000" dirty="0" err="1"/>
              <a:t>Loyalty,Financial</a:t>
            </a:r>
            <a:r>
              <a:rPr lang="en-GB" sz="2000" dirty="0"/>
              <a:t> Resources.
</a:t>
            </a:r>
            <a:r>
              <a:rPr lang="en-GB" sz="2400" b="1" u="sng" dirty="0"/>
              <a:t>Weaknesses:</a:t>
            </a:r>
            <a:r>
              <a:rPr lang="en-GB" sz="2000" dirty="0"/>
              <a:t>
Dependence on Electronics </a:t>
            </a:r>
            <a:r>
              <a:rPr lang="en-GB" sz="2000" dirty="0" err="1"/>
              <a:t>Segment,Declining</a:t>
            </a:r>
            <a:r>
              <a:rPr lang="en-GB" sz="2000" dirty="0"/>
              <a:t> TV </a:t>
            </a:r>
            <a:r>
              <a:rPr lang="en-GB" sz="2000" dirty="0" err="1"/>
              <a:t>Sales,intense</a:t>
            </a:r>
            <a:r>
              <a:rPr lang="en-GB" sz="2000" dirty="0"/>
              <a:t> </a:t>
            </a:r>
            <a:r>
              <a:rPr lang="en-GB" sz="2000" dirty="0" err="1"/>
              <a:t>Competition,High</a:t>
            </a:r>
            <a:r>
              <a:rPr lang="en-GB" sz="2000" dirty="0"/>
              <a:t> Research and Development Costs  </a:t>
            </a:r>
          </a:p>
          <a:p>
            <a:pPr algn="l"/>
            <a:r>
              <a:rPr lang="en-GB" sz="2000" dirty="0"/>
              <a:t>Product Recalls and Quality Issues
</a:t>
            </a:r>
            <a:r>
              <a:rPr lang="en-GB" sz="2400" b="1" u="sng" dirty="0"/>
              <a:t>Opportunities:</a:t>
            </a:r>
            <a:r>
              <a:rPr lang="en-GB" sz="2000" dirty="0"/>
              <a:t>
Growing Demand for Gaming and </a:t>
            </a:r>
            <a:r>
              <a:rPr lang="en-GB" sz="2000" dirty="0" err="1"/>
              <a:t>Entertainment,Expansion</a:t>
            </a:r>
            <a:r>
              <a:rPr lang="en-GB" sz="2000" dirty="0"/>
              <a:t> into Emerging </a:t>
            </a:r>
            <a:r>
              <a:rPr lang="en-GB" sz="2000" dirty="0" err="1"/>
              <a:t>Markets,Diversification</a:t>
            </a:r>
            <a:r>
              <a:rPr lang="en-GB" sz="2000" dirty="0"/>
              <a:t> into New Products and </a:t>
            </a:r>
            <a:r>
              <a:rPr lang="en-GB" sz="2000" dirty="0" err="1"/>
              <a:t>Services,Partnerships</a:t>
            </a:r>
            <a:r>
              <a:rPr lang="en-GB" sz="2000" dirty="0"/>
              <a:t> and Collaborations ,Advancements in Technology.
</a:t>
            </a:r>
            <a:r>
              <a:rPr lang="en-GB" sz="2400" b="1" u="sng" dirty="0"/>
              <a:t>Threats:</a:t>
            </a:r>
            <a:r>
              <a:rPr lang="en-GB" sz="2000" dirty="0"/>
              <a:t>
Intense </a:t>
            </a:r>
            <a:r>
              <a:rPr lang="en-GB" sz="2000" dirty="0" err="1"/>
              <a:t>Competition,Rapidly</a:t>
            </a:r>
            <a:r>
              <a:rPr lang="en-GB" sz="2000" dirty="0"/>
              <a:t> Changing </a:t>
            </a:r>
            <a:r>
              <a:rPr lang="en-GB" sz="2000" dirty="0" err="1"/>
              <a:t>Technology,Economic</a:t>
            </a:r>
            <a:r>
              <a:rPr lang="en-GB" sz="2000" dirty="0"/>
              <a:t> </a:t>
            </a:r>
            <a:r>
              <a:rPr lang="en-GB" sz="2000" dirty="0" err="1"/>
              <a:t>Uncertainty,Currency</a:t>
            </a:r>
            <a:r>
              <a:rPr lang="en-GB" sz="2000" dirty="0"/>
              <a:t> Fluctuations.</a:t>
            </a:r>
            <a:endParaRPr lang="en-US" sz="2000" dirty="0"/>
          </a:p>
        </p:txBody>
      </p:sp>
    </p:spTree>
    <p:extLst>
      <p:ext uri="{BB962C8B-B14F-4D97-AF65-F5344CB8AC3E}">
        <p14:creationId xmlns:p14="http://schemas.microsoft.com/office/powerpoint/2010/main" val="93884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12AFA-C873-BCAC-6C45-9277EBE4A6F4}"/>
              </a:ext>
            </a:extLst>
          </p:cNvPr>
          <p:cNvSpPr>
            <a:spLocks noGrp="1"/>
          </p:cNvSpPr>
          <p:nvPr>
            <p:ph type="ctrTitle"/>
          </p:nvPr>
        </p:nvSpPr>
        <p:spPr>
          <a:xfrm>
            <a:off x="875109" y="2107406"/>
            <a:ext cx="9975056" cy="2643187"/>
          </a:xfrm>
        </p:spPr>
        <p:txBody>
          <a:bodyPr>
            <a:noAutofit/>
          </a:bodyPr>
          <a:lstStyle/>
          <a:p>
            <a:r>
              <a:rPr lang="en-GB" sz="4800" b="1" dirty="0"/>
              <a:t>Part-2</a:t>
            </a:r>
            <a:br>
              <a:rPr lang="en-GB" sz="4800" b="1" dirty="0"/>
            </a:br>
            <a:r>
              <a:rPr lang="en-GB" sz="4800" b="1" dirty="0" err="1"/>
              <a:t>seo</a:t>
            </a:r>
            <a:r>
              <a:rPr lang="en-GB" sz="4800" b="1" dirty="0"/>
              <a:t>&amp; keyword research </a:t>
            </a:r>
            <a:endParaRPr lang="en-US" sz="4800" b="1" dirty="0"/>
          </a:p>
        </p:txBody>
      </p:sp>
    </p:spTree>
    <p:extLst>
      <p:ext uri="{BB962C8B-B14F-4D97-AF65-F5344CB8AC3E}">
        <p14:creationId xmlns:p14="http://schemas.microsoft.com/office/powerpoint/2010/main" val="3460178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A144-65F8-F836-E6B0-D0462FF56095}"/>
              </a:ext>
            </a:extLst>
          </p:cNvPr>
          <p:cNvSpPr>
            <a:spLocks noGrp="1"/>
          </p:cNvSpPr>
          <p:nvPr>
            <p:ph type="ctrTitle"/>
          </p:nvPr>
        </p:nvSpPr>
        <p:spPr>
          <a:xfrm>
            <a:off x="1439465" y="859536"/>
            <a:ext cx="8991600" cy="1645920"/>
          </a:xfrm>
        </p:spPr>
        <p:txBody>
          <a:bodyPr>
            <a:normAutofit/>
          </a:bodyPr>
          <a:lstStyle/>
          <a:p>
            <a:r>
              <a:rPr lang="en-GB" sz="4800" b="1" dirty="0" err="1"/>
              <a:t>Seo</a:t>
            </a:r>
            <a:r>
              <a:rPr lang="en-GB" sz="4800" b="1" dirty="0"/>
              <a:t> Audit</a:t>
            </a:r>
            <a:endParaRPr lang="en-US" sz="4800" b="1" dirty="0"/>
          </a:p>
        </p:txBody>
      </p:sp>
      <p:sp>
        <p:nvSpPr>
          <p:cNvPr id="3" name="Content Placeholder 2">
            <a:extLst>
              <a:ext uri="{FF2B5EF4-FFF2-40B4-BE49-F238E27FC236}">
                <a16:creationId xmlns:a16="http://schemas.microsoft.com/office/drawing/2014/main" id="{2E072AFD-319D-5C21-DB0F-CE462A3E5384}"/>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97E5B7C1-5F36-F1AC-AA4D-C04613218C5F}"/>
              </a:ext>
            </a:extLst>
          </p:cNvPr>
          <p:cNvPicPr>
            <a:picLocks noChangeAspect="1"/>
          </p:cNvPicPr>
          <p:nvPr/>
        </p:nvPicPr>
        <p:blipFill>
          <a:blip r:embed="rId2"/>
          <a:stretch>
            <a:fillRect/>
          </a:stretch>
        </p:blipFill>
        <p:spPr>
          <a:xfrm>
            <a:off x="1439465" y="3036094"/>
            <a:ext cx="8991600" cy="330398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149465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3445-B28E-111A-6564-D8228C58785C}"/>
              </a:ext>
            </a:extLst>
          </p:cNvPr>
          <p:cNvSpPr>
            <a:spLocks noGrp="1"/>
          </p:cNvSpPr>
          <p:nvPr>
            <p:ph type="title"/>
          </p:nvPr>
        </p:nvSpPr>
        <p:spPr>
          <a:xfrm>
            <a:off x="1642419" y="2187773"/>
            <a:ext cx="8907161" cy="2482453"/>
          </a:xfrm>
        </p:spPr>
        <p:txBody>
          <a:bodyPr>
            <a:normAutofit/>
          </a:bodyPr>
          <a:lstStyle/>
          <a:p>
            <a:r>
              <a:rPr lang="en-GB" sz="4800" b="1" dirty="0"/>
              <a:t>On page optimisation </a:t>
            </a:r>
            <a:endParaRPr lang="en-US" sz="4800" b="1" dirty="0"/>
          </a:p>
        </p:txBody>
      </p:sp>
    </p:spTree>
    <p:extLst>
      <p:ext uri="{BB962C8B-B14F-4D97-AF65-F5344CB8AC3E}">
        <p14:creationId xmlns:p14="http://schemas.microsoft.com/office/powerpoint/2010/main" val="1345918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8193B7-8826-F18C-84D5-F5DFFEF8CA7E}"/>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pic>
        <p:nvPicPr>
          <p:cNvPr id="5" name="Picture 4">
            <a:extLst>
              <a:ext uri="{FF2B5EF4-FFF2-40B4-BE49-F238E27FC236}">
                <a16:creationId xmlns:a16="http://schemas.microsoft.com/office/drawing/2014/main" id="{BE215E77-D69F-B351-70F2-D7AFF0367B9C}"/>
              </a:ext>
            </a:extLst>
          </p:cNvPr>
          <p:cNvPicPr>
            <a:picLocks noChangeAspect="1"/>
          </p:cNvPicPr>
          <p:nvPr/>
        </p:nvPicPr>
        <p:blipFill>
          <a:blip r:embed="rId2"/>
          <a:srcRect/>
          <a:stretch/>
        </p:blipFill>
        <p:spPr>
          <a:xfrm>
            <a:off x="1862732" y="375046"/>
            <a:ext cx="4102299" cy="6357938"/>
          </a:xfrm>
          <a:prstGeom prst="rect">
            <a:avLst/>
          </a:prstGeom>
        </p:spPr>
      </p:pic>
      <p:pic>
        <p:nvPicPr>
          <p:cNvPr id="2" name="Picture 1">
            <a:extLst>
              <a:ext uri="{FF2B5EF4-FFF2-40B4-BE49-F238E27FC236}">
                <a16:creationId xmlns:a16="http://schemas.microsoft.com/office/drawing/2014/main" id="{5F348018-5E15-6E7B-A17C-BAC164A9E3F1}"/>
              </a:ext>
            </a:extLst>
          </p:cNvPr>
          <p:cNvPicPr>
            <a:picLocks noChangeAspect="1"/>
          </p:cNvPicPr>
          <p:nvPr/>
        </p:nvPicPr>
        <p:blipFill>
          <a:blip r:embed="rId3"/>
          <a:stretch>
            <a:fillRect/>
          </a:stretch>
        </p:blipFill>
        <p:spPr>
          <a:xfrm>
            <a:off x="7013376" y="375046"/>
            <a:ext cx="3498997" cy="6357938"/>
          </a:xfrm>
          <a:prstGeom prst="rect">
            <a:avLst/>
          </a:prstGeom>
        </p:spPr>
      </p:pic>
    </p:spTree>
    <p:extLst>
      <p:ext uri="{BB962C8B-B14F-4D97-AF65-F5344CB8AC3E}">
        <p14:creationId xmlns:p14="http://schemas.microsoft.com/office/powerpoint/2010/main" val="1081992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288F7E-FA8C-CCFF-5FC2-E418B40EADD1}"/>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1305C173-5F64-B7FA-F06B-4BD57A6D230A}"/>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pic>
        <p:nvPicPr>
          <p:cNvPr id="6" name="Picture 5">
            <a:extLst>
              <a:ext uri="{FF2B5EF4-FFF2-40B4-BE49-F238E27FC236}">
                <a16:creationId xmlns:a16="http://schemas.microsoft.com/office/drawing/2014/main" id="{A5E59FF5-4C06-81B3-EBD5-227E026B617E}"/>
              </a:ext>
            </a:extLst>
          </p:cNvPr>
          <p:cNvPicPr>
            <a:picLocks noChangeAspect="1"/>
          </p:cNvPicPr>
          <p:nvPr/>
        </p:nvPicPr>
        <p:blipFill>
          <a:blip r:embed="rId2"/>
          <a:srcRect/>
          <a:stretch/>
        </p:blipFill>
        <p:spPr>
          <a:xfrm>
            <a:off x="5715000" y="250031"/>
            <a:ext cx="3946922" cy="6482953"/>
          </a:xfrm>
          <a:prstGeom prst="rect">
            <a:avLst/>
          </a:prstGeom>
        </p:spPr>
      </p:pic>
      <p:sp>
        <p:nvSpPr>
          <p:cNvPr id="7" name="Title 6">
            <a:extLst>
              <a:ext uri="{FF2B5EF4-FFF2-40B4-BE49-F238E27FC236}">
                <a16:creationId xmlns:a16="http://schemas.microsoft.com/office/drawing/2014/main" id="{4C0FD35F-768E-D114-D0F0-012C85F15B2A}"/>
              </a:ext>
            </a:extLst>
          </p:cNvPr>
          <p:cNvSpPr>
            <a:spLocks noGrp="1"/>
          </p:cNvSpPr>
          <p:nvPr>
            <p:ph type="ctrTitle"/>
          </p:nvPr>
        </p:nvSpPr>
        <p:spPr>
          <a:xfrm>
            <a:off x="871347" y="2714625"/>
            <a:ext cx="3674650" cy="1428750"/>
          </a:xfrm>
        </p:spPr>
        <p:txBody>
          <a:bodyPr>
            <a:normAutofit fontScale="90000"/>
          </a:bodyPr>
          <a:lstStyle/>
          <a:p>
            <a:r>
              <a:rPr lang="en-GB" sz="4400" b="1" dirty="0"/>
              <a:t>Rankings</a:t>
            </a:r>
            <a:endParaRPr lang="en-US" sz="4400" b="1" dirty="0"/>
          </a:p>
        </p:txBody>
      </p:sp>
    </p:spTree>
    <p:extLst>
      <p:ext uri="{BB962C8B-B14F-4D97-AF65-F5344CB8AC3E}">
        <p14:creationId xmlns:p14="http://schemas.microsoft.com/office/powerpoint/2010/main" val="4055625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3DA652-6017-D4B5-98F8-2AF15256D419}"/>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pic>
        <p:nvPicPr>
          <p:cNvPr id="5" name="Picture 4">
            <a:extLst>
              <a:ext uri="{FF2B5EF4-FFF2-40B4-BE49-F238E27FC236}">
                <a16:creationId xmlns:a16="http://schemas.microsoft.com/office/drawing/2014/main" id="{682008FE-3628-3F3F-15CE-207B3302B9FC}"/>
              </a:ext>
            </a:extLst>
          </p:cNvPr>
          <p:cNvPicPr>
            <a:picLocks noChangeAspect="1"/>
          </p:cNvPicPr>
          <p:nvPr/>
        </p:nvPicPr>
        <p:blipFill>
          <a:blip r:embed="rId2"/>
          <a:stretch>
            <a:fillRect/>
          </a:stretch>
        </p:blipFill>
        <p:spPr>
          <a:xfrm>
            <a:off x="3804047" y="267892"/>
            <a:ext cx="5072061" cy="6465092"/>
          </a:xfrm>
          <a:prstGeom prst="rect">
            <a:avLst/>
          </a:prstGeom>
        </p:spPr>
      </p:pic>
      <p:sp>
        <p:nvSpPr>
          <p:cNvPr id="6" name="Title 5">
            <a:extLst>
              <a:ext uri="{FF2B5EF4-FFF2-40B4-BE49-F238E27FC236}">
                <a16:creationId xmlns:a16="http://schemas.microsoft.com/office/drawing/2014/main" id="{7513B844-9A66-FC68-97ED-C46EDF2ACF9A}"/>
              </a:ext>
            </a:extLst>
          </p:cNvPr>
          <p:cNvSpPr>
            <a:spLocks noGrp="1"/>
          </p:cNvSpPr>
          <p:nvPr>
            <p:ph type="ctrTitle"/>
          </p:nvPr>
        </p:nvSpPr>
        <p:spPr>
          <a:xfrm rot="10800000" flipV="1">
            <a:off x="405598" y="2711935"/>
            <a:ext cx="2916245" cy="1239894"/>
          </a:xfrm>
        </p:spPr>
        <p:txBody>
          <a:bodyPr>
            <a:normAutofit/>
          </a:bodyPr>
          <a:lstStyle/>
          <a:p>
            <a:r>
              <a:rPr lang="en-GB" sz="4800" b="1" dirty="0"/>
              <a:t>Links</a:t>
            </a:r>
            <a:endParaRPr lang="en-US" sz="4800" b="1" dirty="0"/>
          </a:p>
        </p:txBody>
      </p:sp>
    </p:spTree>
    <p:extLst>
      <p:ext uri="{BB962C8B-B14F-4D97-AF65-F5344CB8AC3E}">
        <p14:creationId xmlns:p14="http://schemas.microsoft.com/office/powerpoint/2010/main" val="2912506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D40433-81C3-4026-8B8D-DBA20DF0CF0D}"/>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7AFCD3A0-079B-21A4-7107-192DD9293C09}"/>
              </a:ext>
            </a:extLst>
          </p:cNvPr>
          <p:cNvSpPr txBox="1"/>
          <p:nvPr/>
        </p:nvSpPr>
        <p:spPr>
          <a:xfrm>
            <a:off x="5182003" y="2512178"/>
            <a:ext cx="1828800" cy="1828800"/>
          </a:xfrm>
          <a:prstGeom prst="rect">
            <a:avLst/>
          </a:prstGeom>
          <a:noFill/>
        </p:spPr>
        <p:txBody>
          <a:bodyPr wrap="square" rtlCol="0">
            <a:spAutoFit/>
          </a:bodyPr>
          <a:lstStyle/>
          <a:p>
            <a:pPr algn="l"/>
            <a:endParaRPr lang="en-US" dirty="0"/>
          </a:p>
        </p:txBody>
      </p:sp>
      <p:pic>
        <p:nvPicPr>
          <p:cNvPr id="9" name="Picture 8">
            <a:extLst>
              <a:ext uri="{FF2B5EF4-FFF2-40B4-BE49-F238E27FC236}">
                <a16:creationId xmlns:a16="http://schemas.microsoft.com/office/drawing/2014/main" id="{135BBD08-506C-9B0C-AFB3-B8CBED3B10FA}"/>
              </a:ext>
            </a:extLst>
          </p:cNvPr>
          <p:cNvPicPr>
            <a:picLocks noChangeAspect="1"/>
          </p:cNvPicPr>
          <p:nvPr/>
        </p:nvPicPr>
        <p:blipFill>
          <a:blip r:embed="rId2"/>
          <a:stretch>
            <a:fillRect/>
          </a:stretch>
        </p:blipFill>
        <p:spPr>
          <a:xfrm>
            <a:off x="1218751" y="717243"/>
            <a:ext cx="2387600" cy="5418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BA4C28A8-26C2-7372-9DEB-5D2157BEB7B7}"/>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pic>
        <p:nvPicPr>
          <p:cNvPr id="11" name="Picture 10">
            <a:extLst>
              <a:ext uri="{FF2B5EF4-FFF2-40B4-BE49-F238E27FC236}">
                <a16:creationId xmlns:a16="http://schemas.microsoft.com/office/drawing/2014/main" id="{E6881437-00A0-25CF-49E5-C0F920FBD820}"/>
              </a:ext>
            </a:extLst>
          </p:cNvPr>
          <p:cNvPicPr>
            <a:picLocks noChangeAspect="1"/>
          </p:cNvPicPr>
          <p:nvPr/>
        </p:nvPicPr>
        <p:blipFill>
          <a:blip r:embed="rId3"/>
          <a:stretch>
            <a:fillRect/>
          </a:stretch>
        </p:blipFill>
        <p:spPr>
          <a:xfrm>
            <a:off x="4958080" y="717242"/>
            <a:ext cx="2275840" cy="5418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B0BAC865-9BCA-29EB-E883-505BEBB119CA}"/>
              </a:ext>
            </a:extLst>
          </p:cNvPr>
          <p:cNvSpPr txBox="1"/>
          <p:nvPr/>
        </p:nvSpPr>
        <p:spPr>
          <a:xfrm>
            <a:off x="7457843" y="2982515"/>
            <a:ext cx="3070939" cy="608369"/>
          </a:xfrm>
          <a:prstGeom prst="rect">
            <a:avLst/>
          </a:prstGeom>
          <a:noFill/>
        </p:spPr>
        <p:txBody>
          <a:bodyPr wrap="square" rtlCol="0">
            <a:spAutoFit/>
          </a:bodyPr>
          <a:lstStyle/>
          <a:p>
            <a:pPr algn="l"/>
            <a:endParaRPr lang="en-US"/>
          </a:p>
        </p:txBody>
      </p:sp>
      <p:pic>
        <p:nvPicPr>
          <p:cNvPr id="13" name="Picture 12">
            <a:extLst>
              <a:ext uri="{FF2B5EF4-FFF2-40B4-BE49-F238E27FC236}">
                <a16:creationId xmlns:a16="http://schemas.microsoft.com/office/drawing/2014/main" id="{87A219FD-41BC-756E-613F-821874DDBE27}"/>
              </a:ext>
            </a:extLst>
          </p:cNvPr>
          <p:cNvPicPr>
            <a:picLocks noChangeAspect="1"/>
          </p:cNvPicPr>
          <p:nvPr/>
        </p:nvPicPr>
        <p:blipFill>
          <a:blip r:embed="rId4"/>
          <a:stretch>
            <a:fillRect/>
          </a:stretch>
        </p:blipFill>
        <p:spPr>
          <a:xfrm>
            <a:off x="8731276" y="717243"/>
            <a:ext cx="2241973" cy="5418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73407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F411-965D-54A2-2074-3386F75BCF19}"/>
              </a:ext>
            </a:extLst>
          </p:cNvPr>
          <p:cNvSpPr>
            <a:spLocks noGrp="1"/>
          </p:cNvSpPr>
          <p:nvPr>
            <p:ph type="title"/>
          </p:nvPr>
        </p:nvSpPr>
        <p:spPr>
          <a:xfrm rot="10800000" flipV="1">
            <a:off x="3011088" y="250918"/>
            <a:ext cx="6169824" cy="596259"/>
          </a:xfrm>
        </p:spPr>
        <p:txBody>
          <a:bodyPr>
            <a:normAutofit/>
          </a:bodyPr>
          <a:lstStyle/>
          <a:p>
            <a:r>
              <a:rPr lang="en-GB" sz="3200" b="1" dirty="0"/>
              <a:t>Keyword Research </a:t>
            </a:r>
            <a:endParaRPr lang="en-US" sz="3200" b="1" dirty="0"/>
          </a:p>
        </p:txBody>
      </p:sp>
      <p:sp>
        <p:nvSpPr>
          <p:cNvPr id="4" name="TextBox 3">
            <a:extLst>
              <a:ext uri="{FF2B5EF4-FFF2-40B4-BE49-F238E27FC236}">
                <a16:creationId xmlns:a16="http://schemas.microsoft.com/office/drawing/2014/main" id="{B1272970-B8AD-0B91-4B30-4B9A6883487A}"/>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pic>
        <p:nvPicPr>
          <p:cNvPr id="5" name="Picture 4">
            <a:extLst>
              <a:ext uri="{FF2B5EF4-FFF2-40B4-BE49-F238E27FC236}">
                <a16:creationId xmlns:a16="http://schemas.microsoft.com/office/drawing/2014/main" id="{4C86EDED-7D67-E2D6-F931-54B56839AB10}"/>
              </a:ext>
            </a:extLst>
          </p:cNvPr>
          <p:cNvPicPr>
            <a:picLocks noChangeAspect="1"/>
          </p:cNvPicPr>
          <p:nvPr/>
        </p:nvPicPr>
        <p:blipFill>
          <a:blip r:embed="rId2"/>
          <a:stretch>
            <a:fillRect/>
          </a:stretch>
        </p:blipFill>
        <p:spPr>
          <a:xfrm>
            <a:off x="3743323" y="1188416"/>
            <a:ext cx="4998842" cy="541866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664835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AA8A-7D87-64E4-0685-1ACF447EC2E2}"/>
              </a:ext>
            </a:extLst>
          </p:cNvPr>
          <p:cNvSpPr>
            <a:spLocks noGrp="1"/>
          </p:cNvSpPr>
          <p:nvPr>
            <p:ph type="title"/>
          </p:nvPr>
        </p:nvSpPr>
        <p:spPr/>
        <p:txBody>
          <a:bodyPr>
            <a:normAutofit/>
          </a:bodyPr>
          <a:lstStyle/>
          <a:p>
            <a:r>
              <a:rPr lang="en-GB" sz="3600" b="1" dirty="0"/>
              <a:t>On page optimisation </a:t>
            </a:r>
            <a:endParaRPr lang="en-US" sz="3600" b="1" dirty="0"/>
          </a:p>
        </p:txBody>
      </p:sp>
      <p:sp>
        <p:nvSpPr>
          <p:cNvPr id="3" name="Content Placeholder 2">
            <a:extLst>
              <a:ext uri="{FF2B5EF4-FFF2-40B4-BE49-F238E27FC236}">
                <a16:creationId xmlns:a16="http://schemas.microsoft.com/office/drawing/2014/main" id="{6DA37D1D-4DAC-8BAE-5220-AA55C0C35B6F}"/>
              </a:ext>
            </a:extLst>
          </p:cNvPr>
          <p:cNvSpPr>
            <a:spLocks noGrp="1"/>
          </p:cNvSpPr>
          <p:nvPr>
            <p:ph idx="1"/>
          </p:nvPr>
        </p:nvSpPr>
        <p:spPr/>
        <p:txBody>
          <a:bodyPr>
            <a:normAutofit/>
          </a:bodyPr>
          <a:lstStyle/>
          <a:p>
            <a:r>
              <a:rPr lang="en-GB" sz="2400" dirty="0"/>
              <a:t>1. Keyword Research : Identify relevant keywords related to your brand, products, and industry.
2. Title Tags :  Craft unique, descriptive titles for each page, incorporating primary keywords.
3. Meta Descriptions :  Write compelling meta descriptions that summarize the content and encourage clicks.</a:t>
            </a:r>
            <a:endParaRPr lang="en-US" sz="2400" dirty="0"/>
          </a:p>
        </p:txBody>
      </p:sp>
    </p:spTree>
    <p:extLst>
      <p:ext uri="{BB962C8B-B14F-4D97-AF65-F5344CB8AC3E}">
        <p14:creationId xmlns:p14="http://schemas.microsoft.com/office/powerpoint/2010/main" val="224256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3DD50E-8785-8C89-1B7F-E7A0C1F454D8}"/>
              </a:ext>
            </a:extLst>
          </p:cNvPr>
          <p:cNvSpPr>
            <a:spLocks noGrp="1"/>
          </p:cNvSpPr>
          <p:nvPr>
            <p:ph type="ctrTitle"/>
          </p:nvPr>
        </p:nvSpPr>
        <p:spPr>
          <a:xfrm>
            <a:off x="371454" y="912258"/>
            <a:ext cx="11449092" cy="5033483"/>
          </a:xfrm>
        </p:spPr>
        <p:txBody>
          <a:bodyPr>
            <a:normAutofit/>
          </a:bodyPr>
          <a:lstStyle/>
          <a:p>
            <a:r>
              <a:rPr lang="en-GB" sz="4800" b="1" dirty="0">
                <a:latin typeface="Amasis MT Pro Black" panose="02040304050005020304" pitchFamily="18" charset="0"/>
                <a:ea typeface="Berlin Sans FB" panose="02000000000000000000" pitchFamily="2" charset="0"/>
              </a:rPr>
              <a:t>Part -1</a:t>
            </a:r>
            <a:br>
              <a:rPr lang="en-GB" sz="4800" b="1" dirty="0"/>
            </a:br>
            <a:r>
              <a:rPr lang="en-GB" sz="4800" b="1" dirty="0"/>
              <a:t>brand </a:t>
            </a:r>
            <a:r>
              <a:rPr lang="en-GB" sz="4800" b="1" dirty="0" err="1"/>
              <a:t>StUdy</a:t>
            </a:r>
            <a:r>
              <a:rPr lang="en-GB" sz="4800" b="1" dirty="0"/>
              <a:t> </a:t>
            </a:r>
            <a:br>
              <a:rPr lang="en-GB" sz="4800" b="1" dirty="0"/>
            </a:br>
            <a:r>
              <a:rPr lang="en-GB" sz="4800" b="1" dirty="0"/>
              <a:t>Competitor  Analysis  And </a:t>
            </a:r>
            <a:br>
              <a:rPr lang="en-GB" sz="4800" b="1" dirty="0"/>
            </a:br>
            <a:r>
              <a:rPr lang="en-GB" sz="4800" b="1" dirty="0"/>
              <a:t>Buyer’s /Audience’s persona </a:t>
            </a:r>
            <a:endParaRPr lang="en-US" sz="4800" b="1" dirty="0"/>
          </a:p>
        </p:txBody>
      </p:sp>
    </p:spTree>
    <p:extLst>
      <p:ext uri="{BB962C8B-B14F-4D97-AF65-F5344CB8AC3E}">
        <p14:creationId xmlns:p14="http://schemas.microsoft.com/office/powerpoint/2010/main" val="2735080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C1E9-F283-8E51-17B2-38F8099FAC9D}"/>
              </a:ext>
            </a:extLst>
          </p:cNvPr>
          <p:cNvSpPr>
            <a:spLocks noGrp="1"/>
          </p:cNvSpPr>
          <p:nvPr>
            <p:ph type="title"/>
          </p:nvPr>
        </p:nvSpPr>
        <p:spPr>
          <a:xfrm>
            <a:off x="184988" y="486178"/>
            <a:ext cx="5568148" cy="1154095"/>
          </a:xfrm>
        </p:spPr>
        <p:txBody>
          <a:bodyPr>
            <a:normAutofit/>
          </a:bodyPr>
          <a:lstStyle/>
          <a:p>
            <a:r>
              <a:rPr lang="en-GB" sz="2800" b="1" dirty="0"/>
              <a:t>Content optimisation:</a:t>
            </a:r>
            <a:endParaRPr lang="en-US" sz="2800" b="1" dirty="0"/>
          </a:p>
        </p:txBody>
      </p:sp>
      <p:pic>
        <p:nvPicPr>
          <p:cNvPr id="6" name="Content Placeholder 5">
            <a:extLst>
              <a:ext uri="{FF2B5EF4-FFF2-40B4-BE49-F238E27FC236}">
                <a16:creationId xmlns:a16="http://schemas.microsoft.com/office/drawing/2014/main" id="{1AA43F05-64B0-EA60-CBFF-C32041153C04}"/>
              </a:ext>
            </a:extLst>
          </p:cNvPr>
          <p:cNvPicPr>
            <a:picLocks noGrp="1" noChangeAspect="1"/>
          </p:cNvPicPr>
          <p:nvPr>
            <p:ph idx="1"/>
          </p:nvPr>
        </p:nvPicPr>
        <p:blipFill>
          <a:blip r:embed="rId2"/>
          <a:stretch>
            <a:fillRect/>
          </a:stretch>
        </p:blipFill>
        <p:spPr>
          <a:xfrm>
            <a:off x="422229" y="2118717"/>
            <a:ext cx="4816475" cy="402490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B1F4CCCF-0122-14FB-2BEB-7994F603B404}"/>
              </a:ext>
            </a:extLst>
          </p:cNvPr>
          <p:cNvSpPr txBox="1"/>
          <p:nvPr/>
        </p:nvSpPr>
        <p:spPr>
          <a:xfrm>
            <a:off x="6438866" y="151805"/>
            <a:ext cx="5152873" cy="10864513"/>
          </a:xfrm>
          <a:prstGeom prst="rect">
            <a:avLst/>
          </a:prstGeom>
          <a:noFill/>
        </p:spPr>
        <p:txBody>
          <a:bodyPr wrap="square" rtlCol="0">
            <a:spAutoFit/>
          </a:bodyPr>
          <a:lstStyle/>
          <a:p>
            <a:pPr algn="l"/>
            <a:r>
              <a:rPr lang="en-GB" sz="2400" b="1" u="sng" dirty="0"/>
              <a:t>Content optimisation:</a:t>
            </a:r>
          </a:p>
          <a:p>
            <a:pPr algn="l"/>
            <a:endParaRPr lang="en-GB" sz="2000" b="1" dirty="0"/>
          </a:p>
          <a:p>
            <a:pPr algn="l"/>
            <a:r>
              <a:rPr lang="en-GB" sz="2000" dirty="0"/>
              <a:t>1.Know your audience :Understand who your target customers are, what they like, and what they are looking for in a brand like Noise.</a:t>
            </a:r>
          </a:p>
          <a:p>
            <a:pPr algn="l"/>
            <a:endParaRPr lang="en-GB" sz="2000" dirty="0"/>
          </a:p>
          <a:p>
            <a:pPr algn="l"/>
            <a:r>
              <a:rPr lang="en-GB" sz="2000" dirty="0"/>
              <a:t>2. Create engaging content: Develop content that is interesting, useful, and relevant to your audience, such as product reviews, tutorials, and lifestyle tips
  </a:t>
            </a:r>
          </a:p>
          <a:p>
            <a:pPr algn="l"/>
            <a:endParaRPr lang="en-GB" sz="2000" dirty="0"/>
          </a:p>
          <a:p>
            <a:pPr algn="l"/>
            <a:r>
              <a:rPr lang="en-GB" sz="2000" dirty="0"/>
              <a:t>3.Optimize for SEO :Use keywords strategically, optimize images and videos, and ensure fast loading speeds to improve search engine rankings.</a:t>
            </a:r>
          </a:p>
          <a:p>
            <a:pPr algn="l"/>
            <a:endParaRPr lang="en-GB" sz="2000" dirty="0"/>
          </a:p>
          <a:p>
            <a:pPr algn="l"/>
            <a:r>
              <a:rPr lang="en-GB" sz="2000" dirty="0"/>
              <a:t>4.Visual storytelling: Use high-quality images, videos, and graphics to showcase Noise products and lifestyle.</a:t>
            </a:r>
            <a:endParaRPr lang="en-GB" sz="2000" b="1" dirty="0"/>
          </a:p>
          <a:p>
            <a:pPr algn="l"/>
            <a:endParaRPr lang="en-GB" sz="2000" b="1" dirty="0"/>
          </a:p>
          <a:p>
            <a:pPr algn="l"/>
            <a:endParaRPr lang="en-GB" sz="2000" b="1" dirty="0"/>
          </a:p>
          <a:p>
            <a:pPr algn="l"/>
            <a:endParaRPr lang="en-GB" sz="2000" b="1" dirty="0"/>
          </a:p>
          <a:p>
            <a:pPr algn="l"/>
            <a:endParaRPr lang="en-GB" sz="2000" b="1" dirty="0"/>
          </a:p>
          <a:p>
            <a:pPr algn="l"/>
            <a:endParaRPr lang="en-GB" sz="2000" b="1" dirty="0"/>
          </a:p>
          <a:p>
            <a:pPr algn="l"/>
            <a:endParaRPr lang="en-GB" sz="2000" b="1" dirty="0"/>
          </a:p>
          <a:p>
            <a:pPr algn="l"/>
            <a:endParaRPr lang="en-GB" sz="2000" b="1" dirty="0"/>
          </a:p>
          <a:p>
            <a:pPr algn="l"/>
            <a:endParaRPr lang="en-GB" sz="2000" b="1" dirty="0"/>
          </a:p>
          <a:p>
            <a:pPr algn="l"/>
            <a:endParaRPr lang="en-GB" sz="2000" b="1" dirty="0"/>
          </a:p>
          <a:p>
            <a:pPr algn="l"/>
            <a:endParaRPr lang="en-GB" sz="2000" b="1" dirty="0"/>
          </a:p>
          <a:p>
            <a:pPr algn="l"/>
            <a:endParaRPr lang="en-GB" sz="2000" b="1" dirty="0"/>
          </a:p>
          <a:p>
            <a:pPr algn="l"/>
            <a:endParaRPr lang="en-GB" sz="2000" b="1" dirty="0"/>
          </a:p>
          <a:p>
            <a:pPr algn="l"/>
            <a:endParaRPr lang="en-GB" sz="2000" b="1" dirty="0"/>
          </a:p>
          <a:p>
            <a:pPr algn="l"/>
            <a:endParaRPr lang="en-US" sz="2000" b="1" dirty="0"/>
          </a:p>
        </p:txBody>
      </p:sp>
    </p:spTree>
    <p:extLst>
      <p:ext uri="{BB962C8B-B14F-4D97-AF65-F5344CB8AC3E}">
        <p14:creationId xmlns:p14="http://schemas.microsoft.com/office/powerpoint/2010/main" val="1045222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49068-8A9C-7273-AB57-CD5EE64E9B18}"/>
              </a:ext>
            </a:extLst>
          </p:cNvPr>
          <p:cNvSpPr>
            <a:spLocks noGrp="1"/>
          </p:cNvSpPr>
          <p:nvPr>
            <p:ph type="title"/>
          </p:nvPr>
        </p:nvSpPr>
        <p:spPr>
          <a:xfrm>
            <a:off x="2059138" y="317146"/>
            <a:ext cx="8073723" cy="1137309"/>
          </a:xfrm>
        </p:spPr>
        <p:txBody>
          <a:bodyPr>
            <a:normAutofit/>
          </a:bodyPr>
          <a:lstStyle/>
          <a:p>
            <a:r>
              <a:rPr lang="en-GB" sz="3600" b="1" dirty="0"/>
              <a:t>Key insights</a:t>
            </a:r>
            <a:endParaRPr lang="en-US" sz="3600" b="1" dirty="0"/>
          </a:p>
        </p:txBody>
      </p:sp>
      <p:sp>
        <p:nvSpPr>
          <p:cNvPr id="3" name="Content Placeholder 2">
            <a:extLst>
              <a:ext uri="{FF2B5EF4-FFF2-40B4-BE49-F238E27FC236}">
                <a16:creationId xmlns:a16="http://schemas.microsoft.com/office/drawing/2014/main" id="{6DCAF3F0-BECD-9F7E-3353-103C55F50EFD}"/>
              </a:ext>
            </a:extLst>
          </p:cNvPr>
          <p:cNvSpPr>
            <a:spLocks noGrp="1"/>
          </p:cNvSpPr>
          <p:nvPr>
            <p:ph idx="1"/>
          </p:nvPr>
        </p:nvSpPr>
        <p:spPr>
          <a:xfrm>
            <a:off x="2059138" y="1615190"/>
            <a:ext cx="7729728" cy="3101983"/>
          </a:xfrm>
        </p:spPr>
        <p:txBody>
          <a:bodyPr>
            <a:noAutofit/>
          </a:bodyPr>
          <a:lstStyle/>
          <a:p>
            <a:pPr marL="0" indent="0">
              <a:buNone/>
            </a:pPr>
            <a:r>
              <a:rPr lang="en-GB" sz="2000" dirty="0"/>
              <a:t>1. </a:t>
            </a:r>
            <a:r>
              <a:rPr lang="en-GB" sz="2400" dirty="0"/>
              <a:t>Young and Bold: Noise is a brand for the young and bold, who want to make a statement with their accessories.
2.Innovative and Trendy: Noise is always innovating and keeping up with the latest trends, offering products that are cutting-edge and fashionable.
3. Customer-Centric Noise prioritizes its customers, offering excellent customer service and </a:t>
            </a:r>
            <a:r>
              <a:rPr lang="en-GB" sz="2400" dirty="0" err="1"/>
              <a:t>suppport</a:t>
            </a:r>
            <a:r>
              <a:rPr lang="en-GB" sz="2400" dirty="0"/>
              <a:t>.
4.Indian Roots: Noise is an Indian brand that takes pride in its heritage, offering products that are designed for the Indian market.
5.Growing Fast: Noise is a rapidly growing brand, expanding its presence online and offline.</a:t>
            </a:r>
            <a:endParaRPr lang="en-US" sz="2400" dirty="0"/>
          </a:p>
        </p:txBody>
      </p:sp>
    </p:spTree>
    <p:extLst>
      <p:ext uri="{BB962C8B-B14F-4D97-AF65-F5344CB8AC3E}">
        <p14:creationId xmlns:p14="http://schemas.microsoft.com/office/powerpoint/2010/main" val="4059707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5721E-A9F3-8C8D-892A-242BD7264025}"/>
              </a:ext>
            </a:extLst>
          </p:cNvPr>
          <p:cNvSpPr>
            <a:spLocks noGrp="1"/>
          </p:cNvSpPr>
          <p:nvPr>
            <p:ph type="ctrTitle"/>
          </p:nvPr>
        </p:nvSpPr>
        <p:spPr>
          <a:xfrm>
            <a:off x="1529358" y="2216340"/>
            <a:ext cx="9133284" cy="2425320"/>
          </a:xfrm>
        </p:spPr>
        <p:txBody>
          <a:bodyPr>
            <a:noAutofit/>
          </a:bodyPr>
          <a:lstStyle/>
          <a:p>
            <a:r>
              <a:rPr lang="en-GB" sz="4800" b="1" dirty="0"/>
              <a:t>Part-3</a:t>
            </a:r>
            <a:br>
              <a:rPr lang="en-GB" sz="4800" b="1" dirty="0"/>
            </a:br>
            <a:r>
              <a:rPr lang="en-GB" sz="4800" b="1" dirty="0"/>
              <a:t>content ideas and marketing strategies </a:t>
            </a:r>
            <a:endParaRPr lang="en-US" sz="4800" b="1" dirty="0"/>
          </a:p>
        </p:txBody>
      </p:sp>
    </p:spTree>
    <p:extLst>
      <p:ext uri="{BB962C8B-B14F-4D97-AF65-F5344CB8AC3E}">
        <p14:creationId xmlns:p14="http://schemas.microsoft.com/office/powerpoint/2010/main" val="1783928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7A2FA5-BD7E-0251-6248-87C749E79826}"/>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pic>
        <p:nvPicPr>
          <p:cNvPr id="5" name="Picture 4">
            <a:extLst>
              <a:ext uri="{FF2B5EF4-FFF2-40B4-BE49-F238E27FC236}">
                <a16:creationId xmlns:a16="http://schemas.microsoft.com/office/drawing/2014/main" id="{15A4EA0F-81BB-0A52-7F8A-1EF2A39718CB}"/>
              </a:ext>
            </a:extLst>
          </p:cNvPr>
          <p:cNvPicPr>
            <a:picLocks noChangeAspect="1"/>
          </p:cNvPicPr>
          <p:nvPr/>
        </p:nvPicPr>
        <p:blipFill>
          <a:blip r:embed="rId2"/>
          <a:stretch>
            <a:fillRect/>
          </a:stretch>
        </p:blipFill>
        <p:spPr>
          <a:xfrm>
            <a:off x="1291828" y="1089421"/>
            <a:ext cx="9608343" cy="5545339"/>
          </a:xfrm>
          <a:prstGeom prst="rect">
            <a:avLst/>
          </a:prstGeom>
        </p:spPr>
      </p:pic>
      <p:sp>
        <p:nvSpPr>
          <p:cNvPr id="9" name="Title 8">
            <a:extLst>
              <a:ext uri="{FF2B5EF4-FFF2-40B4-BE49-F238E27FC236}">
                <a16:creationId xmlns:a16="http://schemas.microsoft.com/office/drawing/2014/main" id="{DFA148DA-B2D9-5F47-E44C-0A7F5CEE33B2}"/>
              </a:ext>
            </a:extLst>
          </p:cNvPr>
          <p:cNvSpPr>
            <a:spLocks noGrp="1"/>
          </p:cNvSpPr>
          <p:nvPr>
            <p:ph type="title"/>
          </p:nvPr>
        </p:nvSpPr>
        <p:spPr>
          <a:xfrm rot="10800000" flipV="1">
            <a:off x="3826511" y="223240"/>
            <a:ext cx="5170008" cy="669727"/>
          </a:xfrm>
        </p:spPr>
        <p:txBody>
          <a:bodyPr>
            <a:normAutofit/>
          </a:bodyPr>
          <a:lstStyle/>
          <a:p>
            <a:r>
              <a:rPr lang="en-GB" sz="2000" b="1" dirty="0" err="1"/>
              <a:t>ContenT</a:t>
            </a:r>
            <a:r>
              <a:rPr lang="en-GB" sz="2000" b="1" dirty="0"/>
              <a:t> </a:t>
            </a:r>
            <a:r>
              <a:rPr lang="en-GB" sz="2000" b="1" dirty="0" err="1"/>
              <a:t>calender</a:t>
            </a:r>
            <a:r>
              <a:rPr lang="en-GB" sz="2000" b="1" dirty="0"/>
              <a:t> </a:t>
            </a:r>
            <a:endParaRPr lang="en-US" sz="2000" b="1" dirty="0"/>
          </a:p>
        </p:txBody>
      </p:sp>
    </p:spTree>
    <p:extLst>
      <p:ext uri="{BB962C8B-B14F-4D97-AF65-F5344CB8AC3E}">
        <p14:creationId xmlns:p14="http://schemas.microsoft.com/office/powerpoint/2010/main" val="45596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2260-2B43-4C23-00D6-07FF3CE7B87D}"/>
              </a:ext>
            </a:extLst>
          </p:cNvPr>
          <p:cNvSpPr>
            <a:spLocks noGrp="1"/>
          </p:cNvSpPr>
          <p:nvPr>
            <p:ph type="title"/>
          </p:nvPr>
        </p:nvSpPr>
        <p:spPr>
          <a:xfrm>
            <a:off x="605980" y="672203"/>
            <a:ext cx="4486656" cy="1141497"/>
          </a:xfrm>
        </p:spPr>
        <p:txBody>
          <a:bodyPr>
            <a:normAutofit fontScale="90000"/>
          </a:bodyPr>
          <a:lstStyle/>
          <a:p>
            <a:r>
              <a:rPr lang="en-GB" sz="3600" b="1" dirty="0"/>
              <a:t>Content ideas</a:t>
            </a:r>
            <a:endParaRPr lang="en-US" sz="3600" b="1" dirty="0"/>
          </a:p>
        </p:txBody>
      </p:sp>
      <p:sp>
        <p:nvSpPr>
          <p:cNvPr id="3" name="Content Placeholder 2">
            <a:extLst>
              <a:ext uri="{FF2B5EF4-FFF2-40B4-BE49-F238E27FC236}">
                <a16:creationId xmlns:a16="http://schemas.microsoft.com/office/drawing/2014/main" id="{24EE3386-07E9-26EF-3F42-54FD2D1DD5F6}"/>
              </a:ext>
            </a:extLst>
          </p:cNvPr>
          <p:cNvSpPr>
            <a:spLocks noGrp="1"/>
          </p:cNvSpPr>
          <p:nvPr>
            <p:ph idx="1"/>
          </p:nvPr>
        </p:nvSpPr>
        <p:spPr>
          <a:xfrm>
            <a:off x="6779403" y="491633"/>
            <a:ext cx="5211842" cy="5874734"/>
          </a:xfrm>
        </p:spPr>
        <p:txBody>
          <a:bodyPr>
            <a:normAutofit fontScale="25000" lnSpcReduction="20000"/>
          </a:bodyPr>
          <a:lstStyle/>
          <a:p>
            <a:pPr marL="0" indent="0">
              <a:buNone/>
            </a:pPr>
            <a:r>
              <a:rPr lang="en-GB" sz="11200" b="1" u="sng" dirty="0"/>
              <a:t>Content ideas:</a:t>
            </a:r>
          </a:p>
          <a:p>
            <a:pPr marL="0" indent="0">
              <a:buNone/>
            </a:pPr>
            <a:endParaRPr lang="en-GB" dirty="0"/>
          </a:p>
          <a:p>
            <a:pPr marL="0" indent="0">
              <a:buNone/>
            </a:pPr>
            <a:r>
              <a:rPr lang="en-GB" sz="9600" dirty="0"/>
              <a:t>1.Product Showcase : Highlight Noise products in action, showcasing their features and benefits.
2. Lifestyle Tips: Share tips on fitness, music, and style, aligning with the Noise brand values.
3. User Stories :Share stories of customers who have used Noise products to achieve their fitness or music goals.</a:t>
            </a:r>
          </a:p>
          <a:p>
            <a:pPr marL="0" indent="0">
              <a:buNone/>
            </a:pPr>
            <a:r>
              <a:rPr lang="en-GB" sz="9600" dirty="0"/>
              <a:t>4.How-To Guides: Create guides on how to use Noise products, such as setting up a smartwatch or using earbuds.</a:t>
            </a:r>
          </a:p>
          <a:p>
            <a:pPr marL="0" indent="0">
              <a:buNone/>
            </a:pPr>
            <a:r>
              <a:rPr lang="en-GB" sz="9600" dirty="0"/>
              <a:t>5. Product Reviews :  Share honest reviews of Noise products from customers and experts.</a:t>
            </a:r>
            <a:endParaRPr lang="en-US" sz="9600" dirty="0"/>
          </a:p>
        </p:txBody>
      </p:sp>
      <p:sp>
        <p:nvSpPr>
          <p:cNvPr id="5" name="TextBox 4">
            <a:extLst>
              <a:ext uri="{FF2B5EF4-FFF2-40B4-BE49-F238E27FC236}">
                <a16:creationId xmlns:a16="http://schemas.microsoft.com/office/drawing/2014/main" id="{6D285DD9-CCCE-2BE4-1CAE-0C5985CBAE40}"/>
              </a:ext>
            </a:extLst>
          </p:cNvPr>
          <p:cNvSpPr txBox="1"/>
          <p:nvPr/>
        </p:nvSpPr>
        <p:spPr>
          <a:xfrm flipH="1">
            <a:off x="482203" y="2514599"/>
            <a:ext cx="4973718" cy="3538728"/>
          </a:xfrm>
          <a:prstGeom prst="rect">
            <a:avLst/>
          </a:prstGeom>
          <a:noFill/>
        </p:spPr>
        <p:txBody>
          <a:bodyPr wrap="square" rtlCol="0">
            <a:spAutoFit/>
          </a:bodyPr>
          <a:lstStyle/>
          <a:p>
            <a:pPr algn="l"/>
            <a:endParaRPr lang="en-US" dirty="0"/>
          </a:p>
        </p:txBody>
      </p:sp>
      <p:pic>
        <p:nvPicPr>
          <p:cNvPr id="6" name="Picture 5">
            <a:extLst>
              <a:ext uri="{FF2B5EF4-FFF2-40B4-BE49-F238E27FC236}">
                <a16:creationId xmlns:a16="http://schemas.microsoft.com/office/drawing/2014/main" id="{AFCD9408-9038-A494-E208-E9FF4EEF84A2}"/>
              </a:ext>
            </a:extLst>
          </p:cNvPr>
          <p:cNvPicPr>
            <a:picLocks noChangeAspect="1"/>
          </p:cNvPicPr>
          <p:nvPr/>
        </p:nvPicPr>
        <p:blipFill>
          <a:blip r:embed="rId2"/>
          <a:stretch>
            <a:fillRect/>
          </a:stretch>
        </p:blipFill>
        <p:spPr>
          <a:xfrm>
            <a:off x="640078" y="2303859"/>
            <a:ext cx="4772521" cy="351829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049664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EFC0-B715-76B5-2B11-58866B624100}"/>
              </a:ext>
            </a:extLst>
          </p:cNvPr>
          <p:cNvSpPr>
            <a:spLocks noGrp="1"/>
          </p:cNvSpPr>
          <p:nvPr>
            <p:ph type="title"/>
          </p:nvPr>
        </p:nvSpPr>
        <p:spPr>
          <a:xfrm>
            <a:off x="1356027" y="702207"/>
            <a:ext cx="8858248" cy="994434"/>
          </a:xfrm>
        </p:spPr>
        <p:txBody>
          <a:bodyPr>
            <a:normAutofit/>
          </a:bodyPr>
          <a:lstStyle/>
          <a:p>
            <a:r>
              <a:rPr lang="en-GB" sz="3600" b="1" dirty="0"/>
              <a:t>Content strategies</a:t>
            </a:r>
            <a:endParaRPr lang="en-US" sz="3600" b="1" dirty="0"/>
          </a:p>
        </p:txBody>
      </p:sp>
      <p:sp>
        <p:nvSpPr>
          <p:cNvPr id="3" name="Content Placeholder 2">
            <a:extLst>
              <a:ext uri="{FF2B5EF4-FFF2-40B4-BE49-F238E27FC236}">
                <a16:creationId xmlns:a16="http://schemas.microsoft.com/office/drawing/2014/main" id="{653324A9-DBDB-EE5B-0382-B93921942678}"/>
              </a:ext>
            </a:extLst>
          </p:cNvPr>
          <p:cNvSpPr>
            <a:spLocks noGrp="1"/>
          </p:cNvSpPr>
          <p:nvPr>
            <p:ph idx="1"/>
          </p:nvPr>
        </p:nvSpPr>
        <p:spPr>
          <a:xfrm>
            <a:off x="1356026" y="2333887"/>
            <a:ext cx="8858249" cy="3821906"/>
          </a:xfrm>
        </p:spPr>
        <p:txBody>
          <a:bodyPr>
            <a:noAutofit/>
          </a:bodyPr>
          <a:lstStyle/>
          <a:p>
            <a:pPr marL="0" indent="0">
              <a:buNone/>
            </a:pPr>
            <a:r>
              <a:rPr lang="en-GB" sz="2400" dirty="0"/>
              <a:t>1. Educational Content: Teach customers about Noise products, features, and benefits through blog posts, videos, and social media.
2. User-Generated Content: Encourage customers to share their Noise product experiences through photos, videos, and reviews.
3. Blog: Publish articles on fitness, music, and lifestyle topics, highlighting Noise products and expertise.
4.Video </a:t>
            </a:r>
            <a:r>
              <a:rPr lang="en-GB" sz="2400" dirty="0" err="1"/>
              <a:t>Content:Create</a:t>
            </a:r>
            <a:r>
              <a:rPr lang="en-GB" sz="2400" dirty="0"/>
              <a:t> product demos, tutorials, and lifestyle videos to engage customers and showcase products.
5.FAQs:  Create a comprehensive FAQ section to answer common customer questions.</a:t>
            </a:r>
            <a:endParaRPr lang="en-US" sz="2400" dirty="0"/>
          </a:p>
        </p:txBody>
      </p:sp>
    </p:spTree>
    <p:extLst>
      <p:ext uri="{BB962C8B-B14F-4D97-AF65-F5344CB8AC3E}">
        <p14:creationId xmlns:p14="http://schemas.microsoft.com/office/powerpoint/2010/main" val="16690111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88EB-E71D-FDD5-3552-B8F2B2DB5B56}"/>
              </a:ext>
            </a:extLst>
          </p:cNvPr>
          <p:cNvSpPr>
            <a:spLocks noGrp="1"/>
          </p:cNvSpPr>
          <p:nvPr>
            <p:ph type="ctrTitle"/>
          </p:nvPr>
        </p:nvSpPr>
        <p:spPr>
          <a:xfrm>
            <a:off x="1582936" y="2077411"/>
            <a:ext cx="9026128" cy="2703178"/>
          </a:xfrm>
        </p:spPr>
        <p:txBody>
          <a:bodyPr>
            <a:normAutofit/>
          </a:bodyPr>
          <a:lstStyle/>
          <a:p>
            <a:r>
              <a:rPr lang="en-GB" sz="4400" b="1" dirty="0"/>
              <a:t>Part-4</a:t>
            </a:r>
            <a:br>
              <a:rPr lang="en-GB" sz="4400" b="1" dirty="0"/>
            </a:br>
            <a:r>
              <a:rPr lang="en-GB" sz="4400" b="1" dirty="0"/>
              <a:t>content creation and  content curation</a:t>
            </a:r>
            <a:endParaRPr lang="en-US" sz="4400" b="1" dirty="0"/>
          </a:p>
        </p:txBody>
      </p:sp>
    </p:spTree>
    <p:extLst>
      <p:ext uri="{BB962C8B-B14F-4D97-AF65-F5344CB8AC3E}">
        <p14:creationId xmlns:p14="http://schemas.microsoft.com/office/powerpoint/2010/main" val="1578112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399C-2192-3B05-7BA1-E1FBBCC538F0}"/>
              </a:ext>
            </a:extLst>
          </p:cNvPr>
          <p:cNvSpPr>
            <a:spLocks noGrp="1"/>
          </p:cNvSpPr>
          <p:nvPr>
            <p:ph type="title"/>
          </p:nvPr>
        </p:nvSpPr>
        <p:spPr/>
        <p:txBody>
          <a:bodyPr/>
          <a:lstStyle/>
          <a:p>
            <a:r>
              <a:rPr lang="en-GB" b="1" dirty="0"/>
              <a:t>Instagram profile  link</a:t>
            </a:r>
            <a:endParaRPr lang="en-US" b="1" dirty="0"/>
          </a:p>
        </p:txBody>
      </p:sp>
      <p:sp>
        <p:nvSpPr>
          <p:cNvPr id="3" name="Content Placeholder 2">
            <a:extLst>
              <a:ext uri="{FF2B5EF4-FFF2-40B4-BE49-F238E27FC236}">
                <a16:creationId xmlns:a16="http://schemas.microsoft.com/office/drawing/2014/main" id="{F259D83A-514B-46D8-2481-D743726FF661}"/>
              </a:ext>
            </a:extLst>
          </p:cNvPr>
          <p:cNvSpPr>
            <a:spLocks noGrp="1"/>
          </p:cNvSpPr>
          <p:nvPr>
            <p:ph idx="1"/>
          </p:nvPr>
        </p:nvSpPr>
        <p:spPr>
          <a:xfrm>
            <a:off x="2231136" y="2638044"/>
            <a:ext cx="3662458" cy="3101983"/>
          </a:xfrm>
        </p:spPr>
        <p:txBody>
          <a:bodyPr>
            <a:normAutofit/>
          </a:bodyPr>
          <a:lstStyle/>
          <a:p>
            <a:r>
              <a:rPr lang="en-GB" sz="2400" dirty="0">
                <a:solidFill>
                  <a:schemeClr val="tx1"/>
                </a:solidFill>
                <a:hlinkClick r:id="rId2">
                  <a:extLst>
                    <a:ext uri="{A12FA001-AC4F-418D-AE19-62706E023703}">
                      <ahyp:hlinkClr xmlns:ahyp="http://schemas.microsoft.com/office/drawing/2018/hyperlinkcolor" val="tx"/>
                    </a:ext>
                  </a:extLst>
                </a:hlinkClick>
              </a:rPr>
              <a:t>https://www.instagram.com/noise_brand2k24?utm_source=qr&amp;igsh=MXNodHI3bmg0NjV0NA==</a:t>
            </a:r>
            <a:r>
              <a:rPr lang="en-GB" sz="2400" dirty="0">
                <a:solidFill>
                  <a:schemeClr val="tx1"/>
                </a:solidFill>
              </a:rPr>
              <a:t> </a:t>
            </a:r>
            <a:endParaRPr lang="en-US" sz="2400" dirty="0">
              <a:solidFill>
                <a:schemeClr val="tx1"/>
              </a:solidFill>
            </a:endParaRPr>
          </a:p>
        </p:txBody>
      </p:sp>
      <p:sp>
        <p:nvSpPr>
          <p:cNvPr id="4" name="TextBox 3">
            <a:extLst>
              <a:ext uri="{FF2B5EF4-FFF2-40B4-BE49-F238E27FC236}">
                <a16:creationId xmlns:a16="http://schemas.microsoft.com/office/drawing/2014/main" id="{F277D27D-CF38-F80C-26E7-29A74A75943B}"/>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pic>
        <p:nvPicPr>
          <p:cNvPr id="5" name="Picture 4">
            <a:extLst>
              <a:ext uri="{FF2B5EF4-FFF2-40B4-BE49-F238E27FC236}">
                <a16:creationId xmlns:a16="http://schemas.microsoft.com/office/drawing/2014/main" id="{65EF897C-11DF-2DA3-6025-38AFB13BBDB2}"/>
              </a:ext>
            </a:extLst>
          </p:cNvPr>
          <p:cNvPicPr>
            <a:picLocks noChangeAspect="1"/>
          </p:cNvPicPr>
          <p:nvPr/>
        </p:nvPicPr>
        <p:blipFill>
          <a:blip r:embed="rId3"/>
          <a:srcRect/>
          <a:stretch/>
        </p:blipFill>
        <p:spPr>
          <a:xfrm>
            <a:off x="7087242" y="2608659"/>
            <a:ext cx="3519583" cy="346948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442550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5D235-A09A-CD14-11C8-8411C19AE3FF}"/>
              </a:ext>
            </a:extLst>
          </p:cNvPr>
          <p:cNvSpPr>
            <a:spLocks noGrp="1"/>
          </p:cNvSpPr>
          <p:nvPr>
            <p:ph type="title"/>
          </p:nvPr>
        </p:nvSpPr>
        <p:spPr>
          <a:xfrm>
            <a:off x="1219105" y="678942"/>
            <a:ext cx="4876895" cy="1673352"/>
          </a:xfrm>
        </p:spPr>
        <p:txBody>
          <a:bodyPr>
            <a:normAutofit/>
          </a:bodyPr>
          <a:lstStyle/>
          <a:p>
            <a:r>
              <a:rPr lang="en-GB" b="1" dirty="0"/>
              <a:t>Instagram story highlight-1 link</a:t>
            </a:r>
            <a:endParaRPr lang="en-US" b="1" dirty="0"/>
          </a:p>
        </p:txBody>
      </p:sp>
      <p:sp>
        <p:nvSpPr>
          <p:cNvPr id="3" name="Content Placeholder 2">
            <a:extLst>
              <a:ext uri="{FF2B5EF4-FFF2-40B4-BE49-F238E27FC236}">
                <a16:creationId xmlns:a16="http://schemas.microsoft.com/office/drawing/2014/main" id="{25E88827-E597-7124-F6D8-AED6E17A22D9}"/>
              </a:ext>
            </a:extLst>
          </p:cNvPr>
          <p:cNvSpPr>
            <a:spLocks noGrp="1"/>
          </p:cNvSpPr>
          <p:nvPr>
            <p:ph idx="1"/>
          </p:nvPr>
        </p:nvSpPr>
        <p:spPr>
          <a:xfrm>
            <a:off x="1680638" y="2941939"/>
            <a:ext cx="3658434" cy="3101983"/>
          </a:xfrm>
        </p:spPr>
        <p:txBody>
          <a:bodyPr/>
          <a:lstStyle/>
          <a:p>
            <a:pPr marL="0" indent="0">
              <a:buNone/>
            </a:pPr>
            <a:r>
              <a:rPr lang="en-GB" sz="2400" b="1" dirty="0">
                <a:solidFill>
                  <a:schemeClr val="tx1"/>
                </a:solidFill>
                <a:hlinkClick r:id="rId2">
                  <a:extLst>
                    <a:ext uri="{A12FA001-AC4F-418D-AE19-62706E023703}">
                      <ahyp:hlinkClr xmlns:ahyp="http://schemas.microsoft.com/office/drawing/2018/hyperlinkcolor" val="tx"/>
                    </a:ext>
                  </a:extLst>
                </a:hlinkClick>
              </a:rPr>
              <a:t>Link-1:</a:t>
            </a:r>
          </a:p>
          <a:p>
            <a:r>
              <a:rPr lang="en-GB" dirty="0">
                <a:solidFill>
                  <a:srgbClr val="7030A0"/>
                </a:solidFill>
                <a:hlinkClick r:id="rId2">
                  <a:extLst>
                    <a:ext uri="{A12FA001-AC4F-418D-AE19-62706E023703}">
                      <ahyp:hlinkClr xmlns:ahyp="http://schemas.microsoft.com/office/drawing/2018/hyperlinkcolor" val="tx"/>
                    </a:ext>
                  </a:extLst>
                </a:hlinkClick>
              </a:rPr>
              <a:t>https://www.instagram.com/s/aGlnaGxpZ2h0OjE3OTkxOTI2OTAzNDQ4MDAy?story_media_id=3352410009417501818_65946284110&amp;igsh=MXN6dnVyOTFlMDV2OA==</a:t>
            </a:r>
            <a:r>
              <a:rPr lang="en-GB" dirty="0">
                <a:solidFill>
                  <a:srgbClr val="7030A0"/>
                </a:solidFill>
              </a:rPr>
              <a:t> </a:t>
            </a:r>
            <a:endParaRPr lang="en-US" dirty="0">
              <a:solidFill>
                <a:srgbClr val="7030A0"/>
              </a:solidFill>
            </a:endParaRPr>
          </a:p>
        </p:txBody>
      </p:sp>
      <p:sp>
        <p:nvSpPr>
          <p:cNvPr id="4" name="TextBox 3">
            <a:extLst>
              <a:ext uri="{FF2B5EF4-FFF2-40B4-BE49-F238E27FC236}">
                <a16:creationId xmlns:a16="http://schemas.microsoft.com/office/drawing/2014/main" id="{EBF65A2E-8845-156B-3FB9-15FFADBC81AD}"/>
              </a:ext>
            </a:extLst>
          </p:cNvPr>
          <p:cNvSpPr txBox="1"/>
          <p:nvPr/>
        </p:nvSpPr>
        <p:spPr>
          <a:xfrm>
            <a:off x="7202685" y="2888361"/>
            <a:ext cx="2753916" cy="1828800"/>
          </a:xfrm>
          <a:prstGeom prst="rect">
            <a:avLst/>
          </a:prstGeom>
          <a:noFill/>
        </p:spPr>
        <p:txBody>
          <a:bodyPr wrap="square" rtlCol="0">
            <a:spAutoFit/>
          </a:bodyPr>
          <a:lstStyle/>
          <a:p>
            <a:pPr algn="l"/>
            <a:endParaRPr lang="en-US" dirty="0"/>
          </a:p>
        </p:txBody>
      </p:sp>
      <p:pic>
        <p:nvPicPr>
          <p:cNvPr id="5" name="Picture 4">
            <a:extLst>
              <a:ext uri="{FF2B5EF4-FFF2-40B4-BE49-F238E27FC236}">
                <a16:creationId xmlns:a16="http://schemas.microsoft.com/office/drawing/2014/main" id="{65A1ECD7-5AFF-C7BE-352D-F6939FEC0A9C}"/>
              </a:ext>
            </a:extLst>
          </p:cNvPr>
          <p:cNvPicPr>
            <a:picLocks noChangeAspect="1"/>
          </p:cNvPicPr>
          <p:nvPr/>
        </p:nvPicPr>
        <p:blipFill>
          <a:blip r:embed="rId3"/>
          <a:stretch>
            <a:fillRect/>
          </a:stretch>
        </p:blipFill>
        <p:spPr>
          <a:xfrm>
            <a:off x="7202685" y="719666"/>
            <a:ext cx="2934297" cy="541866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3098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EDC77-6585-AEFA-EB88-19A79FAE9AC3}"/>
              </a:ext>
            </a:extLst>
          </p:cNvPr>
          <p:cNvSpPr>
            <a:spLocks noGrp="1"/>
          </p:cNvSpPr>
          <p:nvPr>
            <p:ph type="title"/>
          </p:nvPr>
        </p:nvSpPr>
        <p:spPr>
          <a:xfrm>
            <a:off x="1034558" y="850083"/>
            <a:ext cx="5234083" cy="1114450"/>
          </a:xfrm>
        </p:spPr>
        <p:txBody>
          <a:bodyPr>
            <a:normAutofit fontScale="90000"/>
          </a:bodyPr>
          <a:lstStyle/>
          <a:p>
            <a:r>
              <a:rPr lang="en-GB" b="1" dirty="0"/>
              <a:t>Story highlight -2 link</a:t>
            </a:r>
            <a:endParaRPr lang="en-US" b="1" dirty="0"/>
          </a:p>
        </p:txBody>
      </p:sp>
      <p:sp>
        <p:nvSpPr>
          <p:cNvPr id="3" name="Content Placeholder 2">
            <a:extLst>
              <a:ext uri="{FF2B5EF4-FFF2-40B4-BE49-F238E27FC236}">
                <a16:creationId xmlns:a16="http://schemas.microsoft.com/office/drawing/2014/main" id="{0390A5DE-8780-064C-96DE-33E80900CF53}"/>
              </a:ext>
            </a:extLst>
          </p:cNvPr>
          <p:cNvSpPr>
            <a:spLocks noGrp="1"/>
          </p:cNvSpPr>
          <p:nvPr>
            <p:ph idx="1"/>
          </p:nvPr>
        </p:nvSpPr>
        <p:spPr>
          <a:xfrm>
            <a:off x="1411938" y="2663819"/>
            <a:ext cx="4684062" cy="3344098"/>
          </a:xfrm>
        </p:spPr>
        <p:txBody>
          <a:bodyPr>
            <a:normAutofit/>
          </a:bodyPr>
          <a:lstStyle/>
          <a:p>
            <a:r>
              <a:rPr lang="en-GB" sz="2000" b="1" u="sng" dirty="0"/>
              <a:t>Link-2:</a:t>
            </a:r>
          </a:p>
          <a:p>
            <a:r>
              <a:rPr lang="en-GB" sz="2400" dirty="0">
                <a:solidFill>
                  <a:srgbClr val="7030A0"/>
                </a:solidFill>
                <a:hlinkClick r:id="rId2">
                  <a:extLst>
                    <a:ext uri="{A12FA001-AC4F-418D-AE19-62706E023703}">
                      <ahyp:hlinkClr xmlns:ahyp="http://schemas.microsoft.com/office/drawing/2018/hyperlinkcolor" val="tx"/>
                    </a:ext>
                  </a:extLst>
                </a:hlinkClick>
              </a:rPr>
              <a:t>https://www.instagram.com/s/aGlnaGxpZ2h0OjE3OTkxOTI2OTAzNDQ4MDAy?story_media_id=3352451914406764463_65946284110&amp;igsh=MXN6dnVyOTFlMDV2OA==</a:t>
            </a:r>
            <a:r>
              <a:rPr lang="en-GB" sz="2400" dirty="0">
                <a:solidFill>
                  <a:srgbClr val="7030A0"/>
                </a:solidFill>
              </a:rPr>
              <a:t> </a:t>
            </a:r>
            <a:endParaRPr lang="en-US" sz="2400" dirty="0">
              <a:solidFill>
                <a:srgbClr val="7030A0"/>
              </a:solidFill>
            </a:endParaRPr>
          </a:p>
        </p:txBody>
      </p:sp>
      <p:sp>
        <p:nvSpPr>
          <p:cNvPr id="4" name="TextBox 3">
            <a:extLst>
              <a:ext uri="{FF2B5EF4-FFF2-40B4-BE49-F238E27FC236}">
                <a16:creationId xmlns:a16="http://schemas.microsoft.com/office/drawing/2014/main" id="{668B704E-E30C-1366-A4BC-A0E291E82744}"/>
              </a:ext>
            </a:extLst>
          </p:cNvPr>
          <p:cNvSpPr txBox="1"/>
          <p:nvPr/>
        </p:nvSpPr>
        <p:spPr>
          <a:xfrm>
            <a:off x="7990427" y="2663819"/>
            <a:ext cx="2789635" cy="1828800"/>
          </a:xfrm>
          <a:prstGeom prst="rect">
            <a:avLst/>
          </a:prstGeom>
          <a:noFill/>
        </p:spPr>
        <p:txBody>
          <a:bodyPr wrap="square" rtlCol="0">
            <a:spAutoFit/>
          </a:bodyPr>
          <a:lstStyle/>
          <a:p>
            <a:pPr algn="l"/>
            <a:endParaRPr lang="en-US" dirty="0"/>
          </a:p>
        </p:txBody>
      </p:sp>
      <p:pic>
        <p:nvPicPr>
          <p:cNvPr id="5" name="Picture 4">
            <a:extLst>
              <a:ext uri="{FF2B5EF4-FFF2-40B4-BE49-F238E27FC236}">
                <a16:creationId xmlns:a16="http://schemas.microsoft.com/office/drawing/2014/main" id="{C9A2828D-8819-1A11-CA54-7B2705E3C647}"/>
              </a:ext>
            </a:extLst>
          </p:cNvPr>
          <p:cNvPicPr>
            <a:picLocks noChangeAspect="1"/>
          </p:cNvPicPr>
          <p:nvPr/>
        </p:nvPicPr>
        <p:blipFill>
          <a:blip r:embed="rId3"/>
          <a:srcRect/>
          <a:stretch/>
        </p:blipFill>
        <p:spPr>
          <a:xfrm>
            <a:off x="7234238" y="850083"/>
            <a:ext cx="3213496" cy="54186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16381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B587-9B72-B77C-5E67-BD6C40F882E5}"/>
              </a:ext>
            </a:extLst>
          </p:cNvPr>
          <p:cNvSpPr>
            <a:spLocks noGrp="1"/>
          </p:cNvSpPr>
          <p:nvPr>
            <p:ph type="title"/>
          </p:nvPr>
        </p:nvSpPr>
        <p:spPr>
          <a:xfrm>
            <a:off x="407790" y="459443"/>
            <a:ext cx="5291327" cy="1467470"/>
          </a:xfrm>
        </p:spPr>
        <p:txBody>
          <a:bodyPr>
            <a:normAutofit/>
          </a:bodyPr>
          <a:lstStyle/>
          <a:p>
            <a:r>
              <a:rPr lang="en-GB" sz="3600" b="1" dirty="0"/>
              <a:t>Brand study </a:t>
            </a:r>
            <a:endParaRPr lang="en-US" sz="3600" b="1" dirty="0"/>
          </a:p>
        </p:txBody>
      </p:sp>
      <p:sp>
        <p:nvSpPr>
          <p:cNvPr id="3" name="Content Placeholder 2">
            <a:extLst>
              <a:ext uri="{FF2B5EF4-FFF2-40B4-BE49-F238E27FC236}">
                <a16:creationId xmlns:a16="http://schemas.microsoft.com/office/drawing/2014/main" id="{9FC68D58-5A2D-B04C-3C0C-CA63931A82FE}"/>
              </a:ext>
            </a:extLst>
          </p:cNvPr>
          <p:cNvSpPr>
            <a:spLocks noGrp="1"/>
          </p:cNvSpPr>
          <p:nvPr>
            <p:ph idx="1"/>
          </p:nvPr>
        </p:nvSpPr>
        <p:spPr>
          <a:xfrm>
            <a:off x="6401254" y="694833"/>
            <a:ext cx="5291326" cy="5710169"/>
          </a:xfrm>
        </p:spPr>
        <p:txBody>
          <a:bodyPr>
            <a:normAutofit/>
          </a:bodyPr>
          <a:lstStyle/>
          <a:p>
            <a:pPr marL="0" indent="0">
              <a:buNone/>
            </a:pPr>
            <a:endParaRPr lang="en-GB" dirty="0"/>
          </a:p>
          <a:p>
            <a:r>
              <a:rPr lang="en-GB" dirty="0"/>
              <a:t>Noise was founded in December 2014 by Amit Khatri and his cousin Gaurav </a:t>
            </a:r>
            <a:r>
              <a:rPr lang="en-GB" dirty="0" err="1"/>
              <a:t>Khatri.The</a:t>
            </a:r>
            <a:r>
              <a:rPr lang="en-GB" dirty="0"/>
              <a:t> company started as a mobile accessories business but pivoted to smartwatches and other connected devices in 2017.
 Noise has a strong brand identity and has managed to differentiate itself in a crowded </a:t>
            </a:r>
            <a:r>
              <a:rPr lang="en-GB" dirty="0" err="1"/>
              <a:t>market.Noise</a:t>
            </a:r>
            <a:r>
              <a:rPr lang="en-GB" dirty="0"/>
              <a:t> has a strong online presence and has managed to leverage social media and digital marketing to reach its target audience.</a:t>
            </a:r>
          </a:p>
          <a:p>
            <a:r>
              <a:rPr lang="en-GB" b="1" u="sng" dirty="0" err="1"/>
              <a:t>Productline</a:t>
            </a:r>
            <a:r>
              <a:rPr lang="en-GB" b="1" u="sng" dirty="0"/>
              <a:t>:</a:t>
            </a:r>
            <a:r>
              <a:rPr lang="en-GB" dirty="0"/>
              <a:t>
Smartwatches
 Wireless earbuds
 Fitness trackers
 Other connected devices</a:t>
            </a:r>
            <a:endParaRPr lang="en-US" dirty="0"/>
          </a:p>
        </p:txBody>
      </p:sp>
      <p:sp>
        <p:nvSpPr>
          <p:cNvPr id="5" name="TextBox 4">
            <a:extLst>
              <a:ext uri="{FF2B5EF4-FFF2-40B4-BE49-F238E27FC236}">
                <a16:creationId xmlns:a16="http://schemas.microsoft.com/office/drawing/2014/main" id="{71244D9D-6390-9BEE-55A9-92AC874769D8}"/>
              </a:ext>
            </a:extLst>
          </p:cNvPr>
          <p:cNvSpPr txBox="1"/>
          <p:nvPr/>
        </p:nvSpPr>
        <p:spPr>
          <a:xfrm rot="10800000" flipV="1">
            <a:off x="6628116" y="433223"/>
            <a:ext cx="3837478" cy="523220"/>
          </a:xfrm>
          <a:prstGeom prst="rect">
            <a:avLst/>
          </a:prstGeom>
          <a:noFill/>
        </p:spPr>
        <p:txBody>
          <a:bodyPr wrap="square" rtlCol="0">
            <a:spAutoFit/>
          </a:bodyPr>
          <a:lstStyle/>
          <a:p>
            <a:pPr algn="l"/>
            <a:r>
              <a:rPr lang="en-GB" sz="2800" b="1" u="sng" dirty="0"/>
              <a:t>Research Brand:</a:t>
            </a:r>
            <a:endParaRPr lang="en-US" sz="2800" b="1" u="sng" dirty="0"/>
          </a:p>
        </p:txBody>
      </p:sp>
      <p:sp>
        <p:nvSpPr>
          <p:cNvPr id="6" name="TextBox 5">
            <a:extLst>
              <a:ext uri="{FF2B5EF4-FFF2-40B4-BE49-F238E27FC236}">
                <a16:creationId xmlns:a16="http://schemas.microsoft.com/office/drawing/2014/main" id="{8F94A0C9-0672-2A69-31E0-F2AD80BB42B1}"/>
              </a:ext>
            </a:extLst>
          </p:cNvPr>
          <p:cNvSpPr txBox="1"/>
          <p:nvPr/>
        </p:nvSpPr>
        <p:spPr>
          <a:xfrm flipV="1">
            <a:off x="982266" y="3472673"/>
            <a:ext cx="4947047" cy="2545933"/>
          </a:xfrm>
          <a:prstGeom prst="rect">
            <a:avLst/>
          </a:prstGeom>
          <a:noFill/>
        </p:spPr>
        <p:txBody>
          <a:bodyPr wrap="square" rtlCol="0">
            <a:spAutoFit/>
          </a:bodyPr>
          <a:lstStyle/>
          <a:p>
            <a:pPr algn="l"/>
            <a:endParaRPr lang="en-US" dirty="0"/>
          </a:p>
        </p:txBody>
      </p:sp>
      <p:pic>
        <p:nvPicPr>
          <p:cNvPr id="7" name="Picture 6">
            <a:extLst>
              <a:ext uri="{FF2B5EF4-FFF2-40B4-BE49-F238E27FC236}">
                <a16:creationId xmlns:a16="http://schemas.microsoft.com/office/drawing/2014/main" id="{9966AD8C-0057-9EB9-66BF-FD8E1F240281}"/>
              </a:ext>
            </a:extLst>
          </p:cNvPr>
          <p:cNvPicPr>
            <a:picLocks noChangeAspect="1"/>
          </p:cNvPicPr>
          <p:nvPr/>
        </p:nvPicPr>
        <p:blipFill>
          <a:blip r:embed="rId2"/>
          <a:stretch>
            <a:fillRect/>
          </a:stretch>
        </p:blipFill>
        <p:spPr>
          <a:xfrm>
            <a:off x="810125" y="2567183"/>
            <a:ext cx="4486656" cy="34514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318052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AFE5-9FF1-939E-B442-B6EE28722E22}"/>
              </a:ext>
            </a:extLst>
          </p:cNvPr>
          <p:cNvSpPr>
            <a:spLocks noGrp="1"/>
          </p:cNvSpPr>
          <p:nvPr>
            <p:ph type="title"/>
          </p:nvPr>
        </p:nvSpPr>
        <p:spPr>
          <a:xfrm>
            <a:off x="750095" y="241387"/>
            <a:ext cx="5345906" cy="951778"/>
          </a:xfrm>
        </p:spPr>
        <p:txBody>
          <a:bodyPr>
            <a:normAutofit/>
          </a:bodyPr>
          <a:lstStyle/>
          <a:p>
            <a:r>
              <a:rPr lang="en-GB" sz="3200" b="1" dirty="0"/>
              <a:t>Post -1</a:t>
            </a:r>
            <a:endParaRPr lang="en-US" sz="3200" b="1" dirty="0"/>
          </a:p>
        </p:txBody>
      </p:sp>
      <p:sp>
        <p:nvSpPr>
          <p:cNvPr id="4" name="TextBox 3">
            <a:extLst>
              <a:ext uri="{FF2B5EF4-FFF2-40B4-BE49-F238E27FC236}">
                <a16:creationId xmlns:a16="http://schemas.microsoft.com/office/drawing/2014/main" id="{47917624-3558-642C-141F-D9A68F28100C}"/>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56EA1CA2-C77E-4DFE-A514-EA436148A3CD}"/>
              </a:ext>
            </a:extLst>
          </p:cNvPr>
          <p:cNvSpPr txBox="1"/>
          <p:nvPr/>
        </p:nvSpPr>
        <p:spPr>
          <a:xfrm>
            <a:off x="5183194" y="2516991"/>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B240E83E-3963-08A5-4143-158A38A72278}"/>
              </a:ext>
            </a:extLst>
          </p:cNvPr>
          <p:cNvSpPr txBox="1"/>
          <p:nvPr/>
        </p:nvSpPr>
        <p:spPr>
          <a:xfrm>
            <a:off x="1643063" y="1885080"/>
            <a:ext cx="5923954" cy="3108543"/>
          </a:xfrm>
          <a:prstGeom prst="rect">
            <a:avLst/>
          </a:prstGeom>
          <a:noFill/>
        </p:spPr>
        <p:txBody>
          <a:bodyPr wrap="square" rtlCol="0">
            <a:spAutoFit/>
          </a:bodyPr>
          <a:lstStyle/>
          <a:p>
            <a:pPr algn="l"/>
            <a:r>
              <a:rPr lang="en-GB" sz="3200" b="1" u="sng" dirty="0"/>
              <a:t>Hashtags:</a:t>
            </a:r>
          </a:p>
          <a:p>
            <a:pPr algn="l"/>
            <a:r>
              <a:rPr lang="en-GB" sz="2800" dirty="0">
                <a:solidFill>
                  <a:srgbClr val="7030A0"/>
                </a:solidFill>
              </a:rPr>
              <a:t>  #Noisewear</a:t>
            </a:r>
          </a:p>
          <a:p>
            <a:pPr algn="l"/>
            <a:r>
              <a:rPr lang="en-GB" sz="2800" dirty="0">
                <a:solidFill>
                  <a:srgbClr val="7030A0"/>
                </a:solidFill>
              </a:rPr>
              <a:t>  #Noisewatches</a:t>
            </a:r>
          </a:p>
          <a:p>
            <a:pPr algn="l"/>
            <a:r>
              <a:rPr lang="en-GB" sz="2800" dirty="0">
                <a:solidFill>
                  <a:srgbClr val="7030A0"/>
                </a:solidFill>
              </a:rPr>
              <a:t>  #Noisestyle</a:t>
            </a:r>
          </a:p>
          <a:p>
            <a:pPr algn="l"/>
            <a:r>
              <a:rPr lang="en-GB" sz="2800" dirty="0">
                <a:solidFill>
                  <a:srgbClr val="7030A0"/>
                </a:solidFill>
              </a:rPr>
              <a:t>  #Noisefitness</a:t>
            </a:r>
          </a:p>
          <a:p>
            <a:pPr algn="l"/>
            <a:endParaRPr lang="en-GB" sz="2800" b="1" dirty="0"/>
          </a:p>
          <a:p>
            <a:pPr algn="l"/>
            <a:endParaRPr lang="en-US" sz="2400" b="1" dirty="0"/>
          </a:p>
        </p:txBody>
      </p:sp>
      <p:pic>
        <p:nvPicPr>
          <p:cNvPr id="3" name="Picture 2">
            <a:extLst>
              <a:ext uri="{FF2B5EF4-FFF2-40B4-BE49-F238E27FC236}">
                <a16:creationId xmlns:a16="http://schemas.microsoft.com/office/drawing/2014/main" id="{77BDF372-FC2F-6E04-EAAF-F125DC62A4F6}"/>
              </a:ext>
            </a:extLst>
          </p:cNvPr>
          <p:cNvPicPr>
            <a:picLocks noChangeAspect="1"/>
          </p:cNvPicPr>
          <p:nvPr/>
        </p:nvPicPr>
        <p:blipFill>
          <a:blip r:embed="rId2"/>
          <a:stretch>
            <a:fillRect/>
          </a:stretch>
        </p:blipFill>
        <p:spPr>
          <a:xfrm>
            <a:off x="6775849" y="514575"/>
            <a:ext cx="3511151" cy="541866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335947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23CEE-9FB1-F7BA-E037-9AA8DF50A798}"/>
              </a:ext>
            </a:extLst>
          </p:cNvPr>
          <p:cNvSpPr>
            <a:spLocks noGrp="1"/>
          </p:cNvSpPr>
          <p:nvPr>
            <p:ph type="title"/>
          </p:nvPr>
        </p:nvSpPr>
        <p:spPr>
          <a:xfrm>
            <a:off x="1303734" y="964692"/>
            <a:ext cx="4523779" cy="946261"/>
          </a:xfrm>
        </p:spPr>
        <p:txBody>
          <a:bodyPr>
            <a:normAutofit/>
          </a:bodyPr>
          <a:lstStyle/>
          <a:p>
            <a:r>
              <a:rPr lang="en-GB" sz="3200" b="1" dirty="0"/>
              <a:t>Post-2</a:t>
            </a:r>
            <a:endParaRPr lang="en-US" sz="3200" b="1" dirty="0"/>
          </a:p>
        </p:txBody>
      </p:sp>
      <p:sp>
        <p:nvSpPr>
          <p:cNvPr id="3" name="Content Placeholder 2">
            <a:extLst>
              <a:ext uri="{FF2B5EF4-FFF2-40B4-BE49-F238E27FC236}">
                <a16:creationId xmlns:a16="http://schemas.microsoft.com/office/drawing/2014/main" id="{5832A733-F5A6-0B2A-802E-7EE7082ECB02}"/>
              </a:ext>
            </a:extLst>
          </p:cNvPr>
          <p:cNvSpPr>
            <a:spLocks noGrp="1"/>
          </p:cNvSpPr>
          <p:nvPr>
            <p:ph idx="1"/>
          </p:nvPr>
        </p:nvSpPr>
        <p:spPr>
          <a:xfrm>
            <a:off x="1303734" y="2580513"/>
            <a:ext cx="4920258" cy="3101983"/>
          </a:xfrm>
        </p:spPr>
        <p:txBody>
          <a:bodyPr>
            <a:normAutofit/>
          </a:bodyPr>
          <a:lstStyle/>
          <a:p>
            <a:pPr marL="0" indent="0">
              <a:buNone/>
            </a:pPr>
            <a:r>
              <a:rPr lang="en-GB" sz="2800" b="1" dirty="0"/>
              <a:t>               </a:t>
            </a:r>
            <a:r>
              <a:rPr lang="en-GB" sz="2800" b="1" u="sng" dirty="0"/>
              <a:t>Hashtags:</a:t>
            </a:r>
          </a:p>
          <a:p>
            <a:pPr marL="0" indent="0">
              <a:buNone/>
            </a:pPr>
            <a:r>
              <a:rPr lang="en-GB" sz="2800" b="1" dirty="0">
                <a:solidFill>
                  <a:srgbClr val="7030A0"/>
                </a:solidFill>
              </a:rPr>
              <a:t>             </a:t>
            </a:r>
            <a:r>
              <a:rPr lang="en-GB" sz="2400" dirty="0">
                <a:solidFill>
                  <a:srgbClr val="7030A0"/>
                </a:solidFill>
              </a:rPr>
              <a:t>#Noisespeakers</a:t>
            </a:r>
          </a:p>
          <a:p>
            <a:pPr marL="0" indent="0">
              <a:buNone/>
            </a:pPr>
            <a:r>
              <a:rPr lang="en-GB" sz="2400" dirty="0">
                <a:solidFill>
                  <a:srgbClr val="7030A0"/>
                </a:solidFill>
              </a:rPr>
              <a:t>                 #Noisemakers</a:t>
            </a:r>
          </a:p>
          <a:p>
            <a:pPr marL="0" indent="0">
              <a:buNone/>
            </a:pPr>
            <a:r>
              <a:rPr lang="en-GB" sz="2400" dirty="0">
                <a:solidFill>
                  <a:srgbClr val="7030A0"/>
                </a:solidFill>
              </a:rPr>
              <a:t>                #Wirelesssound</a:t>
            </a:r>
          </a:p>
          <a:p>
            <a:pPr marL="0" indent="0">
              <a:buNone/>
            </a:pPr>
            <a:r>
              <a:rPr lang="en-GB" sz="2400" dirty="0">
                <a:solidFill>
                  <a:srgbClr val="7030A0"/>
                </a:solidFill>
              </a:rPr>
              <a:t>              # </a:t>
            </a:r>
            <a:r>
              <a:rPr lang="en-GB" sz="2400" dirty="0" err="1">
                <a:solidFill>
                  <a:srgbClr val="7030A0"/>
                </a:solidFill>
              </a:rPr>
              <a:t>Soundthatspeaks</a:t>
            </a:r>
            <a:endParaRPr lang="en-GB" sz="2400" dirty="0">
              <a:solidFill>
                <a:srgbClr val="7030A0"/>
              </a:solidFill>
            </a:endParaRPr>
          </a:p>
        </p:txBody>
      </p:sp>
      <p:sp>
        <p:nvSpPr>
          <p:cNvPr id="4" name="TextBox 3">
            <a:extLst>
              <a:ext uri="{FF2B5EF4-FFF2-40B4-BE49-F238E27FC236}">
                <a16:creationId xmlns:a16="http://schemas.microsoft.com/office/drawing/2014/main" id="{6E2B0099-7729-FD45-6F75-5D8FEEBEFCF0}"/>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pic>
        <p:nvPicPr>
          <p:cNvPr id="5" name="Picture 4">
            <a:extLst>
              <a:ext uri="{FF2B5EF4-FFF2-40B4-BE49-F238E27FC236}">
                <a16:creationId xmlns:a16="http://schemas.microsoft.com/office/drawing/2014/main" id="{E417A725-4B5D-D3A0-42C6-6C9BE0E58EB8}"/>
              </a:ext>
            </a:extLst>
          </p:cNvPr>
          <p:cNvPicPr>
            <a:picLocks noChangeAspect="1"/>
          </p:cNvPicPr>
          <p:nvPr/>
        </p:nvPicPr>
        <p:blipFill>
          <a:blip r:embed="rId2"/>
          <a:stretch>
            <a:fillRect/>
          </a:stretch>
        </p:blipFill>
        <p:spPr>
          <a:xfrm>
            <a:off x="6832997" y="964692"/>
            <a:ext cx="3106341" cy="541866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548457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3EA36-130D-374C-9F4C-816DB57352AF}"/>
              </a:ext>
            </a:extLst>
          </p:cNvPr>
          <p:cNvSpPr>
            <a:spLocks noGrp="1"/>
          </p:cNvSpPr>
          <p:nvPr>
            <p:ph type="ctrTitle"/>
          </p:nvPr>
        </p:nvSpPr>
        <p:spPr>
          <a:xfrm>
            <a:off x="1538286" y="634008"/>
            <a:ext cx="9115427" cy="5589983"/>
          </a:xfrm>
        </p:spPr>
        <p:txBody>
          <a:bodyPr>
            <a:normAutofit fontScale="90000"/>
          </a:bodyPr>
          <a:lstStyle/>
          <a:p>
            <a:br>
              <a:rPr lang="en-GB" sz="6600" b="1" i="1" dirty="0"/>
            </a:br>
            <a:br>
              <a:rPr lang="en-GB" sz="6600" b="1" i="1" dirty="0"/>
            </a:br>
            <a:br>
              <a:rPr lang="en-GB" sz="6600" b="1" i="1" dirty="0"/>
            </a:br>
            <a:br>
              <a:rPr lang="en-GB" sz="6600" b="1" i="1" dirty="0"/>
            </a:br>
            <a:br>
              <a:rPr lang="en-GB" sz="6600" b="1" i="1" dirty="0"/>
            </a:br>
            <a:br>
              <a:rPr lang="en-GB" sz="6600" b="1" i="1" dirty="0"/>
            </a:br>
            <a:endParaRPr lang="en-US" sz="6600" b="1" i="1" dirty="0"/>
          </a:p>
        </p:txBody>
      </p:sp>
      <p:sp>
        <p:nvSpPr>
          <p:cNvPr id="3" name="TextBox 2">
            <a:extLst>
              <a:ext uri="{FF2B5EF4-FFF2-40B4-BE49-F238E27FC236}">
                <a16:creationId xmlns:a16="http://schemas.microsoft.com/office/drawing/2014/main" id="{DBC31D29-0037-37E8-8849-4A46C56736A8}"/>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pic>
        <p:nvPicPr>
          <p:cNvPr id="4" name="Picture 3">
            <a:extLst>
              <a:ext uri="{FF2B5EF4-FFF2-40B4-BE49-F238E27FC236}">
                <a16:creationId xmlns:a16="http://schemas.microsoft.com/office/drawing/2014/main" id="{2EC2B6E7-8E51-AAEE-100B-F2E0194E29F5}"/>
              </a:ext>
            </a:extLst>
          </p:cNvPr>
          <p:cNvPicPr>
            <a:picLocks noChangeAspect="1"/>
          </p:cNvPicPr>
          <p:nvPr/>
        </p:nvPicPr>
        <p:blipFill>
          <a:blip r:embed="rId2"/>
          <a:stretch>
            <a:fillRect/>
          </a:stretch>
        </p:blipFill>
        <p:spPr>
          <a:xfrm>
            <a:off x="3071812" y="1458184"/>
            <a:ext cx="6365078" cy="394163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057563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2FB2-6A46-602C-BD27-01310D459C15}"/>
              </a:ext>
            </a:extLst>
          </p:cNvPr>
          <p:cNvSpPr>
            <a:spLocks noGrp="1"/>
          </p:cNvSpPr>
          <p:nvPr>
            <p:ph type="ctrTitle"/>
          </p:nvPr>
        </p:nvSpPr>
        <p:spPr>
          <a:xfrm>
            <a:off x="1117401" y="720764"/>
            <a:ext cx="9957197" cy="5416471"/>
          </a:xfrm>
        </p:spPr>
        <p:txBody>
          <a:bodyPr>
            <a:normAutofit fontScale="90000"/>
          </a:bodyPr>
          <a:lstStyle/>
          <a:p>
            <a:br>
              <a:rPr lang="en-GB" dirty="0"/>
            </a:br>
            <a:br>
              <a:rPr lang="en-GB" dirty="0"/>
            </a:br>
            <a:br>
              <a:rPr lang="en-GB" dirty="0"/>
            </a:br>
            <a:br>
              <a:rPr lang="en-GB" dirty="0"/>
            </a:br>
            <a:br>
              <a:rPr lang="en-GB" dirty="0"/>
            </a:br>
            <a:br>
              <a:rPr lang="en-GB" dirty="0"/>
            </a:br>
            <a:br>
              <a:rPr lang="en-GB" dirty="0"/>
            </a:br>
            <a:r>
              <a:rPr lang="en-GB" b="1" dirty="0"/>
              <a:t>mission/values:</a:t>
            </a:r>
            <a:br>
              <a:rPr lang="en-GB" b="1" dirty="0"/>
            </a:br>
            <a:r>
              <a:rPr lang="en-GB" sz="1600" b="1" dirty="0">
                <a:latin typeface="Cambria" panose="02040503050406030204" pitchFamily="18" charset="0"/>
                <a:ea typeface="Cambria" panose="02040503050406030204" pitchFamily="18" charset="0"/>
              </a:rPr>
              <a:t>Empowering the next generation of Indians with innovative, cutting-edge technology that is both accessible and stylish, to help them stay connected, active, and inspired.</a:t>
            </a:r>
            <a:br>
              <a:rPr lang="en-GB" sz="1600" b="1" dirty="0">
                <a:latin typeface="Cambria" panose="02040503050406030204" pitchFamily="18" charset="0"/>
                <a:ea typeface="Cambria" panose="02040503050406030204" pitchFamily="18" charset="0"/>
              </a:rPr>
            </a:br>
            <a:br>
              <a:rPr lang="en-GB" sz="1600" b="1" dirty="0">
                <a:latin typeface="Cambria" panose="02040503050406030204" pitchFamily="18" charset="0"/>
                <a:ea typeface="Cambria" panose="02040503050406030204" pitchFamily="18" charset="0"/>
              </a:rPr>
            </a:br>
            <a:r>
              <a:rPr lang="en-GB" sz="1600" b="1" dirty="0">
                <a:latin typeface="Cambria" panose="02040503050406030204" pitchFamily="18" charset="0"/>
                <a:ea typeface="Cambria" panose="02040503050406030204" pitchFamily="18" charset="0"/>
              </a:rPr>
              <a:t> 1. Innovation: Noise is committed to staying ahead of the curve with the latest technology and design trends.</a:t>
            </a:r>
            <a:br>
              <a:rPr lang="en-GB" sz="1600" b="1" dirty="0">
                <a:latin typeface="Cambria" panose="02040503050406030204" pitchFamily="18" charset="0"/>
                <a:ea typeface="Cambria" panose="02040503050406030204" pitchFamily="18" charset="0"/>
              </a:rPr>
            </a:br>
            <a:br>
              <a:rPr lang="en-GB" sz="1600" b="1" dirty="0">
                <a:latin typeface="Cambria" panose="02040503050406030204" pitchFamily="18" charset="0"/>
                <a:ea typeface="Cambria" panose="02040503050406030204" pitchFamily="18" charset="0"/>
              </a:rPr>
            </a:br>
            <a:r>
              <a:rPr lang="en-GB" sz="1600" b="1" dirty="0">
                <a:latin typeface="Cambria" panose="02040503050406030204" pitchFamily="18" charset="0"/>
                <a:ea typeface="Cambria" panose="02040503050406030204" pitchFamily="18" charset="0"/>
              </a:rPr>
              <a:t>2. Style: Noise believes that technology should be both functional and fashionable.</a:t>
            </a:r>
            <a:br>
              <a:rPr lang="en-GB" sz="1600" b="1" dirty="0">
                <a:latin typeface="Cambria" panose="02040503050406030204" pitchFamily="18" charset="0"/>
                <a:ea typeface="Cambria" panose="02040503050406030204" pitchFamily="18" charset="0"/>
              </a:rPr>
            </a:br>
            <a:r>
              <a:rPr lang="en-GB" sz="1600" b="1" dirty="0">
                <a:latin typeface="Cambria" panose="02040503050406030204" pitchFamily="18" charset="0"/>
                <a:ea typeface="Cambria" panose="02040503050406030204" pitchFamily="18" charset="0"/>
              </a:rPr>
              <a:t>    3.Customer Obsession*: Noise is dedicated to delivering exceptional customer experiences and building strong relationships with its customers.
</a:t>
            </a:r>
            <a:br>
              <a:rPr lang="en-GB" sz="1600" b="1" dirty="0">
                <a:latin typeface="Cambria" panose="02040503050406030204" pitchFamily="18" charset="0"/>
                <a:ea typeface="Cambria" panose="02040503050406030204" pitchFamily="18" charset="0"/>
              </a:rPr>
            </a:br>
            <a:br>
              <a:rPr lang="en-GB" sz="1600" b="1" dirty="0">
                <a:latin typeface="Cambria" panose="02040503050406030204" pitchFamily="18" charset="0"/>
                <a:ea typeface="Cambria" panose="02040503050406030204" pitchFamily="18" charset="0"/>
              </a:rPr>
            </a:br>
            <a:r>
              <a:rPr lang="en-GB" sz="1600" b="1" dirty="0">
                <a:latin typeface="Cambria" panose="02040503050406030204" pitchFamily="18" charset="0"/>
                <a:ea typeface="Cambria" panose="02040503050406030204" pitchFamily="18" charset="0"/>
              </a:rPr>
              <a:t>4. Teamwork: Noise values collaboration, creativity, and innovation within its team to drive growth and success.
</a:t>
            </a:r>
            <a:br>
              <a:rPr lang="en-GB" sz="1600" b="1" dirty="0">
                <a:latin typeface="Cambria" panose="02040503050406030204" pitchFamily="18" charset="0"/>
                <a:ea typeface="Cambria" panose="02040503050406030204" pitchFamily="18" charset="0"/>
              </a:rPr>
            </a:br>
            <a:r>
              <a:rPr lang="en-GB" sz="1600" b="1" dirty="0">
                <a:latin typeface="Cambria" panose="02040503050406030204" pitchFamily="18" charset="0"/>
                <a:ea typeface="Cambria" panose="02040503050406030204" pitchFamily="18" charset="0"/>
              </a:rPr>
              <a:t>5.Integrity: Noise operates with transparency, honesty, and ethical business practices.
</a:t>
            </a:r>
            <a:br>
              <a:rPr lang="en-GB" sz="1600" b="1" dirty="0">
                <a:latin typeface="Cambria" panose="02040503050406030204" pitchFamily="18" charset="0"/>
                <a:ea typeface="Cambria" panose="02040503050406030204" pitchFamily="18" charset="0"/>
              </a:rPr>
            </a:br>
            <a:r>
              <a:rPr lang="en-GB" sz="1600" b="1" dirty="0">
                <a:latin typeface="Cambria" panose="02040503050406030204" pitchFamily="18" charset="0"/>
                <a:ea typeface="Cambria" panose="02040503050406030204" pitchFamily="18" charset="0"/>
              </a:rPr>
              <a:t>These values and mission drive Noise’s decisions, product development, and customer interactions, aiming to create a strong brand identity and loyal community.</a:t>
            </a:r>
            <a:br>
              <a:rPr lang="en-GB" sz="1600" b="1" dirty="0">
                <a:latin typeface="Cambria" panose="02040503050406030204" pitchFamily="18" charset="0"/>
                <a:ea typeface="Cambria" panose="02040503050406030204" pitchFamily="18" charset="0"/>
              </a:rPr>
            </a:br>
            <a:br>
              <a:rPr lang="en-GB" sz="1600" b="1" dirty="0">
                <a:latin typeface="Cambria" panose="02040503050406030204" pitchFamily="18" charset="0"/>
                <a:ea typeface="Cambria" panose="02040503050406030204" pitchFamily="18" charset="0"/>
              </a:rPr>
            </a:br>
            <a:br>
              <a:rPr lang="en-GB" sz="1600" b="1" dirty="0">
                <a:latin typeface="Cambria" panose="02040503050406030204" pitchFamily="18" charset="0"/>
                <a:ea typeface="Cambria" panose="02040503050406030204" pitchFamily="18" charset="0"/>
              </a:rPr>
            </a:br>
            <a:br>
              <a:rPr lang="en-GB" sz="1600" b="1" dirty="0">
                <a:latin typeface="Cambria" panose="02040503050406030204" pitchFamily="18" charset="0"/>
                <a:ea typeface="Cambria" panose="02040503050406030204" pitchFamily="18" charset="0"/>
              </a:rPr>
            </a:br>
            <a:br>
              <a:rPr lang="en-GB" sz="1600" b="1" dirty="0">
                <a:latin typeface="Cambria" panose="02040503050406030204" pitchFamily="18" charset="0"/>
                <a:ea typeface="Cambria" panose="02040503050406030204" pitchFamily="18" charset="0"/>
              </a:rPr>
            </a:br>
            <a:br>
              <a:rPr lang="en-GB" sz="1600" b="1" dirty="0">
                <a:latin typeface="Cambria" panose="02040503050406030204" pitchFamily="18" charset="0"/>
                <a:ea typeface="Cambria" panose="02040503050406030204" pitchFamily="18" charset="0"/>
              </a:rPr>
            </a:br>
            <a:br>
              <a:rPr lang="en-GB" sz="1600" b="1" dirty="0">
                <a:latin typeface="Cambria" panose="02040503050406030204" pitchFamily="18" charset="0"/>
                <a:ea typeface="Cambria" panose="02040503050406030204" pitchFamily="18" charset="0"/>
              </a:rPr>
            </a:br>
            <a:br>
              <a:rPr lang="en-GB" sz="1600" b="1" dirty="0">
                <a:latin typeface="Cambria" panose="02040503050406030204" pitchFamily="18" charset="0"/>
                <a:ea typeface="Cambria" panose="02040503050406030204" pitchFamily="18" charset="0"/>
              </a:rPr>
            </a:br>
            <a:br>
              <a:rPr lang="en-GB" sz="1600" b="1" dirty="0">
                <a:latin typeface="Cambria" panose="02040503050406030204" pitchFamily="18" charset="0"/>
                <a:ea typeface="Cambria" panose="02040503050406030204" pitchFamily="18" charset="0"/>
              </a:rPr>
            </a:br>
            <a:br>
              <a:rPr lang="en-GB" sz="1600" b="1" dirty="0">
                <a:latin typeface="Cambria" panose="02040503050406030204" pitchFamily="18" charset="0"/>
                <a:ea typeface="Cambria" panose="02040503050406030204" pitchFamily="18" charset="0"/>
              </a:rPr>
            </a:br>
            <a:br>
              <a:rPr lang="en-GB" sz="1600" b="1" dirty="0">
                <a:latin typeface="Cambria" panose="02040503050406030204" pitchFamily="18" charset="0"/>
                <a:ea typeface="Cambria" panose="02040503050406030204" pitchFamily="18" charset="0"/>
              </a:rPr>
            </a:br>
            <a:br>
              <a:rPr lang="en-GB" sz="1600" b="1" dirty="0">
                <a:latin typeface="Cambria" panose="02040503050406030204" pitchFamily="18" charset="0"/>
                <a:ea typeface="Cambria" panose="02040503050406030204" pitchFamily="18" charset="0"/>
              </a:rPr>
            </a:br>
            <a:br>
              <a:rPr lang="en-GB" sz="1600" dirty="0">
                <a:latin typeface="Cambria" panose="02040503050406030204" pitchFamily="18" charset="0"/>
                <a:ea typeface="Cambria" panose="02040503050406030204" pitchFamily="18" charset="0"/>
              </a:rPr>
            </a:br>
            <a:br>
              <a:rPr lang="en-GB" sz="1600" dirty="0">
                <a:latin typeface="Cambria" panose="02040503050406030204" pitchFamily="18" charset="0"/>
                <a:ea typeface="Cambria" panose="02040503050406030204" pitchFamily="18" charset="0"/>
              </a:rPr>
            </a:br>
            <a:br>
              <a:rPr lang="en-GB" sz="1800" dirty="0">
                <a:latin typeface="Cambria" panose="02040503050406030204" pitchFamily="18" charset="0"/>
                <a:ea typeface="Cambria" panose="02040503050406030204" pitchFamily="18" charset="0"/>
              </a:rPr>
            </a:br>
            <a:br>
              <a:rPr lang="en-GB" sz="1600" dirty="0">
                <a:latin typeface="Cambria" panose="02040503050406030204" pitchFamily="18" charset="0"/>
                <a:ea typeface="Cambria" panose="02040503050406030204" pitchFamily="18" charset="0"/>
              </a:rPr>
            </a:br>
            <a:br>
              <a:rPr lang="en-GB" sz="1600" dirty="0">
                <a:latin typeface="Cambria" panose="02040503050406030204" pitchFamily="18" charset="0"/>
                <a:ea typeface="Cambria" panose="02040503050406030204" pitchFamily="18" charset="0"/>
              </a:rPr>
            </a:br>
            <a:br>
              <a:rPr lang="en-GB" sz="1600" dirty="0">
                <a:latin typeface="Cambria" panose="02040503050406030204" pitchFamily="18" charset="0"/>
                <a:ea typeface="Cambria" panose="02040503050406030204" pitchFamily="18" charset="0"/>
              </a:rPr>
            </a:br>
            <a:br>
              <a:rPr lang="en-GB" sz="1600" dirty="0">
                <a:latin typeface="Cambria" panose="02040503050406030204" pitchFamily="18" charset="0"/>
                <a:ea typeface="Cambria" panose="02040503050406030204" pitchFamily="18" charset="0"/>
              </a:rPr>
            </a:b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04715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C0C2-B6D0-82F2-BD77-55E6BDBE137E}"/>
              </a:ext>
            </a:extLst>
          </p:cNvPr>
          <p:cNvSpPr>
            <a:spLocks noGrp="1"/>
          </p:cNvSpPr>
          <p:nvPr>
            <p:ph type="title"/>
          </p:nvPr>
        </p:nvSpPr>
        <p:spPr>
          <a:xfrm>
            <a:off x="1488279" y="258960"/>
            <a:ext cx="9215437" cy="1232297"/>
          </a:xfrm>
        </p:spPr>
        <p:txBody>
          <a:bodyPr>
            <a:noAutofit/>
          </a:bodyPr>
          <a:lstStyle/>
          <a:p>
            <a:r>
              <a:rPr lang="en-GB" sz="3200" b="1" dirty="0" err="1"/>
              <a:t>Usp</a:t>
            </a:r>
            <a:r>
              <a:rPr lang="en-GB" sz="3200" b="1" dirty="0"/>
              <a:t>(unique Selling proposition)of noise</a:t>
            </a:r>
            <a:endParaRPr lang="en-US" sz="3200" b="1" dirty="0"/>
          </a:p>
        </p:txBody>
      </p:sp>
      <p:sp>
        <p:nvSpPr>
          <p:cNvPr id="3" name="Content Placeholder 2">
            <a:extLst>
              <a:ext uri="{FF2B5EF4-FFF2-40B4-BE49-F238E27FC236}">
                <a16:creationId xmlns:a16="http://schemas.microsoft.com/office/drawing/2014/main" id="{F40E9F1F-E4DD-5BE8-7D03-83551F989474}"/>
              </a:ext>
            </a:extLst>
          </p:cNvPr>
          <p:cNvSpPr>
            <a:spLocks noGrp="1"/>
          </p:cNvSpPr>
          <p:nvPr>
            <p:ph idx="1"/>
          </p:nvPr>
        </p:nvSpPr>
        <p:spPr>
          <a:xfrm>
            <a:off x="452434" y="1616273"/>
            <a:ext cx="11287125" cy="6420445"/>
          </a:xfrm>
        </p:spPr>
        <p:txBody>
          <a:bodyPr>
            <a:normAutofit fontScale="25000" lnSpcReduction="20000"/>
          </a:bodyPr>
          <a:lstStyle/>
          <a:p>
            <a:r>
              <a:rPr lang="en-GB" sz="4800" dirty="0"/>
              <a:t> </a:t>
            </a:r>
            <a:r>
              <a:rPr lang="en-GB" sz="8000" dirty="0"/>
              <a:t>Budget-friendly: Noise products are affordable and offer great value for money.
Stylish </a:t>
            </a:r>
            <a:r>
              <a:rPr lang="en-GB" sz="8000" dirty="0" err="1"/>
              <a:t>designs:Noise</a:t>
            </a:r>
            <a:r>
              <a:rPr lang="en-GB" sz="8000" dirty="0"/>
              <a:t> products look modern and trendy, making them a fashion statement.
Long-lasting </a:t>
            </a:r>
            <a:r>
              <a:rPr lang="en-GB" sz="8000" dirty="0" err="1"/>
              <a:t>battery:Noise</a:t>
            </a:r>
            <a:r>
              <a:rPr lang="en-GB" sz="8000" dirty="0"/>
              <a:t> products have long battery life, so you don’t need to recharge them frequently.
Health and fitness </a:t>
            </a:r>
            <a:r>
              <a:rPr lang="en-GB" sz="8000" dirty="0" err="1"/>
              <a:t>features:Noise</a:t>
            </a:r>
            <a:r>
              <a:rPr lang="en-GB" sz="8000" dirty="0"/>
              <a:t> products help you track your fitness goals, monitor your health, and stay active.
</a:t>
            </a:r>
            <a:r>
              <a:rPr lang="en-GB" sz="8000" dirty="0" err="1"/>
              <a:t>Water-resistant:Many</a:t>
            </a:r>
            <a:r>
              <a:rPr lang="en-GB" sz="8000" dirty="0"/>
              <a:t> Noise products can withstand water and dust, making them durable and long-lasting.</a:t>
            </a:r>
          </a:p>
          <a:p>
            <a:r>
              <a:rPr lang="en-GB" sz="8000" dirty="0"/>
              <a:t>Easy connectivity: Noise products pair easily with your phone, making it simple to use them.
Regular updates: Noise keeps its products up-to-date with the latest features and security patches.
Good customer </a:t>
            </a:r>
            <a:r>
              <a:rPr lang="en-GB" sz="8000" dirty="0" err="1"/>
              <a:t>support:Noise</a:t>
            </a:r>
            <a:r>
              <a:rPr lang="en-GB" sz="8000" dirty="0"/>
              <a:t> prioritizes customer satisfaction and offers helpful support.
Indian </a:t>
            </a:r>
            <a:r>
              <a:rPr lang="en-GB" sz="8000" dirty="0" err="1"/>
              <a:t>brand:Noise</a:t>
            </a:r>
            <a:r>
              <a:rPr lang="en-GB" sz="8000" dirty="0"/>
              <a:t> is an Indian company, making it a preferred choice for those who support local businesses.
These USPs make Noise products attractive and appealing to customers, offering a unique combination of style, functionality, and value.</a:t>
            </a:r>
            <a:endParaRPr lang="en-US" sz="8000" dirty="0"/>
          </a:p>
        </p:txBody>
      </p:sp>
    </p:spTree>
    <p:extLst>
      <p:ext uri="{BB962C8B-B14F-4D97-AF65-F5344CB8AC3E}">
        <p14:creationId xmlns:p14="http://schemas.microsoft.com/office/powerpoint/2010/main" val="9725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DC4A-A36D-987A-D04E-7D8C13B7DD98}"/>
              </a:ext>
            </a:extLst>
          </p:cNvPr>
          <p:cNvSpPr>
            <a:spLocks noGrp="1"/>
          </p:cNvSpPr>
          <p:nvPr>
            <p:ph type="title"/>
          </p:nvPr>
        </p:nvSpPr>
        <p:spPr>
          <a:xfrm>
            <a:off x="1308401" y="506199"/>
            <a:ext cx="9947671" cy="1172583"/>
          </a:xfrm>
        </p:spPr>
        <p:txBody>
          <a:bodyPr>
            <a:noAutofit/>
          </a:bodyPr>
          <a:lstStyle/>
          <a:p>
            <a:r>
              <a:rPr lang="en-GB" sz="3600" b="1" dirty="0"/>
              <a:t>Analyse Brand tone and identity </a:t>
            </a:r>
            <a:endParaRPr lang="en-US" sz="3600" b="1" dirty="0"/>
          </a:p>
        </p:txBody>
      </p:sp>
      <p:sp>
        <p:nvSpPr>
          <p:cNvPr id="3" name="Content Placeholder 2">
            <a:extLst>
              <a:ext uri="{FF2B5EF4-FFF2-40B4-BE49-F238E27FC236}">
                <a16:creationId xmlns:a16="http://schemas.microsoft.com/office/drawing/2014/main" id="{C6E877F7-96B7-4EBD-859A-8EA1CA80FAB0}"/>
              </a:ext>
            </a:extLst>
          </p:cNvPr>
          <p:cNvSpPr>
            <a:spLocks noGrp="1"/>
          </p:cNvSpPr>
          <p:nvPr>
            <p:ph idx="1"/>
          </p:nvPr>
        </p:nvSpPr>
        <p:spPr>
          <a:xfrm>
            <a:off x="1391745" y="1535907"/>
            <a:ext cx="9675112" cy="4815894"/>
          </a:xfrm>
        </p:spPr>
        <p:txBody>
          <a:bodyPr>
            <a:normAutofit/>
          </a:bodyPr>
          <a:lstStyle/>
          <a:p>
            <a:pPr marL="0" indent="0">
              <a:buNone/>
            </a:pPr>
            <a:endParaRPr lang="en-GB" sz="2400" b="1" u="sng" dirty="0"/>
          </a:p>
          <a:p>
            <a:pPr marL="0" indent="0">
              <a:buNone/>
            </a:pPr>
            <a:r>
              <a:rPr lang="en-GB" sz="2800" b="1" u="sng" dirty="0"/>
              <a:t>Brand tone:  ￼</a:t>
            </a:r>
            <a:r>
              <a:rPr lang="en-GB" sz="2400" b="1" u="sng" dirty="0"/>
              <a:t>￼￼￼￼￼￼</a:t>
            </a:r>
          </a:p>
          <a:p>
            <a:pPr marL="0" indent="0">
              <a:buNone/>
            </a:pPr>
            <a:r>
              <a:rPr lang="en-GB" sz="2400" dirty="0"/>
              <a:t>The Brand tone of noise is a dynamic blend of energy, </a:t>
            </a:r>
            <a:r>
              <a:rPr lang="en-GB" sz="2400" dirty="0" err="1"/>
              <a:t>innovation,and</a:t>
            </a:r>
            <a:r>
              <a:rPr lang="en-GB" sz="2400" dirty="0"/>
              <a:t> </a:t>
            </a:r>
            <a:r>
              <a:rPr lang="en-GB" sz="2400" dirty="0" err="1"/>
              <a:t>friendliness,making</a:t>
            </a:r>
            <a:r>
              <a:rPr lang="en-GB" sz="2400" dirty="0"/>
              <a:t> it a popular choice among the young and tech –Savvy audience.</a:t>
            </a:r>
          </a:p>
          <a:p>
            <a:pPr marL="0" indent="0">
              <a:buNone/>
            </a:pPr>
            <a:r>
              <a:rPr lang="en-GB" sz="2800" b="1" u="sng" dirty="0"/>
              <a:t>Brand identity :</a:t>
            </a:r>
          </a:p>
          <a:p>
            <a:pPr marL="0" indent="0">
              <a:buNone/>
            </a:pPr>
            <a:r>
              <a:rPr lang="en-GB" sz="2400" dirty="0"/>
              <a:t>The brand identity of Noise refers to the unique personality, image, and reputation of the Noise brand, encompassing Visual </a:t>
            </a:r>
            <a:r>
              <a:rPr lang="en-GB" sz="2400" dirty="0" err="1"/>
              <a:t>Identity,Tone</a:t>
            </a:r>
            <a:r>
              <a:rPr lang="en-GB" sz="2400" dirty="0"/>
              <a:t> of Voice , Brand Values ,Brand Personality ,Product Design and </a:t>
            </a:r>
            <a:r>
              <a:rPr lang="en-GB" sz="2400" dirty="0" err="1"/>
              <a:t>Quality,Customer</a:t>
            </a:r>
            <a:r>
              <a:rPr lang="en-GB" sz="2400" dirty="0"/>
              <a:t> Experience , Customer Service, Marketing </a:t>
            </a:r>
            <a:r>
              <a:rPr lang="en-GB" sz="2400" dirty="0" err="1"/>
              <a:t>Strategies,Advertising</a:t>
            </a:r>
            <a:r>
              <a:rPr lang="en-GB" sz="2400" dirty="0"/>
              <a:t> Strategies and  Digital Presence .</a:t>
            </a:r>
            <a:endParaRPr lang="en-US" sz="2400" dirty="0"/>
          </a:p>
        </p:txBody>
      </p:sp>
    </p:spTree>
    <p:extLst>
      <p:ext uri="{BB962C8B-B14F-4D97-AF65-F5344CB8AC3E}">
        <p14:creationId xmlns:p14="http://schemas.microsoft.com/office/powerpoint/2010/main" val="1832459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8F7C-E22B-B8B0-170B-3E04DA09DC26}"/>
              </a:ext>
            </a:extLst>
          </p:cNvPr>
          <p:cNvSpPr>
            <a:spLocks noGrp="1"/>
          </p:cNvSpPr>
          <p:nvPr>
            <p:ph type="title"/>
          </p:nvPr>
        </p:nvSpPr>
        <p:spPr>
          <a:xfrm rot="10800000" flipV="1">
            <a:off x="804671" y="1083616"/>
            <a:ext cx="4928188" cy="1452415"/>
          </a:xfrm>
        </p:spPr>
        <p:txBody>
          <a:bodyPr>
            <a:normAutofit/>
          </a:bodyPr>
          <a:lstStyle/>
          <a:p>
            <a:r>
              <a:rPr lang="en-GB" sz="3600" b="1" dirty="0"/>
              <a:t>Brand identity </a:t>
            </a:r>
            <a:endParaRPr lang="en-US" sz="3600" b="1" dirty="0"/>
          </a:p>
        </p:txBody>
      </p:sp>
      <p:pic>
        <p:nvPicPr>
          <p:cNvPr id="5" name="Content Placeholder 4">
            <a:extLst>
              <a:ext uri="{FF2B5EF4-FFF2-40B4-BE49-F238E27FC236}">
                <a16:creationId xmlns:a16="http://schemas.microsoft.com/office/drawing/2014/main" id="{0E2F7DBC-DB9C-1EA3-5F6B-8B94F199BE40}"/>
              </a:ext>
            </a:extLst>
          </p:cNvPr>
          <p:cNvPicPr>
            <a:picLocks noGrp="1" noChangeAspect="1"/>
          </p:cNvPicPr>
          <p:nvPr>
            <p:ph idx="1"/>
          </p:nvPr>
        </p:nvPicPr>
        <p:blipFill>
          <a:blip r:embed="rId2"/>
          <a:srcRect/>
          <a:stretch/>
        </p:blipFill>
        <p:spPr>
          <a:xfrm>
            <a:off x="804671" y="3011684"/>
            <a:ext cx="4660297" cy="26205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E2080A54-C77D-DAEA-8C48-7D4AC5937997}"/>
              </a:ext>
            </a:extLst>
          </p:cNvPr>
          <p:cNvSpPr txBox="1"/>
          <p:nvPr/>
        </p:nvSpPr>
        <p:spPr>
          <a:xfrm rot="10800000" flipV="1">
            <a:off x="6862025" y="652728"/>
            <a:ext cx="4928187" cy="5940088"/>
          </a:xfrm>
          <a:prstGeom prst="rect">
            <a:avLst/>
          </a:prstGeom>
          <a:noFill/>
        </p:spPr>
        <p:txBody>
          <a:bodyPr wrap="square" rtlCol="0">
            <a:spAutoFit/>
          </a:bodyPr>
          <a:lstStyle/>
          <a:p>
            <a:pPr algn="l"/>
            <a:r>
              <a:rPr lang="en-GB" sz="2000" dirty="0"/>
              <a:t>1.Logo :The logo would look bold and attention-grabbing, maybe with sharp lines or funky designs.</a:t>
            </a:r>
          </a:p>
          <a:p>
            <a:pPr algn="l"/>
            <a:r>
              <a:rPr lang="en-GB" sz="2000" dirty="0"/>
              <a:t> </a:t>
            </a:r>
          </a:p>
          <a:p>
            <a:pPr algn="l"/>
            <a:r>
              <a:rPr lang="en-GB" sz="2000" dirty="0"/>
              <a:t>2. </a:t>
            </a:r>
            <a:r>
              <a:rPr lang="en-GB" sz="2000" dirty="0" err="1"/>
              <a:t>Colors</a:t>
            </a:r>
            <a:r>
              <a:rPr lang="en-GB" sz="2000" dirty="0"/>
              <a:t>: Think of bold </a:t>
            </a:r>
            <a:r>
              <a:rPr lang="en-GB" sz="2000" dirty="0" err="1"/>
              <a:t>colors</a:t>
            </a:r>
            <a:r>
              <a:rPr lang="en-GB" sz="2000" dirty="0"/>
              <a:t> like red, black, or electric blue that make you feel energetic and alive.
</a:t>
            </a:r>
          </a:p>
          <a:p>
            <a:pPr algn="l"/>
            <a:r>
              <a:rPr lang="en-GB" sz="2000" dirty="0"/>
              <a:t>3. Typography: The words they use would be strong and in-your-face, like big, bold letters that demand attention.
</a:t>
            </a:r>
          </a:p>
          <a:p>
            <a:pPr algn="l"/>
            <a:r>
              <a:rPr lang="en-GB" sz="2000" dirty="0"/>
              <a:t>4. Messages: Their messages would be direct and might challenge the way things are normally done. They want to shake things up!
</a:t>
            </a:r>
          </a:p>
          <a:p>
            <a:pPr algn="l"/>
            <a:r>
              <a:rPr lang="en-GB" sz="2000" dirty="0"/>
              <a:t>5. Images: Their pictures and videos would be exciting and full of energy, like people having fun or standing up for what they believe in.</a:t>
            </a:r>
            <a:endParaRPr lang="en-US" sz="2000" dirty="0"/>
          </a:p>
        </p:txBody>
      </p:sp>
    </p:spTree>
    <p:extLst>
      <p:ext uri="{BB962C8B-B14F-4D97-AF65-F5344CB8AC3E}">
        <p14:creationId xmlns:p14="http://schemas.microsoft.com/office/powerpoint/2010/main" val="2349894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E759B-40AD-FB61-37E9-A408E03C1C46}"/>
              </a:ext>
            </a:extLst>
          </p:cNvPr>
          <p:cNvSpPr>
            <a:spLocks noGrp="1"/>
          </p:cNvSpPr>
          <p:nvPr>
            <p:ph type="title"/>
          </p:nvPr>
        </p:nvSpPr>
        <p:spPr>
          <a:xfrm>
            <a:off x="2052543" y="295751"/>
            <a:ext cx="8502348" cy="892969"/>
          </a:xfrm>
        </p:spPr>
        <p:txBody>
          <a:bodyPr>
            <a:normAutofit/>
          </a:bodyPr>
          <a:lstStyle/>
          <a:p>
            <a:r>
              <a:rPr lang="en-GB" sz="3600" b="1" dirty="0"/>
              <a:t>Smart goals and </a:t>
            </a:r>
            <a:r>
              <a:rPr lang="en-GB" sz="3600" b="1" dirty="0" err="1"/>
              <a:t>kpis</a:t>
            </a:r>
            <a:endParaRPr lang="en-US" sz="3600" b="1" dirty="0"/>
          </a:p>
        </p:txBody>
      </p:sp>
      <p:sp>
        <p:nvSpPr>
          <p:cNvPr id="3" name="Content Placeholder 2">
            <a:extLst>
              <a:ext uri="{FF2B5EF4-FFF2-40B4-BE49-F238E27FC236}">
                <a16:creationId xmlns:a16="http://schemas.microsoft.com/office/drawing/2014/main" id="{AA9C03BD-715A-C8B4-A62C-D0BA375A15D1}"/>
              </a:ext>
            </a:extLst>
          </p:cNvPr>
          <p:cNvSpPr>
            <a:spLocks noGrp="1"/>
          </p:cNvSpPr>
          <p:nvPr>
            <p:ph idx="1"/>
          </p:nvPr>
        </p:nvSpPr>
        <p:spPr>
          <a:xfrm>
            <a:off x="946548" y="1188720"/>
            <a:ext cx="11412140" cy="6044039"/>
          </a:xfrm>
        </p:spPr>
        <p:txBody>
          <a:bodyPr>
            <a:noAutofit/>
          </a:bodyPr>
          <a:lstStyle/>
          <a:p>
            <a:r>
              <a:rPr lang="en-GB" sz="2000" b="1" dirty="0"/>
              <a:t>Here are five SMART goals along with their Key Performance Indicators (KPIs)</a:t>
            </a:r>
          </a:p>
          <a:p>
            <a:pPr marL="0" indent="0">
              <a:buNone/>
            </a:pPr>
            <a:r>
              <a:rPr lang="en-GB" sz="2000" b="1" dirty="0"/>
              <a:t> 1. </a:t>
            </a:r>
            <a:r>
              <a:rPr lang="en-GB" sz="2000" b="1" dirty="0" err="1"/>
              <a:t>Goal:Specific</a:t>
            </a:r>
            <a:endParaRPr lang="en-GB" sz="2000" b="1" dirty="0"/>
          </a:p>
          <a:p>
            <a:pPr marL="0" indent="0">
              <a:buNone/>
            </a:pPr>
            <a:r>
              <a:rPr lang="en-GB" sz="2000" dirty="0"/>
              <a:t> KPI: Monthly sales revenue growth compared to the previous year.
</a:t>
            </a:r>
            <a:r>
              <a:rPr lang="en-GB" sz="2000" b="1" dirty="0"/>
              <a:t> 2. </a:t>
            </a:r>
            <a:r>
              <a:rPr lang="en-GB" sz="2000" b="1" dirty="0" err="1"/>
              <a:t>Goal:Measurable</a:t>
            </a:r>
            <a:r>
              <a:rPr lang="en-GB" sz="2000" dirty="0"/>
              <a:t>
 KPI: Average customer rating and feedback on review platforms like Amazon, </a:t>
            </a:r>
            <a:r>
              <a:rPr lang="en-GB" sz="2000" dirty="0" err="1"/>
              <a:t>Trustpilot</a:t>
            </a:r>
            <a:r>
              <a:rPr lang="en-GB" sz="2000" dirty="0"/>
              <a:t>, or the brand’s website.</a:t>
            </a:r>
          </a:p>
          <a:p>
            <a:pPr marL="0" indent="0">
              <a:buNone/>
            </a:pPr>
            <a:r>
              <a:rPr lang="en-GB" sz="2000" dirty="0"/>
              <a:t> </a:t>
            </a:r>
            <a:r>
              <a:rPr lang="en-GB" sz="2000" b="1" dirty="0"/>
              <a:t>3.Goal:Achievable</a:t>
            </a:r>
          </a:p>
          <a:p>
            <a:pPr marL="0" indent="0">
              <a:buNone/>
            </a:pPr>
            <a:r>
              <a:rPr lang="en-GB" sz="2000" dirty="0"/>
              <a:t> KPI: Number of new retail partnerships established and the volume of Noise products sold through these channels.
</a:t>
            </a:r>
            <a:r>
              <a:rPr lang="en-GB" sz="2000" b="1" dirty="0"/>
              <a:t> 4.Goal:Relevant</a:t>
            </a:r>
            <a:r>
              <a:rPr lang="en-GB" sz="2000" dirty="0"/>
              <a:t>
 KPI: Growth in the number of followers on social media platforms such as Instagram, Twitter, and Facebook.
</a:t>
            </a:r>
            <a:r>
              <a:rPr lang="en-GB" sz="2000" b="1" dirty="0"/>
              <a:t> 5. </a:t>
            </a:r>
            <a:r>
              <a:rPr lang="en-GB" sz="2000" b="1" dirty="0" err="1"/>
              <a:t>Goal:Time-bound</a:t>
            </a:r>
            <a:endParaRPr lang="en-GB" sz="2000" b="1" dirty="0"/>
          </a:p>
          <a:p>
            <a:pPr marL="0" indent="0">
              <a:buNone/>
            </a:pPr>
            <a:r>
              <a:rPr lang="en-GB" sz="2000" dirty="0"/>
              <a:t> KPI: Timely completion of product development milestones and successful launch within the specified timeframe.</a:t>
            </a:r>
            <a:endParaRPr lang="en-US" sz="2000" dirty="0"/>
          </a:p>
        </p:txBody>
      </p:sp>
    </p:spTree>
    <p:extLst>
      <p:ext uri="{BB962C8B-B14F-4D97-AF65-F5344CB8AC3E}">
        <p14:creationId xmlns:p14="http://schemas.microsoft.com/office/powerpoint/2010/main" val="188171195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42</Slides>
  <Notes>0</Notes>
  <HiddenSlides>0</HiddenSlide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Parcel</vt:lpstr>
      <vt:lpstr>GoVernment college for women A’ Srikakulam, Ambedkar University. project for “noise”                           team leader:Budida Padmavathi (2102703209)     Team member:Dalli sravani(2102703212)   team member:devu sailaja(2102703213)                         team member:dolayi Vijaya laxmi(2102703214)           team member:ginni navya(2102703216)  </vt:lpstr>
      <vt:lpstr>PowerPoint Presentation</vt:lpstr>
      <vt:lpstr>Part -1 brand StUdy  Competitor  Analysis  And  Buyer’s /Audience’s persona </vt:lpstr>
      <vt:lpstr>Brand study </vt:lpstr>
      <vt:lpstr>       mission/values: Empowering the next generation of Indians with innovative, cutting-edge technology that is both accessible and stylish, to help them stay connected, active, and inspired.   1. Innovation: Noise is committed to staying ahead of the curve with the latest technology and design trends.  2. Style: Noise believes that technology should be both functional and fashionable.     3.Customer Obsession*: Noise is dedicated to delivering exceptional customer experiences and building strong relationships with its customers.
  4. Teamwork: Noise values collaboration, creativity, and innovation within its team to drive growth and success.
 5.Integrity: Noise operates with transparency, honesty, and ethical business practices.
 These values and mission drive Noise’s decisions, product development, and customer interactions, aiming to create a strong brand identity and loyal community.                   </vt:lpstr>
      <vt:lpstr>Usp(unique Selling proposition)of noise</vt:lpstr>
      <vt:lpstr>Analyse Brand tone and identity </vt:lpstr>
      <vt:lpstr>Brand identity </vt:lpstr>
      <vt:lpstr>Smart goals and kpis</vt:lpstr>
      <vt:lpstr>Buyer’s /audience’s persona </vt:lpstr>
      <vt:lpstr>         the target audience  for  noise brand  can be defines as follows:  1)Age group         2) Demographics           3)Psychographics            4)Behavioral traits                      5)Goals and motivations          </vt:lpstr>
      <vt:lpstr>PowerPoint Presentation</vt:lpstr>
      <vt:lpstr>PowerPoint Presentation</vt:lpstr>
      <vt:lpstr>Competitor Analysis </vt:lpstr>
      <vt:lpstr>Competitor-1:Boat</vt:lpstr>
      <vt:lpstr>Swot analysis </vt:lpstr>
      <vt:lpstr>Competitor-2:Realme</vt:lpstr>
      <vt:lpstr>Swot analysis </vt:lpstr>
      <vt:lpstr>Competitor-3:Sony</vt:lpstr>
      <vt:lpstr>Swot analysis </vt:lpstr>
      <vt:lpstr>Part-2 seo&amp; keyword research </vt:lpstr>
      <vt:lpstr>Seo Audit</vt:lpstr>
      <vt:lpstr>On page optimisation </vt:lpstr>
      <vt:lpstr>PowerPoint Presentation</vt:lpstr>
      <vt:lpstr>Rankings</vt:lpstr>
      <vt:lpstr>Links</vt:lpstr>
      <vt:lpstr>PowerPoint Presentation</vt:lpstr>
      <vt:lpstr>Keyword Research </vt:lpstr>
      <vt:lpstr>On page optimisation </vt:lpstr>
      <vt:lpstr>Content optimisation:</vt:lpstr>
      <vt:lpstr>Key insights</vt:lpstr>
      <vt:lpstr>Part-3 content ideas and marketing strategies </vt:lpstr>
      <vt:lpstr>ContenT calender </vt:lpstr>
      <vt:lpstr>Content ideas</vt:lpstr>
      <vt:lpstr>Content strategies</vt:lpstr>
      <vt:lpstr>Part-4 content creation and  content curation</vt:lpstr>
      <vt:lpstr>Instagram profile  link</vt:lpstr>
      <vt:lpstr>Instagram story highlight-1 link</vt:lpstr>
      <vt:lpstr>Story highlight -2 link</vt:lpstr>
      <vt:lpstr>Post -1</vt:lpstr>
      <vt:lpstr>Post-2</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916304397141</dc:creator>
  <cp:lastModifiedBy>916304397141</cp:lastModifiedBy>
  <cp:revision>31</cp:revision>
  <dcterms:created xsi:type="dcterms:W3CDTF">2024-04-18T07:06:28Z</dcterms:created>
  <dcterms:modified xsi:type="dcterms:W3CDTF">2024-04-23T17:32:44Z</dcterms:modified>
</cp:coreProperties>
</file>