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8" r:id="rId3"/>
    <p:sldId id="259" r:id="rId4"/>
    <p:sldId id="509" r:id="rId5"/>
    <p:sldId id="513" r:id="rId7"/>
    <p:sldId id="534" r:id="rId8"/>
    <p:sldId id="518" r:id="rId9"/>
    <p:sldId id="519" r:id="rId10"/>
    <p:sldId id="525" r:id="rId11"/>
    <p:sldId id="526" r:id="rId12"/>
    <p:sldId id="532" r:id="rId13"/>
    <p:sldId id="533" r:id="rId14"/>
    <p:sldId id="536" r:id="rId15"/>
    <p:sldId id="535" r:id="rId16"/>
    <p:sldId id="537" r:id="rId17"/>
    <p:sldId id="539" r:id="rId18"/>
    <p:sldId id="540" r:id="rId19"/>
    <p:sldId id="542" r:id="rId20"/>
    <p:sldId id="541" r:id="rId21"/>
    <p:sldId id="544" r:id="rId22"/>
    <p:sldId id="545" r:id="rId23"/>
    <p:sldId id="546" r:id="rId24"/>
    <p:sldId id="547" r:id="rId25"/>
    <p:sldId id="538" r:id="rId26"/>
    <p:sldId id="514" r:id="rId27"/>
    <p:sldId id="290" r:id="rId28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00"/>
    <a:srgbClr val="020202"/>
    <a:srgbClr val="D86712"/>
    <a:srgbClr val="D53E15"/>
    <a:srgbClr val="10BC62"/>
    <a:srgbClr val="EEA116"/>
    <a:srgbClr val="CC3300"/>
    <a:srgbClr val="E57A05"/>
    <a:srgbClr val="AF7221"/>
    <a:srgbClr val="11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444" autoAdjust="0"/>
  </p:normalViewPr>
  <p:slideViewPr>
    <p:cSldViewPr snapToGrid="0">
      <p:cViewPr varScale="1">
        <p:scale>
          <a:sx n="68" d="100"/>
          <a:sy n="68" d="100"/>
        </p:scale>
        <p:origin x="678" y="60"/>
      </p:cViewPr>
      <p:guideLst>
        <p:guide orient="horz" pos="2122"/>
        <p:guide pos="3840"/>
      </p:guideLst>
    </p:cSldViewPr>
  </p:slideViewPr>
  <p:outlineViewPr>
    <p:cViewPr>
      <p:scale>
        <a:sx n="33" d="100"/>
        <a:sy n="33" d="100"/>
      </p:scale>
      <p:origin x="0" y="351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-236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20658-6F16-4BF8-BF7C-F72C433390E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3FC7E-6357-41FD-B20B-DCA1BBD3532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50C07-549C-45D6-B05A-36AC70534E5E}" type="datetime1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E8298-AC0C-4AC7-AA0D-DD7C90574AE1}" type="datetime1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026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026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D0EF93-A7D6-49C8-B4AE-DB60FE32743A}" type="datetime1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4D9-D9FF-4164-8E72-8562E808920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BF1B9-C5F5-40DD-82CD-32AF7E861268}" type="datetime1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08CD0-17F3-42BE-9C65-28CF0E2AC194}" type="datetime1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FF00F-8DCB-469D-9E79-2564000A7B82}" type="datetime1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90148E-35F3-4E5E-BA68-BD5263136C36}" type="datetime1">
              <a:rPr lang="en-US" smtClean="0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77353A-6D46-443D-9BF9-59236A20E330}" type="datetime1">
              <a:rPr lang="en-US" smtClean="0"/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51007-7E8E-4BF0-B00B-381C12F60887}" type="datetime1">
              <a:rPr lang="en-US" smtClean="0"/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1C80D0-1E00-42E8-BA30-7DAB74022F72}" type="datetime1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E2F76-C5BB-4133-8D5A-793BAECC6177}" type="datetime1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Introduction to Java</a:t>
            </a:r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i="0" u="none"/>
            </a:lvl1pPr>
          </a:lstStyle>
          <a:p>
            <a:fld id="{379864D9-D9FF-4164-8E72-8562E8089204}" type="datetime1">
              <a:rPr lang="en-US" smtClean="0"/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 u="none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 u="none"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7305" y="928098"/>
            <a:ext cx="10363200" cy="1470025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7723" y="5935737"/>
            <a:ext cx="3498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none" dirty="0"/>
              <a:t>     </a:t>
            </a:r>
            <a:r>
              <a:rPr lang="en-IN" altLang="en-US" u="none" dirty="0">
                <a:solidFill>
                  <a:schemeClr val="bg1"/>
                </a:solidFill>
              </a:rPr>
              <a:t>Padmini Nayak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altLang="en-US" dirty="0">
                <a:solidFill>
                  <a:schemeClr val="bg1"/>
                </a:solidFill>
              </a:rPr>
              <a:t>shirva.nayak@gmail.com</a:t>
            </a:r>
            <a:endParaRPr lang="en-IN" u="none" dirty="0">
              <a:solidFill>
                <a:schemeClr val="bg1"/>
              </a:solidFill>
            </a:endParaRPr>
          </a:p>
          <a:p>
            <a:endParaRPr lang="en-US" b="1" u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0" y="715010"/>
            <a:ext cx="8910320" cy="51415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547360" y="0"/>
            <a:ext cx="664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Technique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10  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118237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92810" y="1558290"/>
          <a:ext cx="11106785" cy="4750435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183765"/>
                <a:gridCol w="2974340"/>
                <a:gridCol w="2974340"/>
                <a:gridCol w="2974340"/>
              </a:tblGrid>
              <a:tr h="424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6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Verification Phase</a:t>
                      </a:r>
                      <a:endParaRPr lang="en-IN" altLang="en-US" sz="16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6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Verification Acitvity</a:t>
                      </a:r>
                      <a:endParaRPr lang="en-IN" altLang="en-US" sz="16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6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Validation Activity</a:t>
                      </a:r>
                      <a:endParaRPr lang="en-IN" altLang="en-US" sz="16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IN" altLang="en-US" sz="16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Artifacts</a:t>
                      </a:r>
                      <a:endParaRPr lang="en-IN" altLang="en-US" sz="16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65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User Requirements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Requirements Review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UAT TC Creation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Requirement Undertsanding Document(CRS)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UAT TC’s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1045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Software Specification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>
                        <a:buNone/>
                      </a:pP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Hardware Requirements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Design of the system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Design review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System Test Plan and TC’s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Tracebality Matrix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System TC’s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Feasibility Report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System Test Plan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H/w and S/w requirements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Modules to be created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1424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Architechture Design (HLD)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Modules to be created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Relationship design and dependencies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Technology details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Architechture design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DB tables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Design review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Integration Test Plan and TC’s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Design documents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Itegration Test Plan and TC’s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DB table design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715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Module Design(LLD)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S/W components designed individually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Methods , classes, interfaces, etc are finalized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Creation of Unit TC’s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Unit TC’s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Coding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Code Review 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TC Review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Creation of Functional TC’s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>
                        <a:buNone/>
                      </a:pP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TC’s and Review checklists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756285" y="668655"/>
            <a:ext cx="104832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800" i="0" u="none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Verification</a:t>
            </a:r>
            <a:r>
              <a:rPr lang="en-IN" altLang="en-US" sz="1400" i="0" u="none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 is a </a:t>
            </a:r>
            <a:r>
              <a:rPr lang="en-IN" altLang="en-US" sz="1400" i="0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static machanism</a:t>
            </a:r>
            <a:r>
              <a:rPr lang="en-US" sz="1400" i="0" u="none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 of checking documents, design, code, and program in order to check if the software has been built according to the requirements or not. </a:t>
            </a:r>
            <a:endParaRPr lang="en-US" sz="1400" i="0" u="none">
              <a:solidFill>
                <a:schemeClr val="bg1"/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algn="just"/>
            <a:r>
              <a:rPr lang="en-US" sz="1400" i="0" u="none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The verification process involves activities like </a:t>
            </a:r>
            <a:r>
              <a:rPr lang="en-US" sz="1400" i="0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reviews, walk-throughs and inspection</a:t>
            </a:r>
            <a:endParaRPr lang="en-US" sz="1400" i="0">
              <a:solidFill>
                <a:schemeClr val="bg1"/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Validation Technique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11 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118237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755650" y="1320800"/>
          <a:ext cx="10982960" cy="4919345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745740"/>
                <a:gridCol w="2745740"/>
                <a:gridCol w="2745740"/>
                <a:gridCol w="274574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6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Validation Phase</a:t>
                      </a:r>
                      <a:endParaRPr lang="en-IN" altLang="en-US" sz="16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6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What happens ?</a:t>
                      </a:r>
                      <a:endParaRPr lang="en-IN" altLang="en-US" sz="16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6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Anomalies</a:t>
                      </a:r>
                      <a:endParaRPr lang="en-IN" altLang="en-US" sz="16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IN" altLang="en-US" sz="16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Artifacts</a:t>
                      </a:r>
                      <a:endParaRPr lang="en-IN" altLang="en-US" sz="16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1423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Unit Testing 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Tc’s created in LLD are executed 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White Box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Developers duty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Piece of code is written which invokes a method to test which gives the expected result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Defects are logged and tracked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Unit test execution results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960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Integration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Testing wheather the components work together as expected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TC’s executed which are created during HLD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Defects are logged and tracked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Integration test results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1068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System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Testing full-fledged application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All system TC’s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Non-functional TC’s are executed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Defects are logged and tracked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Progress reporting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Traceability Matrix updated and Risk mitigated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Results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Logs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Defect Reports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Summary Reports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Updated Traceability Matrices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854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User Acceptance testing (UAT)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Related to Business Requirements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Compatibility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Sometimes Non - functional testings are also done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Defect are logged and tracked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Acceptance test results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Updated Traceability Matrices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755650" y="602615"/>
            <a:ext cx="1098359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800" i="0" u="none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Validation</a:t>
            </a:r>
            <a:r>
              <a:rPr lang="en-US" sz="1400" i="0" u="none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 is a </a:t>
            </a:r>
            <a:r>
              <a:rPr lang="en-US" sz="1400" i="0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dynamic mechanism</a:t>
            </a:r>
            <a:r>
              <a:rPr lang="en-US" sz="1400" i="0" u="none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 . The validation process involves activities like </a:t>
            </a:r>
            <a:r>
              <a:rPr lang="en-US" sz="1400" i="0">
                <a:solidFill>
                  <a:schemeClr val="bg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unit testing, integration testing, system testing and user acceptance testing</a:t>
            </a:r>
            <a:endParaRPr lang="en-US" sz="1400">
              <a:solidFill>
                <a:schemeClr val="bg1"/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endParaRPr lang="en-US" sz="1400">
              <a:solidFill>
                <a:schemeClr val="bg1"/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7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Life Cycle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471920"/>
            <a:ext cx="2844800" cy="294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12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534150"/>
            <a:ext cx="1182370" cy="283845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14" name="Content Placeholder 5"/>
          <p:cNvSpPr>
            <a:spLocks noGrp="1"/>
          </p:cNvSpPr>
          <p:nvPr/>
        </p:nvSpPr>
        <p:spPr>
          <a:xfrm>
            <a:off x="462280" y="612775"/>
            <a:ext cx="11662410" cy="585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S</a:t>
            </a:r>
            <a:r>
              <a:rPr lang="en-IN" altLang="en-US" sz="18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TLC</a:t>
            </a:r>
            <a:r>
              <a:rPr lang="en-US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stands for “</a:t>
            </a:r>
            <a:r>
              <a:rPr lang="en-US" altLang="en-US" sz="18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Software </a:t>
            </a:r>
            <a:r>
              <a:rPr lang="en-IN" altLang="en-US" sz="18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Testing </a:t>
            </a:r>
            <a:r>
              <a:rPr lang="en-US" altLang="en-US" sz="18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Life Cycle</a:t>
            </a:r>
            <a:r>
              <a:rPr lang="en-US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”. 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It </a:t>
            </a:r>
            <a:r>
              <a:rPr lang="en-US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identifies what test activities to carry out and when to accomplish those test activities.</a:t>
            </a:r>
            <a:endParaRPr lang="en-US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Every phase has a definite Entry and Exit Criteria.</a:t>
            </a:r>
            <a:endParaRPr lang="en-US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altLang="en-US" sz="16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STLC Stages :</a:t>
            </a: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10" y="2223770"/>
            <a:ext cx="2686050" cy="3700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60" y="1384935"/>
            <a:ext cx="6656070" cy="4831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344410" y="15875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Software Testing Life Cycle</a:t>
            </a:r>
            <a:endParaRPr lang="en-IN" alt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0" y="6333490"/>
            <a:ext cx="284480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269095" y="6388735"/>
            <a:ext cx="2844800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	                            13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9" name="Content Placeholder 8"/>
          <p:cNvGraphicFramePr/>
          <p:nvPr>
            <p:ph sz="half" idx="2"/>
          </p:nvPr>
        </p:nvGraphicFramePr>
        <p:xfrm>
          <a:off x="62230" y="485140"/>
          <a:ext cx="12051030" cy="6443345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912548"/>
                <a:gridCol w="2900680"/>
                <a:gridCol w="2415540"/>
                <a:gridCol w="2415712"/>
                <a:gridCol w="2406550"/>
              </a:tblGrid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Phase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Activities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Entry Criteria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Exit Criteria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Deliverables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1005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Requirement Analysis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The test team studies and analyzes the requirements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If any requirement is not testable, the test team can communicate with various stakeholders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Requirements specification document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Acceptance criteria document,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Application architectural document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Signed off RTM, 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Signed off Automation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Feasiblity report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Testable Requirements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Automation Feasibility Report(If applicable)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1068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Planning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Manager/Lead estimates cost and effort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Plan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Resource Planning , Roles and responsibility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Tools Selection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Training required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Requirements Documents,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Automation feasbility report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Approved Test plan document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Approved Test strategy document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Signed off effort estimation document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Strategy document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Plan document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Effort estimation document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Design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Case Preparation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Scripts(Automation)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data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case Reviews (Peer /Lead)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Requirement Traceability Matrix(RTM)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  <a:sym typeface="+mn-ea"/>
                        </a:rPr>
                        <a:t>Requirements Documents (Updated version of unclear or missing requirement)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  <a:sym typeface="+mn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  <a:sym typeface="+mn-ea"/>
                        </a:rPr>
                        <a:t> RTM, Test Plan, Test Estimation Document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  <a:sym typeface="+mn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  <a:sym typeface="+mn-ea"/>
                        </a:rPr>
                        <a:t>Automation Analysis Report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  <a:sym typeface="+mn-e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Reviewed and approved test cases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scripts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data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  <a:sym typeface="+mn-ea"/>
                        </a:rPr>
                        <a:t>Test Cases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  <a:sym typeface="+mn-ea"/>
                        </a:rPr>
                        <a:t>Test Scripts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  <a:sym typeface="+mn-ea"/>
                        </a:rPr>
                        <a:t>Test Data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  <a:sym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RTM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Environment Setup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In parallel with Test Deisgn phase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Set up based on S/W and H/W requirements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Plan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environment setup plan,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Smoke Test cases,Test Data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Working test environment setup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Valid test data setup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Successful somke test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Environment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Smoke Test Results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Execution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Case Execution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Defect Report Prepared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Re-Testing done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Plan document,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cases, Test Scripts, Test data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Environment.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Execute all planned test cases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Log all defects found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case Execution Report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Defect Report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RTM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41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Closure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Prepare Test closure report /Test matrices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Retrospective meetings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Analysing Test Artifacts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Testing has been completed, 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Case Execution report (make sure there are no high severity defects opened)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§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Signed off Test Closure report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Closure Report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IN" altLang="en-US" sz="10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Matrices</a:t>
                      </a:r>
                      <a:endParaRPr lang="en-IN" altLang="en-US" sz="10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7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Types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471920"/>
            <a:ext cx="2844800" cy="294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14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534150"/>
            <a:ext cx="1182370" cy="283845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14" name="Content Placeholder 5"/>
          <p:cNvSpPr>
            <a:spLocks noGrp="1"/>
          </p:cNvSpPr>
          <p:nvPr/>
        </p:nvSpPr>
        <p:spPr>
          <a:xfrm>
            <a:off x="462280" y="612775"/>
            <a:ext cx="11662410" cy="585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Manual Testing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375" i="0" u="none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Tester takes over the role of an end-user and tests the software to identify any unexpected behavior or bug.</a:t>
            </a:r>
            <a:endParaRPr lang="en-IN" altLang="en-US" sz="1375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Automation Testing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</a:t>
            </a:r>
            <a:r>
              <a:rPr lang="en-US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ester writes scripts and uses another software 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tool </a:t>
            </a:r>
            <a:r>
              <a:rPr lang="en-US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to test the product.</a:t>
            </a:r>
            <a:endParaRPr lang="en-US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What to Automate?</a:t>
            </a:r>
            <a:endParaRPr lang="en-US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W</a:t>
            </a:r>
            <a:r>
              <a:rPr lang="en-US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here large number of users can access the software simultaneously should be automated.</a:t>
            </a:r>
            <a:endParaRPr lang="en-US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GUI items, connections with databases, field validations, etc</a:t>
            </a:r>
            <a:endParaRPr lang="en-US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When to Automate?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Large and critical projects</a:t>
            </a:r>
            <a:endParaRPr lang="en-IN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Projects that require testing the same areas frequently</a:t>
            </a:r>
            <a:endParaRPr lang="en-IN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Requirements not changing frequently</a:t>
            </a:r>
            <a:endParaRPr lang="en-IN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Accessing the application for load and performance with many virtual users</a:t>
            </a:r>
            <a:endParaRPr lang="en-IN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Stable software with respect to manual testing</a:t>
            </a:r>
            <a:endParaRPr lang="en-IN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Availability of time</a:t>
            </a:r>
            <a:endParaRPr lang="en-IN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How to Auotmate?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Identifying areas within a software for automation</a:t>
            </a:r>
            <a:endParaRPr lang="en-US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Selection of appropriate tool for test automation</a:t>
            </a:r>
            <a:endParaRPr lang="en-US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Writing test scripts</a:t>
            </a:r>
            <a:endParaRPr lang="en-US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Development of test suits</a:t>
            </a:r>
            <a:endParaRPr lang="en-US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Execution of scripts</a:t>
            </a:r>
            <a:endParaRPr lang="en-US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Create result reports</a:t>
            </a:r>
            <a:endParaRPr lang="en-US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Identify any potential bug or performance issues</a:t>
            </a:r>
            <a:endParaRPr lang="en-US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7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251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Methods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471920"/>
            <a:ext cx="2844800" cy="294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15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534150"/>
            <a:ext cx="1182370" cy="283845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14" name="Content Placeholder 5"/>
          <p:cNvSpPr>
            <a:spLocks noGrp="1"/>
          </p:cNvSpPr>
          <p:nvPr/>
        </p:nvSpPr>
        <p:spPr>
          <a:xfrm>
            <a:off x="462280" y="612775"/>
            <a:ext cx="11662410" cy="585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Black-Box Testing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Testing done without having any knowledge of the interior workings of the application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Do not have access to the source code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Tester interacts with the system by giving inputs and examining outputs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>
              <a:buAutoNum type="arabicPeriod"/>
            </a:pP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IN" altLang="en-US" sz="1575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914400" lvl="2" indent="0">
              <a:buNone/>
            </a:pP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0" y="2350770"/>
            <a:ext cx="7039610" cy="3361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7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251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Methods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471920"/>
            <a:ext cx="2844800" cy="294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16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534150"/>
            <a:ext cx="1182370" cy="283845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14" name="Content Placeholder 5"/>
          <p:cNvSpPr>
            <a:spLocks noGrp="1"/>
          </p:cNvSpPr>
          <p:nvPr/>
        </p:nvSpPr>
        <p:spPr>
          <a:xfrm>
            <a:off x="462280" y="612775"/>
            <a:ext cx="11662410" cy="585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White-Box Testing(Glass-Box or Open-Box)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Detailed investigation of internal logic and structure of the code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Need to know the internal working of the code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Tester need to debug into unit level of source code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>
              <a:buAutoNum type="arabicPeriod"/>
            </a:pP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IN" altLang="en-US" sz="1575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914400" lvl="2" indent="0">
              <a:buNone/>
            </a:pP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55" y="2330450"/>
            <a:ext cx="7040245" cy="3361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7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251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Methods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471920"/>
            <a:ext cx="2844800" cy="294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17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534150"/>
            <a:ext cx="1182370" cy="283845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14" name="Content Placeholder 5"/>
          <p:cNvSpPr>
            <a:spLocks noGrp="1"/>
          </p:cNvSpPr>
          <p:nvPr/>
        </p:nvSpPr>
        <p:spPr>
          <a:xfrm>
            <a:off x="462280" y="612775"/>
            <a:ext cx="11662410" cy="585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Grey-Box Testing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Test the application with having a Partial knowledge of the internal workings of an application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Tester has access to design documents and the database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Tester can prepare better test data and test scenarios while making a test plan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IN" altLang="en-US" sz="1575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914400" lvl="2" indent="0">
              <a:buNone/>
            </a:pP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2288540"/>
            <a:ext cx="7339330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7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251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Levels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471920"/>
            <a:ext cx="2844800" cy="294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18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534150"/>
            <a:ext cx="1182370" cy="283845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14" name="Content Placeholder 5"/>
          <p:cNvSpPr>
            <a:spLocks noGrp="1"/>
          </p:cNvSpPr>
          <p:nvPr/>
        </p:nvSpPr>
        <p:spPr>
          <a:xfrm>
            <a:off x="462280" y="612775"/>
            <a:ext cx="11662410" cy="585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Functional Testing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Type of Black-Box testing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Conducted on a complete, integrated system to evaluate against the requirements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>
              <a:buAutoNum type="arabicPeriod"/>
            </a:pPr>
            <a:endParaRPr lang="en-IN" altLang="en-US" sz="154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Non-Functional Testing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Refers to various aspects of the software such as performance, load, stress, scalability, security, compatibilit</a:t>
            </a:r>
            <a:r>
              <a:rPr lang="en-IN" altLang="en-US" sz="12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y</a:t>
            </a:r>
            <a:endParaRPr lang="en-IN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to improve the user experience on how fast the system responds to a request</a:t>
            </a:r>
            <a:endParaRPr lang="en-IN" altLang="en-US" sz="12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IN" altLang="en-US" sz="1575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914400" lvl="2" indent="0">
              <a:buNone/>
            </a:pP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2649855" y="3054985"/>
          <a:ext cx="6891655" cy="3326765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745740"/>
                <a:gridCol w="4145915"/>
              </a:tblGrid>
              <a:tr h="662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6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Functional Testing</a:t>
                      </a:r>
                      <a:endParaRPr lang="en-IN" altLang="en-US" sz="16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6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Non-Functional Testing</a:t>
                      </a:r>
                      <a:endParaRPr lang="en-IN" altLang="en-US" sz="16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</a:tr>
              <a:tr h="2664460"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Unit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Integration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System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Regression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Acceptance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Smoke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Sanity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Alpha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Beta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Positive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Negative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Ad-hoc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Monkey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Performance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Load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Stress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Usability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Security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Portability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Testing Levels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19 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118237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55" y="1111885"/>
            <a:ext cx="9700895" cy="5009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9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635" y="461645"/>
            <a:ext cx="12000230" cy="636714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Software Testing Overview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Principles of Testing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SDLC and it’s models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Software Testing life Cycle (STLC)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Software Testing Types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Software Testing methods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Software  Testing Levels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Software Testing Design techniques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Software Testing Artifacts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Defect Management Process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IN" altLang="en-US" sz="16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1" y="6352720"/>
            <a:ext cx="2844800" cy="476250"/>
          </a:xfrm>
        </p:spPr>
        <p:txBody>
          <a:bodyPr/>
          <a:lstStyle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7200" y="6352540"/>
            <a:ext cx="2844800" cy="476250"/>
          </a:xfrm>
        </p:spPr>
        <p:txBody>
          <a:bodyPr/>
          <a:lstStyle/>
          <a:p>
            <a:fld id="{CB3966BC-8B8D-4F42-BECA-90C48EA3D957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8640" y="0"/>
            <a:ext cx="202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CONTENTS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Testing Levels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20 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118237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61060" y="671830"/>
          <a:ext cx="10994390" cy="5564505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4368165"/>
                <a:gridCol w="6626225"/>
              </a:tblGrid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Type 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What does it mean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Unit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an individual unit or group of interrelated units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Developer 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Integration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Testing Group of Components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Bottom-up integration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:Testing begins with unit testing, followed by modules or builds.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Top-down integration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:The highest-level modules are tested first and lower-level modules are tested thereafter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43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System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Whole integrated System is tested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Verifyif the functional and technical specifications are met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Test, verify, and validate both the business requirements and Application architecture.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Regression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To verify that a fixed bug hasn't resulted in another functionality or business rule violation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Testing the new changes to verify that the changes made did not affect any other area of the application.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Acceptance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To test whether the system is developed according to the requirements communicated by the stakeholders.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Done by Customers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Alpha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Done wihtin the team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Unit testing, integration testing and system testing when combined together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Beta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Pre Release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Small intended audience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882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Testing the failed TC’s after the bugs corresponding to those TC’s have been fixed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Part of bug life cycle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Regression needs to be performed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Testing Levels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21 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118237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61060" y="671830"/>
          <a:ext cx="10994390" cy="556006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4368165"/>
                <a:gridCol w="6626225"/>
              </a:tblGrid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Type 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What does it mean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</a:tr>
              <a:tr h="884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Sanity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Subset of regression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 bug fixes and Critical functionalities 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No Documentation needed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38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Smoke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Crucial Test cases are executed (build verification test)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Can be documented and automated too.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38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Negative Testing(Error path)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Providing  invalid or unexpected data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38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PerformanceTesting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Application is evaluated under simulated expected or higher than expected workload.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Jmeter tool (helps to create virtual users)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38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Load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Performance testing in which the performance of the application is evaluated under the expected load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Parameters tested are reponse time , load on server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Stress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Performance testing ,evaluated under a load much higher than the expected or the anticipated load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Usability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Testing to see how easily used or operated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38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Security Testing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Testing system’s readiness to fight back against any external or internal attacks 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" y="0"/>
            <a:ext cx="12193270" cy="67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Artifacts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471920"/>
            <a:ext cx="2844800" cy="294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22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534150"/>
            <a:ext cx="1182370" cy="283845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14" name="Content Placeholder 5"/>
          <p:cNvSpPr>
            <a:spLocks noGrp="1"/>
          </p:cNvSpPr>
          <p:nvPr/>
        </p:nvSpPr>
        <p:spPr>
          <a:xfrm>
            <a:off x="462280" y="612775"/>
            <a:ext cx="11662410" cy="585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Test Plan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8551007-7E8E-4BF0-B00B-381C12F60887}" type="datetime1">
              <a:rPr lang="en-US" smtClean="0"/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15BF1B9-C5F5-40DD-82CD-32AF7E861268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3966BC-8B8D-4F42-BECA-90C48EA3D957}" type="slidenum">
              <a:rPr lang="en-US" smtClean="0"/>
            </a:fld>
            <a:endParaRPr lang="en-US" dirty="0"/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3918" y="2720343"/>
            <a:ext cx="10363200" cy="65858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60AC-DAC0-4362-92DD-7FAAFC9BF9B1}" type="datetime1">
              <a:rPr lang="en-US" smtClean="0"/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</a:fld>
            <a:endParaRPr lang="en-US" dirty="0"/>
          </a:p>
        </p:txBody>
      </p:sp>
      <p:pic>
        <p:nvPicPr>
          <p:cNvPr id="9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22301"/>
            <a:ext cx="12103100" cy="561339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4675" y="476250"/>
            <a:ext cx="11617325" cy="5892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What is Software Testing?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r>
              <a:rPr lang="en-IN" altLang="en-US" sz="1400" dirty="0">
                <a:ln>
                  <a:noFill/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Software testing is the process of evaluating a system with the intent of finding bugs. It is performed to check if the system satisfies its specified requirements.</a:t>
            </a:r>
            <a:endParaRPr lang="en-IN" altLang="en-US" sz="1400" dirty="0">
              <a:ln>
                <a:noFill/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alt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endParaRPr lang="en-US" altLang="en-US" sz="1600" dirty="0">
              <a:ln>
                <a:solidFill>
                  <a:schemeClr val="tx2"/>
                </a:solidFill>
              </a:ln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Why is testing required?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Provides Assurance and Confidence to the stakeholders that product works as expected.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Avoid defects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Early detection of defects leads to less cost and resources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Software issues can cost lives too.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Who does Testing?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r>
              <a:rPr lang="en-US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Testing in its various phases is done by-</a:t>
            </a:r>
            <a:endParaRPr lang="en-US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Developer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Tester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Test Manager/Lead/Architects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End users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How is Software Testing done?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Manual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Automation</a:t>
            </a:r>
            <a:endParaRPr lang="en-US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IN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4410" y="15875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Software Testing Overview</a:t>
            </a:r>
            <a:endParaRPr lang="en-IN" alt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1182370" cy="37211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	                              </a:t>
            </a:r>
            <a:fld id="{CB3966BC-8B8D-4F42-BECA-90C48EA3D957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95" y="2990850"/>
            <a:ext cx="6833235" cy="3208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" y="15875"/>
            <a:ext cx="12192000" cy="659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5"/>
          <p:cNvSpPr>
            <a:spLocks noGrp="1"/>
          </p:cNvSpPr>
          <p:nvPr/>
        </p:nvSpPr>
        <p:spPr>
          <a:xfrm>
            <a:off x="574675" y="476250"/>
            <a:ext cx="11617325" cy="62445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i="0" u="none" dirty="0">
                <a:latin typeface="Comic Sans MS" panose="030F0702030302020204" pitchFamily="66" charset="0"/>
              </a:rPr>
              <a:t>When do we start Software Testing?</a:t>
            </a:r>
            <a:endParaRPr lang="en-US" altLang="en-US" sz="1800" i="0" u="none" dirty="0">
              <a:latin typeface="Comic Sans MS" panose="030F0702030302020204" pitchFamily="66" charset="0"/>
            </a:endParaRPr>
          </a:p>
          <a:p>
            <a:r>
              <a:rPr lang="en-US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Based on the selection of different 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SDLC</a:t>
            </a:r>
            <a:r>
              <a:rPr lang="en-US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models the testing activities 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done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Early testing is better</a:t>
            </a:r>
            <a:endParaRPr lang="en-IN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18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en-US" sz="1800" i="0" u="none" dirty="0">
                <a:latin typeface="Comic Sans MS" panose="030F0702030302020204" pitchFamily="66" charset="0"/>
              </a:rPr>
              <a:t>When to stop testing?</a:t>
            </a:r>
            <a:endParaRPr lang="en-US" altLang="en-US" sz="1800" i="0" u="none" dirty="0">
              <a:latin typeface="Comic Sans MS" panose="030F0702030302020204" pitchFamily="66" charset="0"/>
            </a:endParaRPr>
          </a:p>
          <a:p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Sufficient pass percentage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After a successful test case execution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On meeting deadlines –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Mean Time Between Failure (MTBF)– 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MTBF is the time interval between two inherent failures. Based on the different stakeholder’s decisions, if the MTBF is quite large, one can stop the testing.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1400" u="none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IN" sz="14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4410" y="15875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Software Testing Overview</a:t>
            </a:r>
            <a:endParaRPr lang="en-IN" alt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 4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118237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" y="0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Testing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5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118237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-342900" algn="l">
              <a:buFont typeface="Wingdings" panose="05000000000000000000" charset="0"/>
              <a:buAutoNum type="arabicPeriod"/>
            </a:pP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Testing Shows Presence of Defects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The goal of testing is to make the software fail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Testing talks about the presence of defects and don’t talk about the absence of defects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Exhaustive Testing is Impossible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Testing all the functionalities using </a:t>
            </a:r>
            <a:r>
              <a:rPr lang="en-IN" altLang="en-US" sz="1400" b="1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all</a:t>
            </a:r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 valid and invalid inputs and preconditions are not possible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Risks and priorities is considered while doing Testing and Estimating testing efforts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Early Testing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Cost effective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Defect Clustering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That SMALL module/functionality containing most of the bugs or operational failures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Pesticide Paradox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Same TC’s reapeated which no longed detect defects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Overcome by updating the TC’s regularly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Testing is Context Dependent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E.g., Banking domain testing needs different approachh than e-commerce domain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Absence of Error – Fallacy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The product should also fulfill Business Requirements and not only make it bug free.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7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Development Life Cycle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471920"/>
            <a:ext cx="2844800" cy="294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 6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534150"/>
            <a:ext cx="1182370" cy="283845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14" name="Content Placeholder 5"/>
          <p:cNvSpPr>
            <a:spLocks noGrp="1"/>
          </p:cNvSpPr>
          <p:nvPr/>
        </p:nvSpPr>
        <p:spPr>
          <a:xfrm>
            <a:off x="462280" y="612775"/>
            <a:ext cx="11662410" cy="585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SDLC</a:t>
            </a:r>
            <a:r>
              <a:rPr lang="en-US" altLang="en-US" sz="16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stands for “Software Development Life Cycle”. It describes the various phases involved in the software development process using which we can create and maintain a software application efficiently.</a:t>
            </a: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Requirement Gathering &amp; Analysis</a:t>
            </a: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 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 algn="just">
              <a:lnSpc>
                <a:spcPct val="10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All the business requirements are gathered from the client in this phase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 algn="just">
              <a:lnSpc>
                <a:spcPct val="10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A formal document is created which defines the purpose of the product and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    marks the guidelines for the other phases of the life cycle</a:t>
            </a:r>
            <a:r>
              <a:rPr lang="en-IN" altLang="en-US" sz="140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endParaRPr lang="en-IN" altLang="en-US" sz="14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Designing 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0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A layout is prepared in this phase according to the requirement specification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0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In this phase, the requirements are broken down into multiple modules like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    login module, signup module, main functionality, etc.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Implementation 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0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The developer writes code using different languages and platforms,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    depending on the need of the product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Testing 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0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Tester checks whether the software developed fulfills the specified requirements as stated in the requirement phase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Deployment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0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This phase involves making the software product live in the production environment.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90" y="1302385"/>
            <a:ext cx="4267200" cy="3201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"/>
            <a:ext cx="12193270" cy="677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SDLC Modles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52335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7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523355"/>
            <a:ext cx="118237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 sz="2000" i="0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Waterfall Model</a:t>
            </a:r>
            <a:endParaRPr lang="en-IN" altLang="en-US" sz="1800" i="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Sequential Design Process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Every next phase is begun only once the goal of previous phase is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      completed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This methodology is best suitable for short term projects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     where the requirements will not change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Advantages: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Requirements ,design , code do not change, so we get a 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     stable product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Simple to implement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Minimal Resources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Specific deliverables , High visibility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Disadvantages: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Backtracking is not possible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Change in requirements leads to change in design and code which results defects in the project due to overlapping of phases.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Customer may not be satisfied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Not flexible product 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Testing is done only in testing phase .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Not suitable for long term project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endParaRPr lang="en-IN" altLang="en-US" sz="10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sp>
        <p:nvSpPr>
          <p:cNvPr id="16" name="Content Placeholder 5"/>
          <p:cNvSpPr>
            <a:spLocks noGrp="1"/>
          </p:cNvSpPr>
          <p:nvPr/>
        </p:nvSpPr>
        <p:spPr>
          <a:xfrm>
            <a:off x="4879340" y="1248410"/>
            <a:ext cx="7120255" cy="4156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u="none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altLang="en-US" sz="14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995045"/>
            <a:ext cx="5179695" cy="2717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SDLC Modles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8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118237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 sz="2000" i="0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Bohem’s 88Spiral Model</a:t>
            </a:r>
            <a:endParaRPr lang="en-IN" altLang="en-US" sz="1800" i="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Iterative in nature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  <a:sym typeface="+mn-ea"/>
              </a:rPr>
              <a:t>More emphasis on Risk analysis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  <a:sym typeface="+mn-ea"/>
              </a:rPr>
              <a:t>Every Iteration starts with planning and ends with the product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  <a:sym typeface="+mn-ea"/>
              </a:rPr>
              <a:t>     evaluation by the client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  <a:sym typeface="+mn-ea"/>
              </a:rPr>
              <a:t>-   e.g., Microsoft which releases the next version of the product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  <a:sym typeface="+mn-ea"/>
              </a:rPr>
              <a:t>     when the current version is in use.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Advantages: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It allows requirement changes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Suitable for large and complicated projects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It allows better risk analysis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Cost effective due to good risk management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Disadvantages: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Not suitable for small projects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The success of the project depends on the risk analysis phase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Have to hire more experienced resource especially for risk analysis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sp>
        <p:nvSpPr>
          <p:cNvPr id="16" name="Content Placeholder 5"/>
          <p:cNvSpPr>
            <a:spLocks noGrp="1"/>
          </p:cNvSpPr>
          <p:nvPr/>
        </p:nvSpPr>
        <p:spPr>
          <a:xfrm>
            <a:off x="4879340" y="1248410"/>
            <a:ext cx="7120255" cy="4156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u="none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altLang="en-US" sz="14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85" y="1052195"/>
            <a:ext cx="417449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SDLC Modles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9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1182370" cy="476250"/>
          </a:xfrm>
        </p:spPr>
        <p:txBody>
          <a:bodyPr/>
          <a:p>
            <a:r>
              <a:rPr lang="en-IN" altLang="en-US" dirty="0"/>
              <a:t>06/12/2022</a:t>
            </a:r>
            <a:endParaRPr lang="en-IN" altLang="en-US" dirty="0"/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 sz="2000" i="0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V Model (Verification &amp;Validation)</a:t>
            </a:r>
            <a:endParaRPr lang="en-IN" altLang="en-US" sz="1800" i="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Follows a sequential design process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Each phase of SDLC must be completed before the next phase starts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  <a:sym typeface="+mn-ea"/>
              </a:rPr>
              <a:t>Testing involved in early stages which avoids downfall of defects.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Advantages: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Testing starts in early stages of product development which avoids 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      downward flow of defects and helps to find the defects in the 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      early stages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Test team will be ready with the test cases by the time developers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      release the software which in turns saves a lot of time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Gives a quality product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Total investment is less due to less or no rework.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Disadvantages: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Initial investment is more because test team involves right from the early stage.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/>
            <a:r>
              <a:rPr lang="en-IN" altLang="en-US" sz="1400" i="0" u="none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Whenever there is change in requirement, the same procedure continues. It leads more documentation work.</a:t>
            </a: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sp>
        <p:nvSpPr>
          <p:cNvPr id="16" name="Content Placeholder 5"/>
          <p:cNvSpPr>
            <a:spLocks noGrp="1"/>
          </p:cNvSpPr>
          <p:nvPr/>
        </p:nvSpPr>
        <p:spPr>
          <a:xfrm>
            <a:off x="4879340" y="1248410"/>
            <a:ext cx="7120255" cy="4156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u="none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altLang="en-US" sz="14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940" y="602615"/>
            <a:ext cx="4331970" cy="3672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-Bold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15376</Words>
  <Application>WPS Presentation</Application>
  <PresentationFormat>Widescreen</PresentationFormat>
  <Paragraphs>817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SimSun</vt:lpstr>
      <vt:lpstr>Wingdings</vt:lpstr>
      <vt:lpstr>Arial-BoldMT</vt:lpstr>
      <vt:lpstr>Segoe Print</vt:lpstr>
      <vt:lpstr>Comic Sans MS</vt:lpstr>
      <vt:lpstr>Wingdings</vt:lpstr>
      <vt:lpstr>Aharoni</vt:lpstr>
      <vt:lpstr>Courier New</vt:lpstr>
      <vt:lpstr>Times New Roman</vt:lpstr>
      <vt:lpstr>Microsoft YaHei</vt:lpstr>
      <vt:lpstr>Arial Unicode MS</vt:lpstr>
      <vt:lpstr>Calibri</vt:lpstr>
      <vt:lpstr>Theme2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Padmini Nayak</cp:lastModifiedBy>
  <cp:revision>1350</cp:revision>
  <dcterms:created xsi:type="dcterms:W3CDTF">2017-11-09T07:08:00Z</dcterms:created>
  <dcterms:modified xsi:type="dcterms:W3CDTF">2022-12-08T13:57:44Z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7B86C1E6DF56487D92A83720421A33B5</vt:lpwstr>
  </property>
  <property fmtid="{D5CDD505-2E9C-101B-9397-08002B2CF9AE}" pid="3" name="KSOProductBuildVer">
    <vt:lpwstr>1033-11.2.0.11417</vt:lpwstr>
  </property>
</Properties>
</file>