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258" r:id="rId3"/>
    <p:sldId id="259" r:id="rId4"/>
    <p:sldId id="509" r:id="rId5"/>
    <p:sldId id="513" r:id="rId7"/>
    <p:sldId id="534" r:id="rId8"/>
    <p:sldId id="518" r:id="rId9"/>
    <p:sldId id="519" r:id="rId10"/>
    <p:sldId id="525" r:id="rId11"/>
    <p:sldId id="526" r:id="rId12"/>
    <p:sldId id="562" r:id="rId13"/>
    <p:sldId id="581" r:id="rId14"/>
    <p:sldId id="536" r:id="rId15"/>
    <p:sldId id="290" r:id="rId16"/>
  </p:sldIdLst>
  <p:sldSz cx="12192000" cy="6858000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200"/>
    <a:srgbClr val="020202"/>
    <a:srgbClr val="D86712"/>
    <a:srgbClr val="D53E15"/>
    <a:srgbClr val="10BC62"/>
    <a:srgbClr val="EEA116"/>
    <a:srgbClr val="CC3300"/>
    <a:srgbClr val="E57A05"/>
    <a:srgbClr val="AF7221"/>
    <a:srgbClr val="11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4444" autoAdjust="0"/>
  </p:normalViewPr>
  <p:slideViewPr>
    <p:cSldViewPr snapToGrid="0">
      <p:cViewPr varScale="1">
        <p:scale>
          <a:sx n="68" d="100"/>
          <a:sy n="68" d="100"/>
        </p:scale>
        <p:origin x="678" y="60"/>
      </p:cViewPr>
      <p:guideLst>
        <p:guide orient="horz" pos="2152"/>
        <p:guide pos="3834"/>
      </p:guideLst>
    </p:cSldViewPr>
  </p:slideViewPr>
  <p:outlineViewPr>
    <p:cViewPr>
      <p:scale>
        <a:sx n="33" d="100"/>
        <a:sy n="33" d="100"/>
      </p:scale>
      <p:origin x="0" y="351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2" d="100"/>
        <a:sy n="112" d="100"/>
      </p:scale>
      <p:origin x="0" y="-236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20658-6F16-4BF8-BF7C-F72C433390E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3FC7E-6357-41FD-B20B-DCA1BBD3532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E50C07-549C-45D6-B05A-36AC70534E5E}" type="datetime1">
              <a:rPr lang="en-US" smtClean="0"/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9E8298-AC0C-4AC7-AA0D-DD7C90574AE1}" type="datetime1">
              <a:rPr lang="en-US" smtClean="0"/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026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026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D0EF93-A7D6-49C8-B4AE-DB60FE32743A}" type="datetime1">
              <a:rPr lang="en-US" smtClean="0"/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4D9-D9FF-4164-8E72-8562E808920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BF1B9-C5F5-40DD-82CD-32AF7E861268}" type="datetime1">
              <a:rPr lang="en-US" smtClean="0"/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08CD0-17F3-42BE-9C65-28CF0E2AC194}" type="datetime1">
              <a:rPr lang="en-US" smtClean="0"/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4FF00F-8DCB-469D-9E79-2564000A7B82}" type="datetime1">
              <a:rPr lang="en-US" smtClean="0"/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90148E-35F3-4E5E-BA68-BD5263136C36}" type="datetime1">
              <a:rPr lang="en-US" smtClean="0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77353A-6D46-443D-9BF9-59236A20E330}" type="datetime1">
              <a:rPr lang="en-US" smtClean="0"/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551007-7E8E-4BF0-B00B-381C12F60887}" type="datetime1">
              <a:rPr lang="en-US" smtClean="0"/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1C80D0-1E00-42E8-BA30-7DAB74022F72}" type="datetime1">
              <a:rPr lang="en-US" smtClean="0"/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CE2F76-C5BB-4133-8D5A-793BAECC6177}" type="datetime1">
              <a:rPr lang="en-US" smtClean="0"/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bluebackgorun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057" r="4581" b="179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Introduction to Java</a:t>
            </a:r>
            <a:endParaRPr lang="en-US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i="0" u="none"/>
            </a:lvl1pPr>
          </a:lstStyle>
          <a:p>
            <a:fld id="{379864D9-D9FF-4164-8E72-8562E8089204}" type="datetime1">
              <a:rPr lang="en-US" smtClean="0"/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i="0" u="none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i="0" u="none"/>
            </a:lvl1pPr>
          </a:lstStyle>
          <a:p>
            <a:fld id="{CB3966BC-8B8D-4F42-BECA-90C48EA3D95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97305" y="928098"/>
            <a:ext cx="10363200" cy="1470025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endParaRPr lang="en-US" sz="4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07723" y="5935737"/>
            <a:ext cx="3498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u="none" dirty="0"/>
              <a:t>     </a:t>
            </a:r>
            <a:r>
              <a:rPr lang="en-IN" altLang="en-US" u="none" dirty="0">
                <a:solidFill>
                  <a:schemeClr val="bg1"/>
                </a:solidFill>
              </a:rPr>
              <a:t>Padmini Nayak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altLang="en-US" dirty="0">
                <a:solidFill>
                  <a:schemeClr val="bg1"/>
                </a:solidFill>
              </a:rPr>
              <a:t>shirva.nayak@gmail.com</a:t>
            </a:r>
            <a:endParaRPr lang="en-IN" u="none" dirty="0">
              <a:solidFill>
                <a:schemeClr val="bg1"/>
              </a:solidFill>
            </a:endParaRPr>
          </a:p>
          <a:p>
            <a:endParaRPr lang="en-US" b="1" u="none" dirty="0"/>
          </a:p>
        </p:txBody>
      </p:sp>
      <p:pic>
        <p:nvPicPr>
          <p:cNvPr id="5" name="Picture 4" descr="Agile-Methodolog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10" y="855345"/>
            <a:ext cx="8625840" cy="47923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270" cy="665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378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Agile frameworks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  10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495935" y="602615"/>
            <a:ext cx="11544300" cy="5778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charset="0"/>
              <a:buChar char="Ø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r>
              <a:rPr lang="en-IN" altLang="en-US" sz="2000" i="0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Crystal</a:t>
            </a:r>
            <a:endParaRPr lang="en-IN" altLang="en-US" sz="2000" i="0" u="none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914400" lvl="2" indent="0">
              <a:buNone/>
            </a:pPr>
            <a:r>
              <a:rPr lang="en-IN" altLang="en-US" sz="1400" i="0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Chartering</a:t>
            </a: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: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>
              <a:lnSpc>
                <a:spcPct val="150000"/>
              </a:lnSpc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Creating a development team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>
              <a:lnSpc>
                <a:spcPct val="150000"/>
              </a:lnSpc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Preliminary feasibility analysis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>
              <a:lnSpc>
                <a:spcPct val="150000"/>
              </a:lnSpc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Developing an initial plan and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>
              <a:lnSpc>
                <a:spcPct val="150000"/>
              </a:lnSpc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Fine-tuning the development methodology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914400" lvl="2" indent="0">
              <a:buNone/>
            </a:pPr>
            <a:r>
              <a:rPr lang="en-IN" altLang="en-US" sz="1400" i="0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Cyclic delivery</a:t>
            </a: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: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>
              <a:lnSpc>
                <a:spcPct val="150000"/>
              </a:lnSpc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Team updates and refines the release plan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>
              <a:lnSpc>
                <a:spcPct val="150000"/>
              </a:lnSpc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Implements a subset of the requirements through iterations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>
              <a:lnSpc>
                <a:spcPct val="150000"/>
              </a:lnSpc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Integrated product is delivered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>
              <a:lnSpc>
                <a:spcPct val="150000"/>
              </a:lnSpc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Review of the project plan and adopted development methodology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914400" lvl="2" indent="0">
              <a:buNone/>
            </a:pPr>
            <a:r>
              <a:rPr lang="en-IN" altLang="en-US" sz="1400" i="0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Wrap Up</a:t>
            </a: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: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 algn="l">
              <a:lnSpc>
                <a:spcPct val="150000"/>
              </a:lnSpc>
              <a:buClrTx/>
              <a:buSzTx/>
              <a:buFontTx/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Deployment into the user environment,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 algn="l">
              <a:lnSpc>
                <a:spcPct val="150000"/>
              </a:lnSpc>
              <a:buClrTx/>
              <a:buSzTx/>
              <a:buFontTx/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Post- deployment reviews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 algn="l">
              <a:lnSpc>
                <a:spcPct val="150000"/>
              </a:lnSpc>
              <a:buClrTx/>
              <a:buSzTx/>
              <a:buFontTx/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Reflections are performed.</a:t>
            </a:r>
            <a:r>
              <a:rPr lang="en-IN" altLang="en-US" sz="1710" i="0" u="none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		</a:t>
            </a:r>
            <a:r>
              <a:rPr lang="en-IN" altLang="en-US" sz="1710" i="0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 </a:t>
            </a:r>
            <a:endParaRPr lang="en-IN" altLang="en-US" sz="1710" i="0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r>
              <a:rPr lang="en-IN" altLang="en-US" sz="2000" i="0" u="none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	</a:t>
            </a:r>
            <a:endParaRPr lang="en-IN" altLang="en-US" sz="2000" i="0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/>
            <a:endParaRPr lang="en-IN" altLang="en-US" sz="12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25" y="602615"/>
            <a:ext cx="5605145" cy="306895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230" y="6363335"/>
            <a:ext cx="2844800" cy="416560"/>
          </a:xfrm>
        </p:spPr>
        <p:txBody>
          <a:bodyPr/>
          <a:p>
            <a:r>
              <a:rPr lang="en-US" altLang="en-US" dirty="0"/>
              <a:t>12/10/2022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270" cy="665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378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Agile frameworks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  1</a:t>
            </a:r>
            <a:r>
              <a:rPr lang="en-US" altLang="en-IN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1</a:t>
            </a:r>
            <a:endParaRPr lang="en-US" altLang="en-IN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495935" y="602615"/>
            <a:ext cx="11544300" cy="5778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charset="0"/>
              <a:buChar char="Ø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r>
              <a:rPr lang="en-US" altLang="en-IN" sz="2000" i="0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Kanban</a:t>
            </a:r>
            <a:endParaRPr lang="en-IN" altLang="en-US" sz="2000" i="0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914400" lvl="2" indent="0">
              <a:buNone/>
            </a:pPr>
            <a:r>
              <a:rPr lang="en-US" altLang="en-IN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Helps to visualize your workflow and tasks</a:t>
            </a:r>
            <a:r>
              <a:rPr lang="en-IN" altLang="en-US" sz="1710" i="0" u="none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	</a:t>
            </a:r>
            <a:r>
              <a:rPr lang="en-IN" altLang="en-US" sz="1710" i="0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 </a:t>
            </a:r>
            <a:endParaRPr lang="en-IN" altLang="en-US" sz="1710" i="0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r>
              <a:rPr lang="en-IN" altLang="en-US" sz="2000" i="0" u="none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	</a:t>
            </a:r>
            <a:endParaRPr lang="en-IN" altLang="en-US" sz="2000" i="0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/>
            <a:endParaRPr lang="en-IN" altLang="en-US" sz="12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3035" y="2063750"/>
            <a:ext cx="7150100" cy="349313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230" y="6363335"/>
            <a:ext cx="2844800" cy="416560"/>
          </a:xfrm>
        </p:spPr>
        <p:txBody>
          <a:bodyPr/>
          <a:p>
            <a:r>
              <a:rPr lang="en-US" altLang="en-US" dirty="0"/>
              <a:t>12/10/2022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270" cy="673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378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Life Cycle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471920"/>
            <a:ext cx="2844800" cy="2940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12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5"/>
          <p:cNvSpPr>
            <a:spLocks noGrp="1"/>
          </p:cNvSpPr>
          <p:nvPr/>
        </p:nvSpPr>
        <p:spPr>
          <a:xfrm>
            <a:off x="462280" y="612775"/>
            <a:ext cx="11662410" cy="58591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altLang="en-US" sz="16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" y="612775"/>
            <a:ext cx="4808220" cy="2790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" y="3688715"/>
            <a:ext cx="4808855" cy="269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030" y="1397635"/>
            <a:ext cx="5628640" cy="4416425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230" y="6471285"/>
            <a:ext cx="2844800" cy="308610"/>
          </a:xfrm>
        </p:spPr>
        <p:txBody>
          <a:bodyPr/>
          <a:p>
            <a:r>
              <a:rPr lang="en-US" altLang="en-US" dirty="0"/>
              <a:t>12/10/2022</a:t>
            </a: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3918" y="2720343"/>
            <a:ext cx="10363200" cy="658584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1</a:t>
            </a:r>
            <a:endParaRPr lang="en-US" sz="5400" b="1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60AC-DAC0-4362-92DD-7FAAFC9BF9B1}" type="datetime1">
              <a:rPr lang="en-US" smtClean="0"/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</a:fld>
            <a:endParaRPr lang="en-US" dirty="0"/>
          </a:p>
        </p:txBody>
      </p:sp>
      <p:pic>
        <p:nvPicPr>
          <p:cNvPr id="9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22301"/>
            <a:ext cx="12103100" cy="561339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9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635" y="461645"/>
            <a:ext cx="12000230" cy="636714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1800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Why do we need Agile ?</a:t>
            </a:r>
            <a:endParaRPr lang="en-IN" altLang="en-US" sz="18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1800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What is Agile</a:t>
            </a:r>
            <a:endParaRPr lang="en-IN" altLang="en-US" sz="18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1800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Agile Principles</a:t>
            </a:r>
            <a:endParaRPr lang="en-IN" altLang="en-US" sz="18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1800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Key Agile Concepts</a:t>
            </a:r>
            <a:endParaRPr lang="en-IN" altLang="en-US" sz="18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1800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Advantages/Disadvantages of Agile</a:t>
            </a:r>
            <a:endParaRPr lang="en-IN" altLang="en-US" sz="18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1800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How to implement Agile ?</a:t>
            </a:r>
            <a:endParaRPr lang="en-IN" altLang="en-US" sz="18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1800" dirty="0">
                <a:solidFill>
                  <a:schemeClr val="accent1"/>
                </a:solidFill>
                <a:latin typeface="Comic Sans MS" panose="030F0702030302020204" pitchFamily="66" charset="0"/>
                <a:cs typeface="Aharoni" pitchFamily="2" charset="-79"/>
              </a:rPr>
              <a:t>Various Agile frameworks</a:t>
            </a:r>
            <a:endParaRPr lang="en-IN" altLang="en-US" sz="18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endParaRPr lang="en-IN" altLang="en-US" sz="16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1" y="6352720"/>
            <a:ext cx="2844800" cy="476250"/>
          </a:xfrm>
        </p:spPr>
        <p:txBody>
          <a:bodyPr/>
          <a:lstStyle/>
          <a:p>
            <a:r>
              <a:rPr lang="en-US" altLang="en-US" dirty="0"/>
              <a:t>12/10/2022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47200" y="6352540"/>
            <a:ext cx="2844800" cy="476250"/>
          </a:xfrm>
        </p:spPr>
        <p:txBody>
          <a:bodyPr/>
          <a:lstStyle/>
          <a:p>
            <a:fld id="{CB3966BC-8B8D-4F42-BECA-90C48EA3D957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fld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58640" y="0"/>
            <a:ext cx="202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CONTENTS</a:t>
            </a:r>
            <a:endParaRPr 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12192000" cy="662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9750" y="575945"/>
            <a:ext cx="11573510" cy="5727700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latin typeface="Comic Sans MS" panose="030F0702030302020204" pitchFamily="66" charset="0"/>
              </a:rPr>
              <a:t>	</a:t>
            </a:r>
            <a: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We need Agile to over-come the tradition development methodology</a:t>
            </a:r>
            <a:r>
              <a:rPr lang="en-IN" sz="1800" dirty="0">
                <a:latin typeface="Comic Sans MS" panose="030F0702030302020204" pitchFamily="66" charset="0"/>
              </a:rPr>
              <a:t> </a:t>
            </a:r>
            <a:endParaRPr lang="en-IN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1800" dirty="0">
                <a:latin typeface="Comic Sans MS" panose="030F0702030302020204" pitchFamily="66" charset="0"/>
              </a:rPr>
              <a:t>Draw backs of Water fall methods:</a:t>
            </a:r>
            <a:endParaRPr lang="en-IN" sz="1800" dirty="0">
              <a:latin typeface="Comic Sans MS" panose="030F0702030302020204" pitchFamily="66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Time consuming</a:t>
            </a:r>
            <a:endParaRPr lang="en-IN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Suitable for the projects where requirements are  stable</a:t>
            </a:r>
            <a:endParaRPr lang="en-IN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Working model is delivered after completion of the last stage of the model.</a:t>
            </a:r>
            <a:endParaRPr lang="en-IN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Changes are very difficult as we need to go back to the previous stages.</a:t>
            </a:r>
            <a:endParaRPr lang="en-IN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alt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  <a:endParaRPr lang="en-US" altLang="en-US" sz="1600" dirty="0">
              <a:ln>
                <a:solidFill>
                  <a:schemeClr val="tx2"/>
                </a:solidFill>
              </a:ln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en-US" sz="1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en-US" sz="16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IN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44410" y="15875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Why do we need Agile ?</a:t>
            </a:r>
            <a:endParaRPr lang="en-IN" alt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230" y="6363335"/>
            <a:ext cx="2844800" cy="416560"/>
          </a:xfrm>
        </p:spPr>
        <p:txBody>
          <a:bodyPr/>
          <a:p>
            <a:r>
              <a:rPr lang="en-US" altLang="en-US" dirty="0"/>
              <a:t>12/10/2022</a:t>
            </a:r>
            <a:endParaRPr lang="en-US" altLang="en-US" dirty="0"/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	                              </a:t>
            </a:r>
            <a:fld id="{CB3966BC-8B8D-4F42-BECA-90C48EA3D957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fld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46325" y="2959100"/>
            <a:ext cx="6471920" cy="2962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5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5"/>
          <p:cNvSpPr>
            <a:spLocks noGrp="1"/>
          </p:cNvSpPr>
          <p:nvPr/>
        </p:nvSpPr>
        <p:spPr>
          <a:xfrm>
            <a:off x="574675" y="476250"/>
            <a:ext cx="11539220" cy="5882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IN" altLang="en-US" sz="140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It is an iterative and incremental approach to a software development</a:t>
            </a:r>
            <a:endParaRPr lang="en-IN" altLang="en-US" sz="140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IN" altLang="en-US" sz="140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Small incremental build  presented to the user in multiple iterations</a:t>
            </a:r>
            <a:endParaRPr lang="en-IN" altLang="en-US" sz="140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IN" altLang="en-US" sz="140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Feedbacks , changes are incorporated in the next iterations</a:t>
            </a:r>
            <a:r>
              <a:rPr lang="en-IN" altLang="en-US" sz="1400" u="none" dirty="0">
                <a:latin typeface="Comic Sans MS" panose="030F0702030302020204" pitchFamily="66" charset="0"/>
              </a:rPr>
              <a:t> </a:t>
            </a:r>
            <a:endParaRPr lang="en-US" altLang="en-US" sz="1400" u="none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IN" sz="140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44410" y="15875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What is Agile Methodology ?</a:t>
            </a:r>
            <a:endParaRPr lang="en-IN" altLang="en-US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   4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821180"/>
            <a:ext cx="9022080" cy="418401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230" y="6392545"/>
            <a:ext cx="2844800" cy="387350"/>
          </a:xfrm>
        </p:spPr>
        <p:txBody>
          <a:bodyPr/>
          <a:p>
            <a:r>
              <a:rPr lang="en-US" altLang="en-US" dirty="0"/>
              <a:t>12/10/2022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" y="0"/>
            <a:ext cx="12193270" cy="665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378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Principles 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  5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495935" y="602615"/>
            <a:ext cx="11503660" cy="6175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algn="l">
              <a:buFont typeface="Wingdings" panose="05000000000000000000" charset="0"/>
              <a:buNone/>
            </a:pP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The 12 principles that are mentioned in the Agile Manifesto are as follows: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sz="1225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05" y="1066800"/>
            <a:ext cx="8348345" cy="531495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230" y="6363335"/>
            <a:ext cx="2844800" cy="416560"/>
          </a:xfrm>
        </p:spPr>
        <p:txBody>
          <a:bodyPr/>
          <a:p>
            <a:r>
              <a:rPr lang="en-US" altLang="en-US" dirty="0"/>
              <a:t>12/10/2022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270" cy="673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378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 Agile Concepts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471920"/>
            <a:ext cx="2844800" cy="2940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   6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5"/>
          <p:cNvSpPr>
            <a:spLocks noGrp="1"/>
          </p:cNvSpPr>
          <p:nvPr/>
        </p:nvSpPr>
        <p:spPr>
          <a:xfrm>
            <a:off x="462280" y="612775"/>
            <a:ext cx="11662410" cy="58591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IN" altLang="en-US" sz="1800" i="0" dirty="0">
                <a:solidFill>
                  <a:schemeClr val="tx1"/>
                </a:solidFill>
                <a:latin typeface="Comic Sans MS" panose="030F0702030302020204" pitchFamily="66" charset="0"/>
              </a:rPr>
              <a:t>User Stories</a:t>
            </a:r>
            <a:endParaRPr lang="en-IN" altLang="en-US" sz="1800" i="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Entire project is divided into </a:t>
            </a:r>
            <a:r>
              <a:rPr lang="en-IN" altLang="en-US" sz="1400" i="0" dirty="0">
                <a:solidFill>
                  <a:schemeClr val="bg1"/>
                </a:solidFill>
                <a:latin typeface="Comic Sans MS" panose="030F0702030302020204" pitchFamily="66" charset="0"/>
              </a:rPr>
              <a:t>smaller deliverables</a:t>
            </a:r>
            <a:endParaRPr lang="en-IN" altLang="en-US" sz="1400" i="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Those stories are considered the building blocks of the project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Individual stories are delievered iteratively</a:t>
            </a:r>
            <a:r>
              <a:rPr lang="en-IN" altLang="en-US" sz="1800" i="0" u="none" dirty="0">
                <a:solidFill>
                  <a:schemeClr val="tx1"/>
                </a:solidFill>
                <a:latin typeface="Comic Sans MS" panose="030F0702030302020204" pitchFamily="66" charset="0"/>
              </a:rPr>
              <a:t>		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1" indent="0" algn="l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en-IN" altLang="en-US" sz="1800" i="0" dirty="0">
                <a:solidFill>
                  <a:schemeClr val="tx1"/>
                </a:solidFill>
                <a:latin typeface="Comic Sans MS" panose="030F0702030302020204" pitchFamily="66" charset="0"/>
              </a:rPr>
              <a:t>Meetings</a:t>
            </a:r>
            <a:endParaRPr lang="en-IN" altLang="en-US" sz="1800" i="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2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to understand the </a:t>
            </a:r>
            <a:r>
              <a:rPr lang="en-IN" altLang="en-US" sz="1400" i="0" dirty="0">
                <a:solidFill>
                  <a:schemeClr val="bg1"/>
                </a:solidFill>
                <a:latin typeface="Comic Sans MS" panose="030F0702030302020204" pitchFamily="66" charset="0"/>
              </a:rPr>
              <a:t>current situation and action</a:t>
            </a: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 to be taken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lvl="1" indent="0" algn="l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en-IN" altLang="en-US" sz="1800" i="0" dirty="0">
                <a:solidFill>
                  <a:schemeClr val="tx1"/>
                </a:solidFill>
                <a:latin typeface="Comic Sans MS" panose="030F0702030302020204" pitchFamily="66" charset="0"/>
              </a:rPr>
              <a:t>Incremental Development</a:t>
            </a:r>
            <a:endParaRPr lang="en-IN" altLang="en-US" sz="1800" i="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2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Software is initially created with all the features included and is called the first version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During incremental development, all the </a:t>
            </a:r>
            <a:r>
              <a:rPr lang="en-IN" altLang="en-US" sz="1400" i="0" dirty="0">
                <a:solidFill>
                  <a:schemeClr val="bg1"/>
                </a:solidFill>
                <a:latin typeface="Comic Sans MS" panose="030F0702030302020204" pitchFamily="66" charset="0"/>
              </a:rPr>
              <a:t>subsequent versions of the software</a:t>
            </a: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 will have improvements made to its modules</a:t>
            </a:r>
            <a:endParaRPr lang="en-IN" altLang="en-US" sz="1800" i="0" u="none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1" indent="0" algn="l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en-IN" altLang="en-US" sz="1800" i="0" dirty="0">
                <a:solidFill>
                  <a:schemeClr val="tx1"/>
                </a:solidFill>
                <a:latin typeface="Comic Sans MS" panose="030F0702030302020204" pitchFamily="66" charset="0"/>
              </a:rPr>
              <a:t>Iterative Development</a:t>
            </a:r>
            <a:endParaRPr lang="en-IN" altLang="en-US" sz="1800" i="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2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1400" i="0" dirty="0">
                <a:solidFill>
                  <a:schemeClr val="bg1"/>
                </a:solidFill>
                <a:latin typeface="Comic Sans MS" panose="030F0702030302020204" pitchFamily="66" charset="0"/>
              </a:rPr>
              <a:t>Re-work</a:t>
            </a: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 on the software are structured around a series of iterations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lvl="1" indent="0" algn="l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en-IN" altLang="en-US" sz="1800" i="0" dirty="0">
                <a:solidFill>
                  <a:schemeClr val="tx1"/>
                </a:solidFill>
                <a:latin typeface="Comic Sans MS" panose="030F0702030302020204" pitchFamily="66" charset="0"/>
              </a:rPr>
              <a:t>Milestone Checks</a:t>
            </a:r>
            <a:endParaRPr lang="en-IN" altLang="en-US" sz="1800" i="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2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Retrospective meetings are conducted and detailed analysis report is prepared.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lvl="1" indent="0" algn="l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en-IN" altLang="en-US" sz="1800" i="0" dirty="0">
                <a:solidFill>
                  <a:schemeClr val="tx1"/>
                </a:solidFill>
                <a:latin typeface="Comic Sans MS" panose="030F0702030302020204" pitchFamily="66" charset="0"/>
              </a:rPr>
              <a:t>User Personas</a:t>
            </a:r>
            <a:endParaRPr lang="en-IN" altLang="en-US" sz="1800" i="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2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In the starting stages of the SDLC, the business development team along with the clients, map out the </a:t>
            </a:r>
            <a:r>
              <a:rPr lang="en-IN" altLang="en-US" sz="1400" i="0" dirty="0">
                <a:solidFill>
                  <a:schemeClr val="bg1"/>
                </a:solidFill>
                <a:latin typeface="Comic Sans MS" panose="030F0702030302020204" pitchFamily="66" charset="0"/>
              </a:rPr>
              <a:t>target audience</a:t>
            </a: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2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With that input , build the software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550" y="6471920"/>
            <a:ext cx="2824480" cy="307975"/>
          </a:xfrm>
        </p:spPr>
        <p:txBody>
          <a:bodyPr/>
          <a:p>
            <a:r>
              <a:rPr lang="en-US" altLang="en-US" dirty="0"/>
              <a:t>12/10/2022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"/>
            <a:ext cx="12193270" cy="677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378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Advantages / Disadvantages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52335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  7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495935" y="602615"/>
            <a:ext cx="11503660" cy="6175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charset="0"/>
              <a:buChar char="Ø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endParaRPr lang="en-IN" altLang="en-US" sz="10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</p:txBody>
      </p:sp>
      <p:sp>
        <p:nvSpPr>
          <p:cNvPr id="16" name="Content Placeholder 5"/>
          <p:cNvSpPr>
            <a:spLocks noGrp="1"/>
          </p:cNvSpPr>
          <p:nvPr/>
        </p:nvSpPr>
        <p:spPr>
          <a:xfrm>
            <a:off x="4879340" y="1248410"/>
            <a:ext cx="7120255" cy="41567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altLang="en-US" sz="1600" u="none" dirty="0"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IN" altLang="en-US" sz="140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911225" y="1248410"/>
          <a:ext cx="10994390" cy="4692015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5067935"/>
                <a:gridCol w="5926455"/>
              </a:tblGrid>
              <a:tr h="507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400"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Advantages </a:t>
                      </a:r>
                      <a:endParaRPr lang="en-IN" altLang="en-US" sz="1400"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400"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Disadvantages</a:t>
                      </a:r>
                      <a:endParaRPr lang="en-IN" altLang="en-US" sz="1400"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 anchor="ctr" anchorCtr="0"/>
                </a:tc>
              </a:tr>
              <a:tr h="660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Agile is very much suited for projects where</a:t>
                      </a:r>
                      <a:r>
                        <a:rPr lang="en-IN" altLang="en-US" sz="1200" u="sng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 requirements</a:t>
                      </a: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 and the end product is </a:t>
                      </a:r>
                      <a:r>
                        <a:rPr lang="en-IN" altLang="en-US" sz="1200" u="sng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not very clear.</a:t>
                      </a:r>
                      <a:endParaRPr lang="en-IN" altLang="en-US" sz="1200" u="sng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As it is </a:t>
                      </a:r>
                      <a:r>
                        <a:rPr lang="en-IN" altLang="en-US" sz="1200" u="sng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highly customer-centric</a:t>
                      </a: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, so it can pose a problem when the customer does not have a clear understanding of the product and process.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831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It promotes </a:t>
                      </a:r>
                      <a:r>
                        <a:rPr lang="en-IN" altLang="en-US" sz="1200" u="sng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customer satisfaction</a:t>
                      </a: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 as their</a:t>
                      </a:r>
                      <a:r>
                        <a:rPr lang="en-IN" altLang="en-US" sz="1200" u="sng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 feedbacks and changes</a:t>
                      </a: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 are embraced.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IN" altLang="en-US" sz="1200" u="sng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Lack of formal documentation and designing</a:t>
                      </a: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 leads to a very high dependency on individuals for training and other tasks.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650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It</a:t>
                      </a:r>
                      <a:r>
                        <a:rPr lang="en-IN" altLang="en-US" sz="1200" u="sng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 reduces risk factors</a:t>
                      </a: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 as</a:t>
                      </a:r>
                      <a:r>
                        <a:rPr lang="en-IN" altLang="en-US" sz="1200" u="sng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 early deliverables</a:t>
                      </a: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 are made visible to the end-users.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For complex projects, the </a:t>
                      </a:r>
                      <a:r>
                        <a:rPr lang="en-IN" altLang="en-US" sz="1200" u="sng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resource requirement and effort</a:t>
                      </a: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 are </a:t>
                      </a:r>
                      <a:r>
                        <a:rPr lang="en-IN" altLang="en-US" sz="1200" u="sng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difficult to</a:t>
                      </a: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 </a:t>
                      </a:r>
                      <a:r>
                        <a:rPr lang="en-IN" altLang="en-US" sz="1200" u="sng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estimate.</a:t>
                      </a:r>
                      <a:endParaRPr lang="en-IN" altLang="en-US" sz="1200" u="sng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785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 u="sng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Exhaustive planning</a:t>
                      </a: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 is </a:t>
                      </a:r>
                      <a:r>
                        <a:rPr lang="en-IN" altLang="en-US" sz="1200" u="sng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not</a:t>
                      </a: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 required at the beginning of the development process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Frequent deliverables, feedback, and collaboration can be very </a:t>
                      </a:r>
                      <a:r>
                        <a:rPr lang="en-IN" altLang="en-US" sz="1200" u="sng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demanding for some customers.</a:t>
                      </a:r>
                      <a:endParaRPr lang="en-IN" altLang="en-US" sz="1200" u="sng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5975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It is easy to manage with </a:t>
                      </a:r>
                      <a:r>
                        <a:rPr lang="en-IN" altLang="en-US" sz="1200" u="sng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minimal rules and more flexibility</a:t>
                      </a: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.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Because of the </a:t>
                      </a:r>
                      <a:r>
                        <a:rPr lang="en-IN" altLang="en-US" sz="1200" u="sng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ever-evolving features</a:t>
                      </a: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, there is always a </a:t>
                      </a:r>
                      <a:r>
                        <a:rPr lang="en-IN" altLang="en-US" sz="1200" u="sng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risk </a:t>
                      </a: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of the ever-lasting project.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  <a:tr h="659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Dividing the project into incremental deliverable builds leads to more focus on the </a:t>
                      </a:r>
                      <a:r>
                        <a:rPr lang="en-IN" altLang="en-US" sz="1200" u="sng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quality of the product</a:t>
                      </a:r>
                      <a:r>
                        <a:rPr lang="en-IN" altLang="en-US" sz="120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  <a:cs typeface="Comic Sans MS" panose="030F0702030302020204" pitchFamily="66" charset="0"/>
                        </a:rPr>
                        <a:t>.</a:t>
                      </a: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p>
                      <a:pPr indent="0">
                        <a:buFont typeface="Arial" panose="020B0604020202020204" pitchFamily="34" charset="0"/>
                        <a:buNone/>
                      </a:pPr>
                      <a:endParaRPr lang="en-IN" altLang="en-US" sz="1200">
                        <a:solidFill>
                          <a:schemeClr val="bg2"/>
                        </a:solidFill>
                        <a:latin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" y="6522720"/>
            <a:ext cx="2906395" cy="257175"/>
          </a:xfrm>
        </p:spPr>
        <p:txBody>
          <a:bodyPr/>
          <a:p>
            <a:r>
              <a:rPr lang="en-US" altLang="en-US" dirty="0"/>
              <a:t>12/10/2022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"/>
            <a:ext cx="12193270" cy="665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378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 to Implement ?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  8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495935" y="602615"/>
            <a:ext cx="11503660" cy="6175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charset="0"/>
              <a:buChar char="Ø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IN" altLang="en-US" sz="14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</p:txBody>
      </p:sp>
      <p:sp>
        <p:nvSpPr>
          <p:cNvPr id="16" name="Content Placeholder 5"/>
          <p:cNvSpPr>
            <a:spLocks noGrp="1"/>
          </p:cNvSpPr>
          <p:nvPr/>
        </p:nvSpPr>
        <p:spPr>
          <a:xfrm>
            <a:off x="4879340" y="1248410"/>
            <a:ext cx="7120255" cy="41567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altLang="en-US" sz="1600" u="none" dirty="0"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IN" altLang="en-US" sz="1400" u="non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85" y="1028065"/>
            <a:ext cx="9418955" cy="501142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230" y="6363335"/>
            <a:ext cx="2844800" cy="416560"/>
          </a:xfrm>
        </p:spPr>
        <p:txBody>
          <a:bodyPr/>
          <a:p>
            <a:r>
              <a:rPr lang="en-US" altLang="en-US" dirty="0"/>
              <a:t>12/10/2022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" y="0"/>
            <a:ext cx="12193270" cy="665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23785" y="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Agile frameworks</a:t>
            </a:r>
            <a:endParaRPr lang="en-IN" sz="2400" b="1" i="0" u="none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/>
        </p:nvSpPr>
        <p:spPr>
          <a:xfrm>
            <a:off x="934847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                                        9</a:t>
            </a:r>
            <a:endParaRPr lang="en-I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495935" y="602615"/>
            <a:ext cx="11503660" cy="6175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charset="0"/>
              <a:buChar char="Ø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endParaRPr lang="en-IN" altLang="en-US" sz="2000" i="0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endParaRPr lang="en-IN" altLang="en-US" sz="2000" i="0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r>
              <a:rPr lang="en-IN" altLang="en-US" sz="2000" i="0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Scrum</a:t>
            </a:r>
            <a:endParaRPr lang="en-IN" altLang="en-US" sz="2000" i="0" u="none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>
              <a:lnSpc>
                <a:spcPct val="150000"/>
              </a:lnSpc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Each iteration of a scrum is known as Sprint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>
              <a:lnSpc>
                <a:spcPct val="150000"/>
              </a:lnSpc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Product backlog is collection of stories which is to be selected to work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>
              <a:lnSpc>
                <a:spcPct val="150000"/>
              </a:lnSpc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During each Sprint, top user stories of Product backlog are 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en-IN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     </a:t>
            </a: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selected and turned into Sprint backlog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>
              <a:lnSpc>
                <a:spcPct val="150000"/>
              </a:lnSpc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Team works on the defined sprint backlog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>
              <a:lnSpc>
                <a:spcPct val="150000"/>
              </a:lnSpc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Team checks for the daily work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lvl="2">
              <a:lnSpc>
                <a:spcPct val="150000"/>
              </a:lnSpc>
            </a:pPr>
            <a:r>
              <a:rPr lang="en-IN" altLang="en-US" sz="1400" i="0" u="none" dirty="0">
                <a:solidFill>
                  <a:schemeClr val="bg1"/>
                </a:solidFill>
                <a:latin typeface="Comic Sans MS" panose="030F0702030302020204" pitchFamily="66" charset="0"/>
                <a:cs typeface="Aharoni" pitchFamily="2" charset="-79"/>
              </a:rPr>
              <a:t>At the end of the sprint, team delivers product functionality</a:t>
            </a:r>
            <a:endParaRPr lang="en-IN" altLang="en-US" sz="1400" i="0" u="none" dirty="0">
              <a:solidFill>
                <a:schemeClr val="bg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IN" altLang="en-US" sz="1710" i="0" u="none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		</a:t>
            </a:r>
            <a:r>
              <a:rPr lang="en-IN" altLang="en-US" sz="1710" i="0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 </a:t>
            </a:r>
            <a:endParaRPr lang="en-IN" altLang="en-US" sz="1710" i="0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457200" lvl="1" indent="0">
              <a:buNone/>
            </a:pPr>
            <a:r>
              <a:rPr lang="en-IN" altLang="en-US" sz="2000" i="0" u="none" dirty="0">
                <a:solidFill>
                  <a:schemeClr val="tx1"/>
                </a:solidFill>
                <a:latin typeface="Comic Sans MS" panose="030F0702030302020204" pitchFamily="66" charset="0"/>
                <a:cs typeface="Aharoni" pitchFamily="2" charset="-79"/>
              </a:rPr>
              <a:t>	</a:t>
            </a:r>
            <a:endParaRPr lang="en-IN" altLang="en-US" sz="2000" i="0" dirty="0">
              <a:solidFill>
                <a:schemeClr val="tx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914400" lvl="2" indent="0">
              <a:buNone/>
            </a:pPr>
            <a:endParaRPr lang="en-IN" altLang="en-US" sz="1200" i="0" u="none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accent1"/>
              </a:solidFill>
              <a:latin typeface="Comic Sans MS" panose="030F0702030302020204" pitchFamily="66" charset="0"/>
              <a:cs typeface="Aharoni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490" y="3552190"/>
            <a:ext cx="4262755" cy="2313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25" y="721995"/>
            <a:ext cx="4154170" cy="2193925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230" y="6363335"/>
            <a:ext cx="2844800" cy="416560"/>
          </a:xfrm>
        </p:spPr>
        <p:txBody>
          <a:bodyPr/>
          <a:p>
            <a:r>
              <a:rPr lang="en-US" altLang="en-US" dirty="0"/>
              <a:t>12/10/2022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">
      <a:dk1>
        <a:srgbClr val="66CCFF"/>
      </a:dk1>
      <a:lt1>
        <a:srgbClr val="FFFFFF"/>
      </a:lt1>
      <a:dk2>
        <a:srgbClr val="FFFFFF"/>
      </a:dk2>
      <a:lt2>
        <a:srgbClr val="004080"/>
      </a:lt2>
      <a:accent1>
        <a:srgbClr val="FFFFFF"/>
      </a:accent1>
      <a:accent2>
        <a:srgbClr val="66CCFF"/>
      </a:accent2>
      <a:accent3>
        <a:srgbClr val="FFFFFF"/>
      </a:accent3>
      <a:accent4>
        <a:srgbClr val="56AEDA"/>
      </a:accent4>
      <a:accent5>
        <a:srgbClr val="FFFFFF"/>
      </a:accent5>
      <a:accent6>
        <a:srgbClr val="5CB9E7"/>
      </a:accent6>
      <a:hlink>
        <a:srgbClr val="CC66FF"/>
      </a:hlink>
      <a:folHlink>
        <a:srgbClr val="6666FF"/>
      </a:folHlink>
    </a:clrScheme>
    <a:fontScheme name="Default Design">
      <a:majorFont>
        <a:latin typeface="Arial-Bold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4320</Words>
  <Application>WPS Presentation</Application>
  <PresentationFormat>Widescreen</PresentationFormat>
  <Paragraphs>242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Arial-BoldMT</vt:lpstr>
      <vt:lpstr>Segoe Print</vt:lpstr>
      <vt:lpstr>Comic Sans MS</vt:lpstr>
      <vt:lpstr>Wingdings</vt:lpstr>
      <vt:lpstr>Aharoni</vt:lpstr>
      <vt:lpstr>Courier New</vt:lpstr>
      <vt:lpstr>Times New Roman</vt:lpstr>
      <vt:lpstr>Microsoft YaHei</vt:lpstr>
      <vt:lpstr>Arial Unicode MS</vt:lpstr>
      <vt:lpstr>Calibri</vt:lpstr>
      <vt:lpstr>Theme2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shirv</cp:lastModifiedBy>
  <cp:revision>1595</cp:revision>
  <dcterms:created xsi:type="dcterms:W3CDTF">2017-11-09T07:08:00Z</dcterms:created>
  <dcterms:modified xsi:type="dcterms:W3CDTF">2022-12-10T10:29:54Z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7B86C1E6DF56487D92A83720421A33B5</vt:lpwstr>
  </property>
  <property fmtid="{D5CDD505-2E9C-101B-9397-08002B2CF9AE}" pid="3" name="KSOProductBuildVer">
    <vt:lpwstr>1033-11.2.0.11417</vt:lpwstr>
  </property>
</Properties>
</file>