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3" r:id="rId8"/>
    <p:sldId id="264" r:id="rId9"/>
    <p:sldId id="265" r:id="rId10"/>
    <p:sldId id="272" r:id="rId11"/>
    <p:sldId id="273" r:id="rId12"/>
    <p:sldId id="268" r:id="rId13"/>
    <p:sldId id="271" r:id="rId14"/>
    <p:sldId id="270" r:id="rId15"/>
    <p:sldId id="269" r:id="rId16"/>
    <p:sldId id="267" r:id="rId17"/>
    <p:sldId id="266"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11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C100A95-2721-4390-98D9-AEA1A5FD112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199610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198621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9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1912542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030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389940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3579402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271444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362568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00A95-2721-4390-98D9-AEA1A5FD112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81510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100A95-2721-4390-98D9-AEA1A5FD112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291989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00A95-2721-4390-98D9-AEA1A5FD112F}"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116523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00A95-2721-4390-98D9-AEA1A5FD112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76151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00A95-2721-4390-98D9-AEA1A5FD112F}"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353137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00A95-2721-4390-98D9-AEA1A5FD112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23637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100A95-2721-4390-98D9-AEA1A5FD112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79FD6-108D-4D75-B42B-0EF96B077BB7}" type="slidenum">
              <a:rPr lang="en-US" smtClean="0"/>
              <a:t>‹#›</a:t>
            </a:fld>
            <a:endParaRPr lang="en-US"/>
          </a:p>
        </p:txBody>
      </p:sp>
    </p:spTree>
    <p:extLst>
      <p:ext uri="{BB962C8B-B14F-4D97-AF65-F5344CB8AC3E}">
        <p14:creationId xmlns:p14="http://schemas.microsoft.com/office/powerpoint/2010/main" val="22295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C100A95-2721-4390-98D9-AEA1A5FD112F}" type="datetimeFigureOut">
              <a:rPr lang="en-US" smtClean="0"/>
              <a:t>9/29/2022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979FD6-108D-4D75-B42B-0EF96B077BB7}" type="slidenum">
              <a:rPr lang="en-US" smtClean="0"/>
              <a:t>‹#›</a:t>
            </a:fld>
            <a:endParaRPr lang="en-US"/>
          </a:p>
        </p:txBody>
      </p:sp>
    </p:spTree>
    <p:extLst>
      <p:ext uri="{BB962C8B-B14F-4D97-AF65-F5344CB8AC3E}">
        <p14:creationId xmlns:p14="http://schemas.microsoft.com/office/powerpoint/2010/main" val="97353251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99BF6-6C3C-0BF2-4512-4603EC6E6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4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0C4723-9445-6484-7D45-B9BF84C18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7142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D8D94-CA83-CA12-5717-25699549A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736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DA53BD-9BFD-9D32-59C5-A97FE2EFB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9"/>
            <a:ext cx="12192000" cy="6846081"/>
          </a:xfrm>
          <a:prstGeom prst="rect">
            <a:avLst/>
          </a:prstGeom>
        </p:spPr>
      </p:pic>
    </p:spTree>
    <p:extLst>
      <p:ext uri="{BB962C8B-B14F-4D97-AF65-F5344CB8AC3E}">
        <p14:creationId xmlns:p14="http://schemas.microsoft.com/office/powerpoint/2010/main" val="377463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061D1-488F-CE05-BB3A-3B11CCFA9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spTree>
    <p:extLst>
      <p:ext uri="{BB962C8B-B14F-4D97-AF65-F5344CB8AC3E}">
        <p14:creationId xmlns:p14="http://schemas.microsoft.com/office/powerpoint/2010/main" val="425314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EBD5C6-B19B-E52A-9D18-394D89843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5"/>
            <a:ext cx="12192000" cy="6826250"/>
          </a:xfrm>
          <a:prstGeom prst="rect">
            <a:avLst/>
          </a:prstGeom>
        </p:spPr>
      </p:pic>
    </p:spTree>
    <p:extLst>
      <p:ext uri="{BB962C8B-B14F-4D97-AF65-F5344CB8AC3E}">
        <p14:creationId xmlns:p14="http://schemas.microsoft.com/office/powerpoint/2010/main" val="8907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43705-8A15-5131-8B5B-2D71382F9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601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84A25-B261-8C3B-460C-7B0A0DB7C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757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57CA6-5DB1-7BCE-75A5-A69CF611B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6"/>
            <a:ext cx="12192000" cy="6833368"/>
          </a:xfrm>
          <a:prstGeom prst="rect">
            <a:avLst/>
          </a:prstGeom>
        </p:spPr>
      </p:pic>
    </p:spTree>
    <p:extLst>
      <p:ext uri="{BB962C8B-B14F-4D97-AF65-F5344CB8AC3E}">
        <p14:creationId xmlns:p14="http://schemas.microsoft.com/office/powerpoint/2010/main" val="79035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179D-5383-0DF9-0F36-6142EAC3A575}"/>
              </a:ext>
            </a:extLst>
          </p:cNvPr>
          <p:cNvSpPr>
            <a:spLocks noGrp="1"/>
          </p:cNvSpPr>
          <p:nvPr>
            <p:ph type="title"/>
          </p:nvPr>
        </p:nvSpPr>
        <p:spPr/>
        <p:txBody>
          <a:bodyPr/>
          <a:lstStyle/>
          <a:p>
            <a:r>
              <a:rPr lang="en-US" sz="3200" u="sng" dirty="0">
                <a:solidFill>
                  <a:schemeClr val="bg1"/>
                </a:solidFill>
                <a:highlight>
                  <a:srgbClr val="FFFF00"/>
                </a:highlight>
              </a:rPr>
              <a:t>Future extensions or scope :-</a:t>
            </a:r>
            <a:br>
              <a:rPr lang="en-US" sz="3200" u="sng" dirty="0">
                <a:solidFill>
                  <a:schemeClr val="bg1"/>
                </a:solidFill>
                <a:highlight>
                  <a:srgbClr val="FFFF00"/>
                </a:highlight>
              </a:rPr>
            </a:br>
            <a:r>
              <a:rPr lang="en-US" sz="3200" dirty="0">
                <a:solidFill>
                  <a:schemeClr val="bg1"/>
                </a:solidFill>
              </a:rPr>
              <a:t>    1.Map </a:t>
            </a:r>
            <a:r>
              <a:rPr lang="en-US" sz="3200" dirty="0" err="1">
                <a:solidFill>
                  <a:schemeClr val="bg1"/>
                </a:solidFill>
              </a:rPr>
              <a:t>implimentaion</a:t>
            </a:r>
            <a:br>
              <a:rPr lang="en-US" sz="3200" dirty="0">
                <a:solidFill>
                  <a:schemeClr val="bg1"/>
                </a:solidFill>
              </a:rPr>
            </a:br>
            <a:r>
              <a:rPr lang="en-US" sz="3200" dirty="0">
                <a:solidFill>
                  <a:schemeClr val="bg1"/>
                </a:solidFill>
              </a:rPr>
              <a:t>    2.pick-up from </a:t>
            </a:r>
            <a:r>
              <a:rPr lang="en-US" dirty="0">
                <a:solidFill>
                  <a:schemeClr val="bg1"/>
                </a:solidFill>
              </a:rPr>
              <a:t>user location.</a:t>
            </a:r>
          </a:p>
        </p:txBody>
      </p:sp>
      <p:sp>
        <p:nvSpPr>
          <p:cNvPr id="3" name="Text Placeholder 2">
            <a:extLst>
              <a:ext uri="{FF2B5EF4-FFF2-40B4-BE49-F238E27FC236}">
                <a16:creationId xmlns:a16="http://schemas.microsoft.com/office/drawing/2014/main" id="{41BCCC2E-7472-58FC-2EF9-38D0FC4D83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14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EA05-9B1A-75CB-97E3-9EE95AFD401A}"/>
              </a:ext>
            </a:extLst>
          </p:cNvPr>
          <p:cNvSpPr>
            <a:spLocks noGrp="1"/>
          </p:cNvSpPr>
          <p:nvPr>
            <p:ph type="title"/>
          </p:nvPr>
        </p:nvSpPr>
        <p:spPr>
          <a:xfrm>
            <a:off x="684213" y="685800"/>
            <a:ext cx="10058400" cy="5439792"/>
          </a:xfrm>
        </p:spPr>
        <p:txBody>
          <a:bodyPr>
            <a:normAutofit fontScale="90000"/>
          </a:bodyPr>
          <a:lstStyle/>
          <a:p>
            <a:pPr marL="5715" marR="254635" indent="-6350">
              <a:lnSpc>
                <a:spcPct val="147000"/>
              </a:lnSpc>
              <a:spcBef>
                <a:spcPts val="0"/>
              </a:spcBef>
              <a:spcAft>
                <a:spcPts val="595"/>
              </a:spcAft>
            </a:pPr>
            <a:r>
              <a:rPr lang="en-US" sz="2700" b="1" dirty="0">
                <a:solidFill>
                  <a:srgbClr val="000000"/>
                </a:solidFill>
                <a:latin typeface="Times New Roman" panose="02020603050405020304" pitchFamily="18" charset="0"/>
                <a:ea typeface="Times New Roman" panose="02020603050405020304" pitchFamily="18" charset="0"/>
              </a:rPr>
              <a:t>CONCLUSION :-</a:t>
            </a:r>
            <a:br>
              <a:rPr lang="en-US" sz="1800" dirty="0">
                <a:solidFill>
                  <a:srgbClr val="000000"/>
                </a:solidFill>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Car rental business has emerged with a new goodies compared to the past experience where every activity concerning car rental business is limited to a physical location only. Even though the physical location has not been totally eradicated; the nature of functions and how these functions are achieved has been reshaped by the power of internet. Nowadays, customers can reserve cars online, rent car online, and have the car brought to their door step once the customer is a registered member or go to the office to pick the car.  </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The web-based car rental system has offered an advantage to both customers as well as Car Rental Company to efficiently and effectively manage the business and satisfies customer’s need at the click of a button.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50D6CC7B-F84A-BEEC-0936-A04478ABEF0E}"/>
              </a:ext>
            </a:extLst>
          </p:cNvPr>
          <p:cNvSpPr>
            <a:spLocks noGrp="1"/>
          </p:cNvSpPr>
          <p:nvPr>
            <p:ph type="body" idx="1"/>
          </p:nvPr>
        </p:nvSpPr>
        <p:spPr>
          <a:xfrm>
            <a:off x="684212" y="5637320"/>
            <a:ext cx="8535988" cy="357080"/>
          </a:xfrm>
        </p:spPr>
        <p:txBody>
          <a:bodyPr>
            <a:normAutofit fontScale="92500" lnSpcReduction="10000"/>
          </a:bodyPr>
          <a:lstStyle/>
          <a:p>
            <a:endParaRPr lang="en-US" dirty="0"/>
          </a:p>
        </p:txBody>
      </p:sp>
    </p:spTree>
    <p:extLst>
      <p:ext uri="{BB962C8B-B14F-4D97-AF65-F5344CB8AC3E}">
        <p14:creationId xmlns:p14="http://schemas.microsoft.com/office/powerpoint/2010/main" val="362406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1E3F54-B939-7803-12E5-203B5417C65D}"/>
              </a:ext>
            </a:extLst>
          </p:cNvPr>
          <p:cNvSpPr>
            <a:spLocks noGrp="1"/>
          </p:cNvSpPr>
          <p:nvPr>
            <p:ph type="subTitle" idx="1"/>
          </p:nvPr>
        </p:nvSpPr>
        <p:spPr>
          <a:xfrm>
            <a:off x="5708342" y="4491938"/>
            <a:ext cx="6836437" cy="1118750"/>
          </a:xfrm>
        </p:spPr>
        <p:txBody>
          <a:bodyPr>
            <a:normAutofit/>
          </a:bodyPr>
          <a:lstStyle/>
          <a:p>
            <a:r>
              <a:rPr lang="en-US" sz="4800" b="1" kern="0" dirty="0">
                <a:ln w="0"/>
                <a:solidFill>
                  <a:schemeClr val="tx1">
                    <a:lumMod val="85000"/>
                    <a:lumOff val="15000"/>
                  </a:schemeClr>
                </a:solidFill>
                <a:effectLst>
                  <a:outerShdw blurRad="38100" dist="25400" dir="5400000" algn="ctr" rotWithShape="0">
                    <a:srgbClr val="6E747A">
                      <a:alpha val="43000"/>
                    </a:srgbClr>
                  </a:outerShdw>
                </a:effectLst>
                <a:latin typeface="+mj-lt"/>
                <a:ea typeface="+mj-ea"/>
                <a:cs typeface="+mj-cs"/>
              </a:rPr>
              <a:t>CAR RENTAL SYSTEM</a:t>
            </a:r>
          </a:p>
        </p:txBody>
      </p:sp>
      <p:sp>
        <p:nvSpPr>
          <p:cNvPr id="4" name="Rectangle 3">
            <a:extLst>
              <a:ext uri="{FF2B5EF4-FFF2-40B4-BE49-F238E27FC236}">
                <a16:creationId xmlns:a16="http://schemas.microsoft.com/office/drawing/2014/main" id="{3399956B-88B7-D1FC-6A1D-3D60A2CB2A2B}"/>
              </a:ext>
            </a:extLst>
          </p:cNvPr>
          <p:cNvSpPr/>
          <p:nvPr/>
        </p:nvSpPr>
        <p:spPr>
          <a:xfrm>
            <a:off x="5591899" y="2989845"/>
            <a:ext cx="6480313" cy="1325236"/>
          </a:xfrm>
          <a:prstGeom prst="rect">
            <a:avLst/>
          </a:prstGeom>
          <a:solidFill>
            <a:srgbClr val="FFC000"/>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PRESENTATION 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PROJECT REPORT</a:t>
            </a:r>
          </a:p>
        </p:txBody>
      </p:sp>
    </p:spTree>
    <p:extLst>
      <p:ext uri="{BB962C8B-B14F-4D97-AF65-F5344CB8AC3E}">
        <p14:creationId xmlns:p14="http://schemas.microsoft.com/office/powerpoint/2010/main" val="375181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98EE7-6DB9-8700-D3FA-1077875D8C7A}"/>
              </a:ext>
            </a:extLst>
          </p:cNvPr>
          <p:cNvSpPr txBox="1"/>
          <p:nvPr/>
        </p:nvSpPr>
        <p:spPr>
          <a:xfrm>
            <a:off x="3042082" y="1038367"/>
            <a:ext cx="6107836" cy="861774"/>
          </a:xfrm>
          <a:prstGeom prst="rect">
            <a:avLst/>
          </a:prstGeom>
          <a:noFill/>
        </p:spPr>
        <p:txBody>
          <a:bodyPr wrap="square">
            <a:spAutoFit/>
          </a:bodyPr>
          <a:lstStyle/>
          <a:p>
            <a:pPr algn="ctr"/>
            <a:r>
              <a:rPr lang="en-US" sz="3200" dirty="0"/>
              <a:t>Guided By :-</a:t>
            </a:r>
            <a:br>
              <a:rPr lang="en-US" sz="3200" dirty="0"/>
            </a:br>
            <a:r>
              <a:rPr lang="en-US" sz="1800" dirty="0">
                <a:solidFill>
                  <a:schemeClr val="bg2">
                    <a:lumMod val="75000"/>
                  </a:schemeClr>
                </a:solidFill>
              </a:rPr>
              <a:t>Mrs. Rupali </a:t>
            </a:r>
            <a:r>
              <a:rPr lang="en-US" sz="1800" dirty="0" err="1">
                <a:solidFill>
                  <a:schemeClr val="bg2">
                    <a:lumMod val="75000"/>
                  </a:schemeClr>
                </a:solidFill>
              </a:rPr>
              <a:t>Thorat</a:t>
            </a:r>
            <a:endParaRPr lang="en-US" dirty="0"/>
          </a:p>
        </p:txBody>
      </p:sp>
      <p:sp>
        <p:nvSpPr>
          <p:cNvPr id="5" name="TextBox 4">
            <a:extLst>
              <a:ext uri="{FF2B5EF4-FFF2-40B4-BE49-F238E27FC236}">
                <a16:creationId xmlns:a16="http://schemas.microsoft.com/office/drawing/2014/main" id="{383CBCD5-FB4E-B4C6-4F23-1FB7F9DDD314}"/>
              </a:ext>
            </a:extLst>
          </p:cNvPr>
          <p:cNvSpPr txBox="1"/>
          <p:nvPr/>
        </p:nvSpPr>
        <p:spPr>
          <a:xfrm>
            <a:off x="3053918" y="2554056"/>
            <a:ext cx="7155401" cy="1975926"/>
          </a:xfrm>
          <a:prstGeom prst="rect">
            <a:avLst/>
          </a:prstGeom>
          <a:noFill/>
        </p:spPr>
        <p:txBody>
          <a:bodyPr wrap="square">
            <a:spAutoFit/>
          </a:bodyPr>
          <a:lstStyle/>
          <a:p>
            <a:r>
              <a:rPr lang="en-US" sz="3600" dirty="0"/>
              <a:t>            Presented By :-</a:t>
            </a:r>
          </a:p>
          <a:p>
            <a:pPr marL="1137920" marR="1341755" indent="-6350">
              <a:lnSpc>
                <a:spcPct val="14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Myakal Gautam Birbal :-220341220117.</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137920" marR="1341755" indent="-6350">
              <a:lnSpc>
                <a:spcPct val="14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Padol</a:t>
            </a:r>
            <a:r>
              <a:rPr lang="en-US" sz="1800" b="1" dirty="0">
                <a:solidFill>
                  <a:srgbClr val="000000"/>
                </a:solidFill>
                <a:effectLst/>
                <a:latin typeface="Times New Roman" panose="02020603050405020304" pitchFamily="18" charset="0"/>
                <a:ea typeface="Times New Roman" panose="02020603050405020304" pitchFamily="18" charset="0"/>
              </a:rPr>
              <a:t> Nitin Sudhakar   :-220341220127. </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3600" dirty="0"/>
          </a:p>
        </p:txBody>
      </p:sp>
    </p:spTree>
    <p:extLst>
      <p:ext uri="{BB962C8B-B14F-4D97-AF65-F5344CB8AC3E}">
        <p14:creationId xmlns:p14="http://schemas.microsoft.com/office/powerpoint/2010/main" val="106290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F26F48-AD07-9CF1-EE93-DC74318AECF7}"/>
              </a:ext>
            </a:extLst>
          </p:cNvPr>
          <p:cNvGraphicFramePr>
            <a:graphicFrameLocks noGrp="1"/>
          </p:cNvGraphicFramePr>
          <p:nvPr>
            <p:extLst>
              <p:ext uri="{D42A27DB-BD31-4B8C-83A1-F6EECF244321}">
                <p14:modId xmlns:p14="http://schemas.microsoft.com/office/powerpoint/2010/main" val="4019941265"/>
              </p:ext>
            </p:extLst>
          </p:nvPr>
        </p:nvGraphicFramePr>
        <p:xfrm>
          <a:off x="745723" y="319596"/>
          <a:ext cx="10928412" cy="6019063"/>
        </p:xfrm>
        <a:graphic>
          <a:graphicData uri="http://schemas.openxmlformats.org/drawingml/2006/table">
            <a:tbl>
              <a:tblPr firstRow="1" firstCol="1" bandRow="1">
                <a:tableStyleId>{5C22544A-7EE6-4342-B048-85BDC9FD1C3A}</a:tableStyleId>
              </a:tblPr>
              <a:tblGrid>
                <a:gridCol w="10928412">
                  <a:extLst>
                    <a:ext uri="{9D8B030D-6E8A-4147-A177-3AD203B41FA5}">
                      <a16:colId xmlns:a16="http://schemas.microsoft.com/office/drawing/2014/main" val="2569013320"/>
                    </a:ext>
                  </a:extLst>
                </a:gridCol>
              </a:tblGrid>
              <a:tr h="528151">
                <a:tc>
                  <a:txBody>
                    <a:bodyPr/>
                    <a:lstStyle/>
                    <a:p>
                      <a:pPr marL="0" marR="1270" indent="0" algn="ctr">
                        <a:lnSpc>
                          <a:spcPct val="107000"/>
                        </a:lnSpc>
                        <a:spcBef>
                          <a:spcPts val="0"/>
                        </a:spcBef>
                        <a:spcAft>
                          <a:spcPts val="0"/>
                        </a:spcAft>
                      </a:pPr>
                      <a:r>
                        <a:rPr lang="en-US" sz="3200" i="0" u="sng" dirty="0">
                          <a:effectLst/>
                        </a:rPr>
                        <a:t>INDEX </a:t>
                      </a:r>
                      <a:r>
                        <a:rPr lang="en-US" sz="2800" i="0" dirty="0">
                          <a:effectLst/>
                        </a:rPr>
                        <a:t> </a:t>
                      </a:r>
                      <a:endParaRPr lang="en-US" sz="2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80827804"/>
                  </a:ext>
                </a:extLst>
              </a:tr>
              <a:tr h="487339">
                <a:tc>
                  <a:txBody>
                    <a:bodyPr/>
                    <a:lstStyle/>
                    <a:p>
                      <a:pPr marL="0" marR="635" indent="0" algn="ctr">
                        <a:lnSpc>
                          <a:spcPct val="107000"/>
                        </a:lnSpc>
                        <a:spcBef>
                          <a:spcPts val="0"/>
                        </a:spcBef>
                        <a:spcAft>
                          <a:spcPts val="0"/>
                        </a:spcAft>
                      </a:pPr>
                      <a:r>
                        <a:rPr lang="en-US" sz="2000" dirty="0">
                          <a:effectLst/>
                        </a:rPr>
                        <a:t>  PROBLEM STATEMENT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715522322"/>
                  </a:ext>
                </a:extLst>
              </a:tr>
              <a:tr h="507106">
                <a:tc>
                  <a:txBody>
                    <a:bodyPr/>
                    <a:lstStyle/>
                    <a:p>
                      <a:pPr marL="0" marR="1905" indent="0" algn="ctr">
                        <a:lnSpc>
                          <a:spcPct val="107000"/>
                        </a:lnSpc>
                        <a:spcBef>
                          <a:spcPts val="0"/>
                        </a:spcBef>
                        <a:spcAft>
                          <a:spcPts val="0"/>
                        </a:spcAft>
                      </a:pPr>
                      <a:r>
                        <a:rPr lang="en-US" sz="2000" dirty="0">
                          <a:effectLst/>
                        </a:rPr>
                        <a:t>  INTRODUCTION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3112318972"/>
                  </a:ext>
                </a:extLst>
              </a:tr>
              <a:tr h="489384">
                <a:tc>
                  <a:txBody>
                    <a:bodyPr/>
                    <a:lstStyle/>
                    <a:p>
                      <a:pPr marL="0" marR="1905" indent="0" algn="ctr">
                        <a:lnSpc>
                          <a:spcPct val="107000"/>
                        </a:lnSpc>
                        <a:spcBef>
                          <a:spcPts val="0"/>
                        </a:spcBef>
                        <a:spcAft>
                          <a:spcPts val="0"/>
                        </a:spcAft>
                      </a:pPr>
                      <a:r>
                        <a:rPr lang="en-US" sz="2000" dirty="0">
                          <a:effectLst/>
                        </a:rPr>
                        <a:t>  PURPOSE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376013997"/>
                  </a:ext>
                </a:extLst>
              </a:tr>
              <a:tr h="503696">
                <a:tc>
                  <a:txBody>
                    <a:bodyPr/>
                    <a:lstStyle/>
                    <a:p>
                      <a:pPr marL="0" marR="2540" indent="0" algn="ctr">
                        <a:lnSpc>
                          <a:spcPct val="107000"/>
                        </a:lnSpc>
                        <a:spcBef>
                          <a:spcPts val="0"/>
                        </a:spcBef>
                        <a:spcAft>
                          <a:spcPts val="0"/>
                        </a:spcAft>
                      </a:pPr>
                      <a:r>
                        <a:rPr lang="en-US" sz="2000" dirty="0">
                          <a:effectLst/>
                        </a:rPr>
                        <a:t>  PRODUCT SCOPE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131483784"/>
                  </a:ext>
                </a:extLst>
              </a:tr>
              <a:tr h="489384">
                <a:tc>
                  <a:txBody>
                    <a:bodyPr/>
                    <a:lstStyle/>
                    <a:p>
                      <a:pPr marL="0" marR="6985" indent="0" algn="ctr">
                        <a:lnSpc>
                          <a:spcPct val="107000"/>
                        </a:lnSpc>
                        <a:spcBef>
                          <a:spcPts val="0"/>
                        </a:spcBef>
                        <a:spcAft>
                          <a:spcPts val="0"/>
                        </a:spcAft>
                      </a:pPr>
                      <a:r>
                        <a:rPr lang="en-US" sz="2000" dirty="0">
                          <a:effectLst/>
                        </a:rPr>
                        <a:t>  OVERALL DESCRIPTION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999357915"/>
                  </a:ext>
                </a:extLst>
              </a:tr>
              <a:tr h="489384">
                <a:tc>
                  <a:txBody>
                    <a:bodyPr/>
                    <a:lstStyle/>
                    <a:p>
                      <a:pPr marL="0" marR="3175" indent="0" algn="ctr">
                        <a:lnSpc>
                          <a:spcPct val="107000"/>
                        </a:lnSpc>
                        <a:spcBef>
                          <a:spcPts val="0"/>
                        </a:spcBef>
                        <a:spcAft>
                          <a:spcPts val="0"/>
                        </a:spcAft>
                      </a:pPr>
                      <a:r>
                        <a:rPr lang="en-US" sz="2000" dirty="0">
                          <a:effectLst/>
                        </a:rPr>
                        <a:t>  USER CHARACTERISTICS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1061670872"/>
                  </a:ext>
                </a:extLst>
              </a:tr>
              <a:tr h="505742">
                <a:tc>
                  <a:txBody>
                    <a:bodyPr/>
                    <a:lstStyle/>
                    <a:p>
                      <a:pPr marL="0" marR="6985" indent="0" algn="ctr">
                        <a:lnSpc>
                          <a:spcPct val="107000"/>
                        </a:lnSpc>
                        <a:spcBef>
                          <a:spcPts val="0"/>
                        </a:spcBef>
                        <a:spcAft>
                          <a:spcPts val="0"/>
                        </a:spcAft>
                      </a:pPr>
                      <a:r>
                        <a:rPr lang="en-US" sz="2000" dirty="0">
                          <a:effectLst/>
                        </a:rPr>
                        <a:t>  FUNCTIONAL REQUIREMENT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1989692457"/>
                  </a:ext>
                </a:extLst>
              </a:tr>
              <a:tr h="489384">
                <a:tc>
                  <a:txBody>
                    <a:bodyPr/>
                    <a:lstStyle/>
                    <a:p>
                      <a:pPr marL="0" marR="3810" indent="0" algn="ctr">
                        <a:lnSpc>
                          <a:spcPct val="107000"/>
                        </a:lnSpc>
                        <a:spcBef>
                          <a:spcPts val="0"/>
                        </a:spcBef>
                        <a:spcAft>
                          <a:spcPts val="0"/>
                        </a:spcAft>
                      </a:pPr>
                      <a:r>
                        <a:rPr lang="en-US" sz="2000" dirty="0">
                          <a:effectLst/>
                        </a:rPr>
                        <a:t>  NON-FUNCTIONAL REQUIREMENT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903393406"/>
                  </a:ext>
                </a:extLst>
              </a:tr>
              <a:tr h="503696">
                <a:tc>
                  <a:txBody>
                    <a:bodyPr/>
                    <a:lstStyle/>
                    <a:p>
                      <a:pPr marL="0" marR="2540" indent="0" algn="ctr">
                        <a:lnSpc>
                          <a:spcPct val="107000"/>
                        </a:lnSpc>
                        <a:spcBef>
                          <a:spcPts val="0"/>
                        </a:spcBef>
                        <a:spcAft>
                          <a:spcPts val="0"/>
                        </a:spcAft>
                      </a:pPr>
                      <a:r>
                        <a:rPr lang="en-US" sz="2000" dirty="0">
                          <a:effectLst/>
                        </a:rPr>
                        <a:t> SYSTEM FEATURES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710505144"/>
                  </a:ext>
                </a:extLst>
              </a:tr>
              <a:tr h="490747">
                <a:tc>
                  <a:txBody>
                    <a:bodyPr/>
                    <a:lstStyle/>
                    <a:p>
                      <a:pPr marL="0" marR="1270" indent="0" algn="ctr">
                        <a:lnSpc>
                          <a:spcPct val="107000"/>
                        </a:lnSpc>
                        <a:spcBef>
                          <a:spcPts val="0"/>
                        </a:spcBef>
                        <a:spcAft>
                          <a:spcPts val="0"/>
                        </a:spcAft>
                      </a:pPr>
                      <a:r>
                        <a:rPr lang="en-US" sz="2000" dirty="0">
                          <a:effectLst/>
                        </a:rPr>
                        <a:t> PROJECT FEATURES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2097059115"/>
                  </a:ext>
                </a:extLst>
              </a:tr>
              <a:tr h="535050">
                <a:tc>
                  <a:txBody>
                    <a:bodyPr/>
                    <a:lstStyle/>
                    <a:p>
                      <a:pPr marL="0" marR="7620" indent="0" algn="ctr">
                        <a:lnSpc>
                          <a:spcPct val="107000"/>
                        </a:lnSpc>
                        <a:spcBef>
                          <a:spcPts val="0"/>
                        </a:spcBef>
                        <a:spcAft>
                          <a:spcPts val="0"/>
                        </a:spcAft>
                      </a:pPr>
                      <a:r>
                        <a:rPr lang="en-US" sz="2000" dirty="0">
                          <a:effectLst/>
                        </a:rPr>
                        <a:t>EXTERNAL INTERFACE REQUIREMENT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728" marR="46728" marT="6501" marB="0"/>
                </a:tc>
                <a:extLst>
                  <a:ext uri="{0D108BD9-81ED-4DB2-BD59-A6C34878D82A}">
                    <a16:rowId xmlns:a16="http://schemas.microsoft.com/office/drawing/2014/main" val="4083964756"/>
                  </a:ext>
                </a:extLst>
              </a:tr>
            </a:tbl>
          </a:graphicData>
        </a:graphic>
      </p:graphicFrame>
    </p:spTree>
    <p:extLst>
      <p:ext uri="{BB962C8B-B14F-4D97-AF65-F5344CB8AC3E}">
        <p14:creationId xmlns:p14="http://schemas.microsoft.com/office/powerpoint/2010/main" val="70494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4321D-4D1B-D5E6-55D2-69C86CADACFE}"/>
              </a:ext>
            </a:extLst>
          </p:cNvPr>
          <p:cNvSpPr>
            <a:spLocks noGrp="1"/>
          </p:cNvSpPr>
          <p:nvPr>
            <p:ph idx="1"/>
          </p:nvPr>
        </p:nvSpPr>
        <p:spPr>
          <a:xfrm>
            <a:off x="684212" y="685800"/>
            <a:ext cx="8534400" cy="4294573"/>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INTRODUCTION:-</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Transport facility is a matter of headache for those people who do not have any personal transport in their city. On occasions like Wedding, Vacation, house shifting, and tour outside city and on many other situations they feel the necessity of a vehicle to sort out the problems. So, if it is possible to design or develop a web-based application for availing transport whenever and wherever possible, then it will be beneficial for both renter and transport provider. Now a days, by some clicks only, we can get whatever you want at home. We already know about the online shopping, e-banking etc. Similarly, The Car Rental System is the online facility to book cars online within few clicks only, some people cannot afford to have a car, for those people this system becomes very helpful. This system includes various cars as per the customer order and comfort, it place the order and deliver the car as per the location within the area. For travelling a long distance, booking can be done via internet service only. </a:t>
            </a:r>
            <a:endParaRPr lang="en-US" dirty="0"/>
          </a:p>
        </p:txBody>
      </p:sp>
    </p:spTree>
    <p:extLst>
      <p:ext uri="{BB962C8B-B14F-4D97-AF65-F5344CB8AC3E}">
        <p14:creationId xmlns:p14="http://schemas.microsoft.com/office/powerpoint/2010/main" val="391068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55987-050C-3F61-C643-CD284C838217}"/>
              </a:ext>
            </a:extLst>
          </p:cNvPr>
          <p:cNvSpPr>
            <a:spLocks noGrp="1"/>
          </p:cNvSpPr>
          <p:nvPr>
            <p:ph idx="1"/>
          </p:nvPr>
        </p:nvSpPr>
        <p:spPr/>
        <p:txBody>
          <a:bodyPr/>
          <a:lstStyle/>
          <a:p>
            <a:r>
              <a:rPr lang="en-US" sz="2400" cap="all" dirty="0">
                <a:ln w="3175" cmpd="sng">
                  <a:noFill/>
                </a:ln>
                <a:solidFill>
                  <a:srgbClr val="000000"/>
                </a:solidFill>
                <a:highlight>
                  <a:srgbClr val="FFFF00"/>
                </a:highlight>
                <a:uFill>
                  <a:solidFill>
                    <a:srgbClr val="000000"/>
                  </a:solidFill>
                </a:uFill>
                <a:latin typeface="Arial" panose="020B0604020202020204" pitchFamily="34" charset="0"/>
                <a:ea typeface="+mj-ea"/>
                <a:cs typeface="Arial" panose="020B0604020202020204" pitchFamily="34" charset="0"/>
              </a:rPr>
              <a:t>Architecture :-</a:t>
            </a:r>
          </a:p>
          <a:p>
            <a:pPr algn="l">
              <a:lnSpc>
                <a:spcPct val="150000"/>
              </a:lnSpc>
            </a:pPr>
            <a:r>
              <a:rPr lang="en-IN" sz="1800" cap="all" dirty="0">
                <a:ln w="3175" cmpd="sng">
                  <a:noFill/>
                </a:ln>
                <a:solidFill>
                  <a:srgbClr val="000000"/>
                </a:solidFill>
                <a:uFill>
                  <a:solidFill>
                    <a:srgbClr val="000000"/>
                  </a:solidFill>
                </a:uFill>
                <a:latin typeface="Arial" panose="020B0604020202020204" pitchFamily="34" charset="0"/>
                <a:ea typeface="+mj-ea"/>
                <a:cs typeface="Arial" panose="020B0604020202020204" pitchFamily="34" charset="0"/>
              </a:rPr>
              <a:t>Front End :- React JS, Bootstrap </a:t>
            </a:r>
          </a:p>
          <a:p>
            <a:pPr algn="l">
              <a:lnSpc>
                <a:spcPct val="150000"/>
              </a:lnSpc>
            </a:pPr>
            <a:r>
              <a:rPr lang="en-IN" sz="1800" cap="all" dirty="0">
                <a:ln w="3175" cmpd="sng">
                  <a:noFill/>
                </a:ln>
                <a:solidFill>
                  <a:srgbClr val="000000"/>
                </a:solidFill>
                <a:uFill>
                  <a:solidFill>
                    <a:srgbClr val="000000"/>
                  </a:solidFill>
                </a:uFill>
                <a:latin typeface="Arial" panose="020B0604020202020204" pitchFamily="34" charset="0"/>
                <a:ea typeface="+mj-ea"/>
                <a:cs typeface="Arial" panose="020B0604020202020204" pitchFamily="34" charset="0"/>
              </a:rPr>
              <a:t>Back End :- Java, Spring Boot REST API, JPA</a:t>
            </a:r>
          </a:p>
          <a:p>
            <a:pPr algn="l">
              <a:lnSpc>
                <a:spcPct val="150000"/>
              </a:lnSpc>
            </a:pPr>
            <a:r>
              <a:rPr lang="en-IN" sz="1800" cap="all" dirty="0" err="1">
                <a:ln w="3175" cmpd="sng">
                  <a:noFill/>
                </a:ln>
                <a:solidFill>
                  <a:srgbClr val="000000"/>
                </a:solidFill>
                <a:uFill>
                  <a:solidFill>
                    <a:srgbClr val="000000"/>
                  </a:solidFill>
                </a:uFill>
                <a:latin typeface="Arial" panose="020B0604020202020204" pitchFamily="34" charset="0"/>
                <a:ea typeface="+mj-ea"/>
                <a:cs typeface="Arial" panose="020B0604020202020204" pitchFamily="34" charset="0"/>
              </a:rPr>
              <a:t>DataBase</a:t>
            </a:r>
            <a:r>
              <a:rPr lang="en-IN" sz="1800" cap="all" dirty="0">
                <a:ln w="3175" cmpd="sng">
                  <a:noFill/>
                </a:ln>
                <a:solidFill>
                  <a:srgbClr val="000000"/>
                </a:solidFill>
                <a:uFill>
                  <a:solidFill>
                    <a:srgbClr val="000000"/>
                  </a:solidFill>
                </a:uFill>
                <a:latin typeface="Arial" panose="020B0604020202020204" pitchFamily="34" charset="0"/>
                <a:ea typeface="+mj-ea"/>
                <a:cs typeface="Arial" panose="020B0604020202020204" pitchFamily="34" charset="0"/>
              </a:rPr>
              <a:t> :- MySQL</a:t>
            </a:r>
          </a:p>
          <a:p>
            <a:pPr marL="0" indent="0">
              <a:buNone/>
            </a:pPr>
            <a:endParaRPr lang="en-US" dirty="0">
              <a:highlight>
                <a:srgbClr val="FFFF00"/>
              </a:highlight>
            </a:endParaRPr>
          </a:p>
        </p:txBody>
      </p:sp>
    </p:spTree>
    <p:extLst>
      <p:ext uri="{BB962C8B-B14F-4D97-AF65-F5344CB8AC3E}">
        <p14:creationId xmlns:p14="http://schemas.microsoft.com/office/powerpoint/2010/main" val="92193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8093-BB34-C56D-B663-F9A7E11AD038}"/>
              </a:ext>
            </a:extLst>
          </p:cNvPr>
          <p:cNvSpPr>
            <a:spLocks noGrp="1"/>
          </p:cNvSpPr>
          <p:nvPr>
            <p:ph type="ctrTitle"/>
          </p:nvPr>
        </p:nvSpPr>
        <p:spPr>
          <a:xfrm>
            <a:off x="684212" y="685799"/>
            <a:ext cx="8001000" cy="2989556"/>
          </a:xfrm>
        </p:spPr>
        <p:txBody>
          <a:bodyPr>
            <a:normAutofit fontScale="90000"/>
          </a:bodyPr>
          <a:lstStyle/>
          <a:p>
            <a:pPr marL="5715" marR="0" indent="-6350">
              <a:lnSpc>
                <a:spcPct val="107000"/>
              </a:lnSpc>
              <a:spcBef>
                <a:spcPts val="0"/>
              </a:spcBef>
              <a:spcAft>
                <a:spcPts val="15"/>
              </a:spcAft>
            </a:pPr>
            <a:r>
              <a:rPr lang="en-US" sz="2000" b="1" dirty="0">
                <a:solidFill>
                  <a:srgbClr val="000000"/>
                </a:solidFill>
                <a:latin typeface="Times New Roman" panose="02020603050405020304" pitchFamily="18" charset="0"/>
              </a:rPr>
              <a:t>Admin ROLES:  </a:t>
            </a:r>
            <a:br>
              <a:rPr lang="en-US" sz="2000" b="1" dirty="0">
                <a:solidFill>
                  <a:srgbClr val="000000"/>
                </a:solidFill>
                <a:latin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Admin can login to the systems  </a:t>
            </a:r>
            <a:br>
              <a:rPr lang="en-US" sz="2000" dirty="0">
                <a:solidFill>
                  <a:srgbClr val="000000"/>
                </a:solidFill>
                <a:uFill>
                  <a:solidFill>
                    <a:srgbClr val="000000"/>
                  </a:solidFill>
                </a:uFill>
                <a:latin typeface="Arial" panose="020B0604020202020204" pitchFamily="34" charset="0"/>
                <a:cs typeface="Arial" panose="020B0604020202020204" pitchFamily="34"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Verify the car information database  </a:t>
            </a:r>
            <a:br>
              <a:rPr lang="en-US" sz="2000" dirty="0">
                <a:solidFill>
                  <a:srgbClr val="000000"/>
                </a:solidFill>
                <a:uFill>
                  <a:solidFill>
                    <a:srgbClr val="000000"/>
                  </a:solidFill>
                </a:uFill>
                <a:latin typeface="Arial" panose="020B0604020202020204" pitchFamily="34" charset="0"/>
                <a:cs typeface="Arial" panose="020B0604020202020204" pitchFamily="34"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Generate price strategy  </a:t>
            </a:r>
            <a:br>
              <a:rPr lang="en-US" sz="2000" dirty="0">
                <a:solidFill>
                  <a:srgbClr val="000000"/>
                </a:solidFill>
                <a:uFill>
                  <a:solidFill>
                    <a:srgbClr val="000000"/>
                  </a:solidFill>
                </a:uFill>
                <a:latin typeface="Arial" panose="020B0604020202020204" pitchFamily="34" charset="0"/>
                <a:cs typeface="Arial" panose="020B0604020202020204" pitchFamily="34"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Handle the payment system  </a:t>
            </a:r>
            <a:br>
              <a:rPr lang="en-US" sz="2000" dirty="0">
                <a:solidFill>
                  <a:srgbClr val="000000"/>
                </a:solidFill>
                <a:uFill>
                  <a:solidFill>
                    <a:srgbClr val="000000"/>
                  </a:solidFill>
                </a:uFill>
                <a:latin typeface="Arial" panose="020B0604020202020204" pitchFamily="34" charset="0"/>
                <a:cs typeface="Arial" panose="020B0604020202020204" pitchFamily="34"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Finalize the order  </a:t>
            </a:r>
            <a:br>
              <a:rPr lang="en-US" sz="2000" dirty="0">
                <a:solidFill>
                  <a:srgbClr val="000000"/>
                </a:solidFill>
                <a:uFill>
                  <a:solidFill>
                    <a:srgbClr val="000000"/>
                  </a:solidFill>
                </a:uFill>
                <a:latin typeface="Arial" panose="020B0604020202020204" pitchFamily="34" charset="0"/>
                <a:cs typeface="Arial" panose="020B0604020202020204" pitchFamily="34" charset="0"/>
              </a:rPr>
            </a:br>
            <a:r>
              <a:rPr lang="en-US" sz="2000" dirty="0">
                <a:solidFill>
                  <a:srgbClr val="000000"/>
                </a:solidFill>
                <a:uFill>
                  <a:solidFill>
                    <a:srgbClr val="000000"/>
                  </a:solidFill>
                </a:uFill>
                <a:latin typeface="Arial" panose="020B0604020202020204" pitchFamily="34" charset="0"/>
                <a:cs typeface="Arial" panose="020B0604020202020204" pitchFamily="34" charset="0"/>
              </a:rPr>
              <a:t>Cancel the order  </a:t>
            </a: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380232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5EAB-4CD4-FC71-66E6-3AAF47FD2351}"/>
              </a:ext>
            </a:extLst>
          </p:cNvPr>
          <p:cNvSpPr>
            <a:spLocks noGrp="1"/>
          </p:cNvSpPr>
          <p:nvPr>
            <p:ph type="title"/>
          </p:nvPr>
        </p:nvSpPr>
        <p:spPr/>
        <p:txBody>
          <a:bodyPr/>
          <a:lstStyle/>
          <a:p>
            <a:pPr marL="321945" marR="0" indent="-6350">
              <a:lnSpc>
                <a:spcPct val="107000"/>
              </a:lnSpc>
              <a:spcBef>
                <a:spcPts val="0"/>
              </a:spcBef>
              <a:spcAft>
                <a:spcPts val="290"/>
              </a:spcAft>
            </a:pPr>
            <a:r>
              <a:rPr lang="en-US" sz="1800" b="1" dirty="0">
                <a:solidFill>
                  <a:srgbClr val="000000"/>
                </a:solidFill>
                <a:effectLst/>
                <a:latin typeface="Times New Roman" panose="02020603050405020304" pitchFamily="18" charset="0"/>
                <a:ea typeface="Times New Roman" panose="02020603050405020304" pitchFamily="18" charset="0"/>
              </a:rPr>
              <a:t>Employee: </a:t>
            </a: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updates the Database  </a:t>
            </a: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Give Information to the customer about the car  </a:t>
            </a: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Give Information to the Admin  </a:t>
            </a: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Maintain Contacts</a:t>
            </a:r>
            <a:r>
              <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32818CC7-5B52-7AE6-577D-AA420E9A8AE8}"/>
              </a:ext>
            </a:extLst>
          </p:cNvPr>
          <p:cNvSpPr>
            <a:spLocks noGrp="1"/>
          </p:cNvSpPr>
          <p:nvPr>
            <p:ph type="body" idx="1"/>
          </p:nvPr>
        </p:nvSpPr>
        <p:spPr>
          <a:xfrm>
            <a:off x="1091952" y="3000652"/>
            <a:ext cx="9392575" cy="2993748"/>
          </a:xfrm>
        </p:spPr>
        <p:txBody>
          <a:bodyPr/>
          <a:lstStyle/>
          <a:p>
            <a:pPr marL="5715" marR="0" indent="-6350" algn="l">
              <a:lnSpc>
                <a:spcPct val="107000"/>
              </a:lnSpc>
              <a:spcBef>
                <a:spcPts val="0"/>
              </a:spcBef>
              <a:spcAft>
                <a:spcPts val="790"/>
              </a:spcAft>
            </a:pPr>
            <a:r>
              <a:rPr lang="en-US" sz="1800" b="1" cap="all" dirty="0">
                <a:ln w="3175" cmpd="sng">
                  <a:noFill/>
                </a:ln>
                <a:solidFill>
                  <a:srgbClr val="000000"/>
                </a:solidFill>
                <a:latin typeface="Times New Roman" panose="02020603050405020304" pitchFamily="18" charset="0"/>
                <a:cs typeface="+mj-cs"/>
              </a:rPr>
              <a:t>USER</a:t>
            </a:r>
            <a:r>
              <a:rPr lang="en-US" sz="1800" cap="all" dirty="0">
                <a:ln w="3175" cmpd="sng">
                  <a:noFill/>
                </a:ln>
                <a:solidFill>
                  <a:srgbClr val="000000"/>
                </a:solidFill>
                <a:uFill>
                  <a:solidFill>
                    <a:srgbClr val="000000"/>
                  </a:solidFill>
                </a:uFill>
                <a:latin typeface="Arial" panose="020B0604020202020204" pitchFamily="34" charset="0"/>
                <a:cs typeface="Arial" panose="020B0604020202020204" pitchFamily="34" charset="0"/>
              </a:rPr>
              <a:t>:  </a:t>
            </a:r>
          </a:p>
          <a:p>
            <a:pPr marL="342900" marR="0" lvl="0" indent="-342900" algn="just" fontAlgn="base">
              <a:lnSpc>
                <a:spcPct val="104000"/>
              </a:lnSpc>
              <a:spcBef>
                <a:spcPts val="0"/>
              </a:spcBef>
              <a:spcAft>
                <a:spcPts val="65"/>
              </a:spcAft>
              <a:buClr>
                <a:srgbClr val="000000"/>
              </a:buClr>
              <a:buSzPts val="1400"/>
              <a:buFont typeface="Arial" panose="020B0604020202020204" pitchFamily="34" charset="0"/>
              <a:buChar char="•"/>
            </a:pPr>
            <a:r>
              <a:rPr lang="en-US" sz="1800" cap="all" dirty="0">
                <a:ln w="3175" cmpd="sng">
                  <a:noFill/>
                </a:ln>
                <a:solidFill>
                  <a:srgbClr val="000000"/>
                </a:solidFill>
                <a:uFill>
                  <a:solidFill>
                    <a:srgbClr val="000000"/>
                  </a:solidFill>
                </a:uFill>
                <a:latin typeface="Arial" panose="020B0604020202020204" pitchFamily="34" charset="0"/>
                <a:cs typeface="Arial" panose="020B0604020202020204" pitchFamily="34" charset="0"/>
              </a:rPr>
              <a:t>User can login to System  </a:t>
            </a:r>
          </a:p>
          <a:p>
            <a:pPr marL="342900" marR="0" lvl="0" indent="-342900" algn="just" fontAlgn="base">
              <a:lnSpc>
                <a:spcPct val="104000"/>
              </a:lnSpc>
              <a:spcBef>
                <a:spcPts val="0"/>
              </a:spcBef>
              <a:spcAft>
                <a:spcPts val="65"/>
              </a:spcAft>
              <a:buClr>
                <a:srgbClr val="000000"/>
              </a:buClr>
              <a:buSzPts val="1400"/>
              <a:buFont typeface="Arial" panose="020B0604020202020204" pitchFamily="34" charset="0"/>
              <a:buChar char="•"/>
            </a:pPr>
            <a:r>
              <a:rPr lang="en-US" sz="1800" cap="all" dirty="0">
                <a:ln w="3175" cmpd="sng">
                  <a:noFill/>
                </a:ln>
                <a:solidFill>
                  <a:srgbClr val="000000"/>
                </a:solidFill>
                <a:uFill>
                  <a:solidFill>
                    <a:srgbClr val="000000"/>
                  </a:solidFill>
                </a:uFill>
                <a:latin typeface="Arial" panose="020B0604020202020204" pitchFamily="34" charset="0"/>
                <a:cs typeface="Arial" panose="020B0604020202020204" pitchFamily="34" charset="0"/>
              </a:rPr>
              <a:t>Visit the Website  </a:t>
            </a:r>
          </a:p>
          <a:p>
            <a:pPr marL="342900" marR="0" lvl="0" indent="-342900" algn="just" fontAlgn="base">
              <a:lnSpc>
                <a:spcPct val="104000"/>
              </a:lnSpc>
              <a:spcBef>
                <a:spcPts val="0"/>
              </a:spcBef>
              <a:spcAft>
                <a:spcPts val="65"/>
              </a:spcAft>
              <a:buClr>
                <a:srgbClr val="000000"/>
              </a:buClr>
              <a:buSzPts val="1400"/>
              <a:buFont typeface="Arial" panose="020B0604020202020204" pitchFamily="34" charset="0"/>
              <a:buChar char="•"/>
            </a:pPr>
            <a:r>
              <a:rPr lang="en-US" sz="1800" cap="all" dirty="0">
                <a:ln w="3175" cmpd="sng">
                  <a:noFill/>
                </a:ln>
                <a:solidFill>
                  <a:srgbClr val="000000"/>
                </a:solidFill>
                <a:uFill>
                  <a:solidFill>
                    <a:srgbClr val="000000"/>
                  </a:solidFill>
                </a:uFill>
                <a:latin typeface="Arial" panose="020B0604020202020204" pitchFamily="34" charset="0"/>
                <a:cs typeface="Arial" panose="020B0604020202020204" pitchFamily="34" charset="0"/>
              </a:rPr>
              <a:t>Place the Order  </a:t>
            </a:r>
          </a:p>
          <a:p>
            <a:pPr marL="342900" marR="0" lvl="0" indent="-342900" algn="just" fontAlgn="base">
              <a:lnSpc>
                <a:spcPct val="104000"/>
              </a:lnSpc>
              <a:spcBef>
                <a:spcPts val="0"/>
              </a:spcBef>
              <a:spcAft>
                <a:spcPts val="65"/>
              </a:spcAft>
              <a:buClr>
                <a:srgbClr val="000000"/>
              </a:buClr>
              <a:buSzPts val="1400"/>
              <a:buFont typeface="Arial" panose="020B0604020202020204" pitchFamily="34" charset="0"/>
              <a:buChar char="•"/>
            </a:pPr>
            <a:r>
              <a:rPr lang="en-US" sz="1800" cap="all" dirty="0">
                <a:ln w="3175" cmpd="sng">
                  <a:noFill/>
                </a:ln>
                <a:solidFill>
                  <a:srgbClr val="000000"/>
                </a:solidFill>
                <a:uFill>
                  <a:solidFill>
                    <a:srgbClr val="000000"/>
                  </a:solidFill>
                </a:uFill>
                <a:latin typeface="Arial" panose="020B0604020202020204" pitchFamily="34" charset="0"/>
                <a:cs typeface="Arial" panose="020B0604020202020204" pitchFamily="34" charset="0"/>
              </a:rPr>
              <a:t>Cancel the Order  </a:t>
            </a:r>
          </a:p>
          <a:p>
            <a:endParaRPr lang="en-US" dirty="0"/>
          </a:p>
        </p:txBody>
      </p:sp>
    </p:spTree>
    <p:extLst>
      <p:ext uri="{BB962C8B-B14F-4D97-AF65-F5344CB8AC3E}">
        <p14:creationId xmlns:p14="http://schemas.microsoft.com/office/powerpoint/2010/main" val="240379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D2978-AB55-F34D-3D4B-A77DF391F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59009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TotalTime>
  <Words>522</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Admin ROLES:    Admin can login to the systems   Verify the car information database   Generate price strategy   Handle the payment system   Finalize the order   Cancel the order    </vt:lpstr>
      <vt:lpstr>Employee:   It updates the Database   Give Information to the customer about the car   Give Information to the Admin   Maintain Contacts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extensions or scope :-     1.Map implimentaion     2.pick-up from user location.</vt:lpstr>
      <vt:lpstr>CONCLUSION :- Car rental business has emerged with a new goodies compared to the past experience where every activity concerning car rental business is limited to a physical location only. Even though the physical location has not been totally eradicated; the nature of functions and how these functions are achieved has been reshaped by the power of internet. Nowadays, customers can reserve cars online, rent car online, and have the car brought to their door step once the customer is a registered member or go to the office to pick the car.   The web-based car rental system has offered an advantage to both customers as well as Car Rental Company to efficiently and effectively manage the business and satisfies customer’s need at the click of a button.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myakal</dc:creator>
  <cp:lastModifiedBy>gautam myakal</cp:lastModifiedBy>
  <cp:revision>2</cp:revision>
  <dcterms:created xsi:type="dcterms:W3CDTF">2022-09-29T13:05:35Z</dcterms:created>
  <dcterms:modified xsi:type="dcterms:W3CDTF">2022-09-29T13:38:33Z</dcterms:modified>
</cp:coreProperties>
</file>