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4" r:id="rId3"/>
    <p:sldId id="272" r:id="rId4"/>
    <p:sldId id="261" r:id="rId5"/>
    <p:sldId id="269" r:id="rId6"/>
    <p:sldId id="263" r:id="rId7"/>
    <p:sldId id="259" r:id="rId8"/>
    <p:sldId id="264" r:id="rId9"/>
    <p:sldId id="262" r:id="rId10"/>
    <p:sldId id="273" r:id="rId11"/>
  </p:sldIdLst>
  <p:sldSz cx="12192000" cy="6858000"/>
  <p:notesSz cx="7023100" cy="93091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2A9"/>
    <a:srgbClr val="3A1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40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9ACB0BC7-E3DA-4CF9-9E80-7E6A7593863E}" type="datetime1">
              <a:rPr lang="pt-BR" smtClean="0"/>
              <a:t>10/05/2020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133759D-DC0C-4748-80A5-09E41E478316}" type="datetime1">
              <a:rPr lang="pt-BR" smtClean="0"/>
              <a:pPr/>
              <a:t>10/05/2020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8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2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3E963C-1534-4F8D-B2A7-66D81AA2595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4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8DDD5-EF94-4D1E-A8F0-7597D88B34C1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44ED8D-1B34-47D2-A124-D0AD79DE1AE7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114C5-DED0-4D47-A6E2-F46B25F93AEF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88068-6C52-4367-91FC-BC8E6495111A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21191-4B6B-451A-B946-88540833D8CB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23A5C-2C8F-42A0-9063-9467A33244B9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E5B00-697B-4B31-AECB-0EF3E52D0CE2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B0A6-00B2-45D3-A7C6-14D8685CAC58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405CDC-6BB6-4D24-8D70-7C148BD9FDF5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4295F-7722-4D00-AC91-506281D7615C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52075-B764-42C8-80A9-3592F84D214C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FC4CD7-9F4B-4EA1-ABA3-F2516F01F257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B4EE9-CE97-47E7-8772-28F2B15FCE8C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B7C56-A19F-46D9-AAF5-4E0388B74F6E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D1BC7-CF75-421E-9CAD-2747D8FE4437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915B5-777A-4A45-9622-6AD5C31730AF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0084D-D6A0-4C90-8394-A2DC3CE2AC1D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3C4F0-3855-4D08-86DE-609D17D7CE4D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EF9B5-A545-47A2-BD45-4611A65DC6A0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CEB7C6FB-72E8-488E-A040-38CE043FCF73}" type="datetime1">
              <a:rPr lang="pt-BR" noProof="0" smtClean="0"/>
              <a:t>10/05/2020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4" name="Retângulo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oxeu.org/debates/economics-time-covid-19" TargetMode="External"/><Relationship Id="rId3" Type="http://schemas.openxmlformats.org/officeDocument/2006/relationships/hyperlink" Target="https://www.consilium.europa.eu/en/press/press-releases/2020/03/16/statement-on-covid-19-economic-policy-response/" TargetMode="External"/><Relationship Id="rId7" Type="http://schemas.openxmlformats.org/officeDocument/2006/relationships/hyperlink" Target="https://www.bbc.com/portuguese/internacional-51766452" TargetMode="External"/><Relationship Id="rId2" Type="http://schemas.openxmlformats.org/officeDocument/2006/relationships/hyperlink" Target="https://super.abril.com.br/saude/fabricante-de-cerveja-vai-comecar-a-produzir-alcool-em-gel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ovtech.blogosfera.uol.com.br/2020/03/14/coronavirus-empreendedores-buscam-solucoes-para-enfrentar-o-desafio/" TargetMode="External"/><Relationship Id="rId5" Type="http://schemas.openxmlformats.org/officeDocument/2006/relationships/hyperlink" Target="http://www.oecd.org/coronavirus/en/" TargetMode="External"/><Relationship Id="rId4" Type="http://schemas.openxmlformats.org/officeDocument/2006/relationships/hyperlink" Target="https://noticias.uol.com.br/saude/ultimas-noticias/redacao/2020/03/19/nove-em-cada-10-cidades-do-pais-nao-tem-leito-de-uti-e-exportam-pacientes.htm" TargetMode="External"/><Relationship Id="rId9" Type="http://schemas.openxmlformats.org/officeDocument/2006/relationships/hyperlink" Target="https://www.youtube.com/watch?v=-hVYjcrsoE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png"/><Relationship Id="rId39" Type="http://schemas.openxmlformats.org/officeDocument/2006/relationships/image" Target="../media/image42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33" Type="http://schemas.openxmlformats.org/officeDocument/2006/relationships/image" Target="../media/image36.sv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29" Type="http://schemas.openxmlformats.org/officeDocument/2006/relationships/image" Target="../media/image32.svg"/><Relationship Id="rId41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32" Type="http://schemas.openxmlformats.org/officeDocument/2006/relationships/image" Target="../media/image35.png"/><Relationship Id="rId37" Type="http://schemas.openxmlformats.org/officeDocument/2006/relationships/image" Target="../media/image40.svg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31" Type="http://schemas.openxmlformats.org/officeDocument/2006/relationships/image" Target="../media/image34.svg"/><Relationship Id="rId44" Type="http://schemas.openxmlformats.org/officeDocument/2006/relationships/image" Target="../media/image47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svg"/><Relationship Id="rId30" Type="http://schemas.openxmlformats.org/officeDocument/2006/relationships/image" Target="../media/image33.png"/><Relationship Id="rId35" Type="http://schemas.openxmlformats.org/officeDocument/2006/relationships/image" Target="../media/image38.svg"/><Relationship Id="rId43" Type="http://schemas.openxmlformats.org/officeDocument/2006/relationships/image" Target="../media/image46.svg"/><Relationship Id="rId48" Type="http://schemas.openxmlformats.org/officeDocument/2006/relationships/image" Target="../media/image5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52761" y="2601156"/>
            <a:ext cx="11194742" cy="3195961"/>
          </a:xfrm>
        </p:spPr>
        <p:txBody>
          <a:bodyPr rtlCol="0"/>
          <a:lstStyle/>
          <a:p>
            <a:r>
              <a:rPr lang="pt-BR" sz="4800" dirty="0"/>
              <a:t>COMO REDUZIR IMPACTOS E GERAR OPORTUNIDADES PARA EMPRESAS E EMPREENDEDORES NO CONTEXTO DA COVID-19?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14905" y="1748901"/>
            <a:ext cx="10644326" cy="60411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Diminuição de impactos econômicos no contexto da Covid-19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8;p17">
            <a:extLst>
              <a:ext uri="{FF2B5EF4-FFF2-40B4-BE49-F238E27FC236}">
                <a16:creationId xmlns:a16="http://schemas.microsoft.com/office/drawing/2014/main" id="{D729F34C-9190-4EA7-AFBB-14A60FEC5FEF}"/>
              </a:ext>
            </a:extLst>
          </p:cNvPr>
          <p:cNvSpPr/>
          <p:nvPr/>
        </p:nvSpPr>
        <p:spPr>
          <a:xfrm>
            <a:off x="545871" y="3437065"/>
            <a:ext cx="10506825" cy="585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Fabricante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de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cerveja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vai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começar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produzir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álcool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em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gel</a:t>
            </a:r>
            <a:endParaRPr b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Asap"/>
                <a:ea typeface="Asap"/>
                <a:cs typeface="Asap"/>
                <a:sym typeface="Asap"/>
                <a:hlinkClick r:id="rId2"/>
              </a:rPr>
              <a:t>Fonte: </a:t>
            </a:r>
            <a:r>
              <a:rPr lang="en-US" u="sng" dirty="0" err="1">
                <a:latin typeface="Asap"/>
                <a:ea typeface="Asap"/>
                <a:cs typeface="Asap"/>
                <a:sym typeface="Asap"/>
                <a:hlinkClick r:id="rId2"/>
              </a:rPr>
              <a:t>Superinteressante</a:t>
            </a:r>
            <a:r>
              <a:rPr lang="en-US" u="sng" dirty="0">
                <a:latin typeface="Asap"/>
                <a:ea typeface="Asap"/>
                <a:cs typeface="Asap"/>
                <a:sym typeface="Asap"/>
                <a:hlinkClick r:id="rId2"/>
              </a:rPr>
              <a:t> 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4" name="Google Shape;139;p17">
            <a:extLst>
              <a:ext uri="{FF2B5EF4-FFF2-40B4-BE49-F238E27FC236}">
                <a16:creationId xmlns:a16="http://schemas.microsoft.com/office/drawing/2014/main" id="{72324F57-DDE0-4EE7-9559-F3F5B585470F}"/>
              </a:ext>
            </a:extLst>
          </p:cNvPr>
          <p:cNvSpPr/>
          <p:nvPr/>
        </p:nvSpPr>
        <p:spPr>
          <a:xfrm>
            <a:off x="532449" y="4614916"/>
            <a:ext cx="10506826" cy="541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0"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 on COVID-19 economic policy response</a:t>
            </a:r>
            <a:endParaRPr b="1" dirty="0">
              <a:solidFill>
                <a:schemeClr val="dk1"/>
              </a:solidFill>
              <a:latin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Asap"/>
                <a:ea typeface="Asap"/>
                <a:cs typeface="Asap"/>
                <a:sym typeface="Asap"/>
                <a:hlinkClick r:id="rId4"/>
              </a:rPr>
              <a:t>Fonte: </a:t>
            </a:r>
            <a:r>
              <a:rPr lang="en-US" u="sng" dirty="0" err="1">
                <a:latin typeface="Asap"/>
                <a:ea typeface="Asap"/>
                <a:cs typeface="Asap"/>
                <a:sym typeface="Asap"/>
                <a:hlinkClick r:id="rId4"/>
              </a:rPr>
              <a:t>Conselho</a:t>
            </a:r>
            <a:r>
              <a:rPr lang="en-US" u="sng" dirty="0">
                <a:latin typeface="Asap"/>
                <a:ea typeface="Asap"/>
                <a:cs typeface="Asap"/>
                <a:sym typeface="Asap"/>
                <a:hlinkClick r:id="rId4"/>
              </a:rPr>
              <a:t> da </a:t>
            </a:r>
            <a:r>
              <a:rPr lang="en-US" u="sng" dirty="0" err="1">
                <a:latin typeface="Asap"/>
                <a:ea typeface="Asap"/>
                <a:cs typeface="Asap"/>
                <a:sym typeface="Asap"/>
                <a:hlinkClick r:id="rId4"/>
              </a:rPr>
              <a:t>União</a:t>
            </a:r>
            <a:r>
              <a:rPr lang="en-US" u="sng" dirty="0">
                <a:latin typeface="Asap"/>
                <a:ea typeface="Asap"/>
                <a:cs typeface="Asap"/>
                <a:sym typeface="Asap"/>
                <a:hlinkClick r:id="rId4"/>
              </a:rPr>
              <a:t> </a:t>
            </a:r>
            <a:r>
              <a:rPr lang="en-US" u="sng" dirty="0" err="1">
                <a:latin typeface="Asap"/>
                <a:ea typeface="Asap"/>
                <a:cs typeface="Asap"/>
                <a:sym typeface="Asap"/>
                <a:hlinkClick r:id="rId4"/>
              </a:rPr>
              <a:t>Europeia</a:t>
            </a:r>
            <a:r>
              <a:rPr lang="en-US" u="sng" dirty="0">
                <a:latin typeface="Asap"/>
                <a:ea typeface="Asap"/>
                <a:cs typeface="Asap"/>
                <a:sym typeface="Asap"/>
                <a:hlinkClick r:id="rId4"/>
              </a:rPr>
              <a:t> 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5" name="Google Shape;140;p17">
            <a:extLst>
              <a:ext uri="{FF2B5EF4-FFF2-40B4-BE49-F238E27FC236}">
                <a16:creationId xmlns:a16="http://schemas.microsoft.com/office/drawing/2014/main" id="{69E906B5-14F5-4BA1-BC3D-942228D5D2D9}"/>
              </a:ext>
            </a:extLst>
          </p:cNvPr>
          <p:cNvSpPr/>
          <p:nvPr/>
        </p:nvSpPr>
        <p:spPr>
          <a:xfrm>
            <a:off x="532449" y="5155981"/>
            <a:ext cx="10506825" cy="6367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Página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da OCDE com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informações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artigos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e dados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relacionados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ao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enfrentamento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da </a:t>
            </a:r>
            <a:r>
              <a:rPr lang="en-US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epidemia</a:t>
            </a:r>
            <a:r>
              <a:rPr lang="en-US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da Covid-19</a:t>
            </a:r>
            <a:endParaRPr b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Asap"/>
                <a:ea typeface="Asap"/>
                <a:cs typeface="Asap"/>
                <a:sym typeface="Asap"/>
                <a:hlinkClick r:id="rId5"/>
              </a:rPr>
              <a:t>Fonte: OCDE</a:t>
            </a:r>
            <a:endParaRPr b="1"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6" name="Google Shape;141;p17">
            <a:extLst>
              <a:ext uri="{FF2B5EF4-FFF2-40B4-BE49-F238E27FC236}">
                <a16:creationId xmlns:a16="http://schemas.microsoft.com/office/drawing/2014/main" id="{10C3FE0C-6036-4F3F-B212-B5219D1FA475}"/>
              </a:ext>
            </a:extLst>
          </p:cNvPr>
          <p:cNvSpPr/>
          <p:nvPr/>
        </p:nvSpPr>
        <p:spPr>
          <a:xfrm>
            <a:off x="545874" y="4022731"/>
            <a:ext cx="10506825" cy="5921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Como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empreendedores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estão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buscando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soluções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enfrentar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coronavírus</a:t>
            </a:r>
            <a:endParaRPr b="1" dirty="0">
              <a:solidFill>
                <a:schemeClr val="dk1"/>
              </a:solidFill>
              <a:latin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Asap"/>
                <a:ea typeface="Asap"/>
                <a:cs typeface="Asap"/>
                <a:sym typeface="Asap"/>
                <a:hlinkClick r:id="rId6"/>
              </a:rPr>
              <a:t>Fonte: Tilt/</a:t>
            </a:r>
            <a:r>
              <a:rPr lang="en-US" u="sng" dirty="0" err="1">
                <a:latin typeface="Asap"/>
                <a:ea typeface="Asap"/>
                <a:cs typeface="Asap"/>
                <a:sym typeface="Asap"/>
                <a:hlinkClick r:id="rId6"/>
              </a:rPr>
              <a:t>Uol</a:t>
            </a:r>
            <a:r>
              <a:rPr lang="en-US" u="sng" dirty="0">
                <a:latin typeface="Asap"/>
                <a:ea typeface="Asap"/>
                <a:cs typeface="Asap"/>
                <a:sym typeface="Asap"/>
                <a:hlinkClick r:id="rId6"/>
              </a:rPr>
              <a:t> 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7" name="Google Shape;142;p17">
            <a:extLst>
              <a:ext uri="{FF2B5EF4-FFF2-40B4-BE49-F238E27FC236}">
                <a16:creationId xmlns:a16="http://schemas.microsoft.com/office/drawing/2014/main" id="{34CD303F-0460-4C47-B030-5C0123AEBDF1}"/>
              </a:ext>
            </a:extLst>
          </p:cNvPr>
          <p:cNvSpPr/>
          <p:nvPr/>
        </p:nvSpPr>
        <p:spPr>
          <a:xfrm>
            <a:off x="545873" y="2793373"/>
            <a:ext cx="10506826" cy="64369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Coronavírus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Oito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que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mostram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impacto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 COVID-19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sobre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economia</a:t>
            </a:r>
            <a:r>
              <a:rPr lang="en-US" b="1" dirty="0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sap"/>
                <a:sym typeface="Asap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mundial</a:t>
            </a:r>
            <a:endParaRPr b="1" dirty="0">
              <a:solidFill>
                <a:schemeClr val="dk1"/>
              </a:solidFill>
              <a:latin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Asap"/>
                <a:ea typeface="Asap"/>
                <a:cs typeface="Asap"/>
                <a:sym typeface="Asap"/>
                <a:hlinkClick r:id="rId7"/>
              </a:rPr>
              <a:t>Fonte: BBC </a:t>
            </a:r>
            <a:r>
              <a:rPr lang="en-US" u="sng" dirty="0" err="1">
                <a:latin typeface="Asap"/>
                <a:ea typeface="Asap"/>
                <a:cs typeface="Asap"/>
                <a:sym typeface="Asap"/>
                <a:hlinkClick r:id="rId7"/>
              </a:rPr>
              <a:t>Brasil</a:t>
            </a:r>
            <a:r>
              <a:rPr lang="en-US" u="sng" dirty="0">
                <a:latin typeface="Asap"/>
                <a:ea typeface="Asap"/>
                <a:cs typeface="Asap"/>
                <a:sym typeface="Asap"/>
                <a:hlinkClick r:id="rId7"/>
              </a:rPr>
              <a:t> 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8" name="Google Shape;143;p17">
            <a:extLst>
              <a:ext uri="{FF2B5EF4-FFF2-40B4-BE49-F238E27FC236}">
                <a16:creationId xmlns:a16="http://schemas.microsoft.com/office/drawing/2014/main" id="{B186C1EA-C5EB-459C-A81F-85ACCEFC6CB4}"/>
              </a:ext>
            </a:extLst>
          </p:cNvPr>
          <p:cNvSpPr/>
          <p:nvPr/>
        </p:nvSpPr>
        <p:spPr>
          <a:xfrm>
            <a:off x="625774" y="708452"/>
            <a:ext cx="9858754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4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sap Condensed"/>
              </a:rPr>
              <a:t>Referências e recursos adicionais</a:t>
            </a:r>
            <a:endParaRPr lang="pt-BR" sz="4200" dirty="0">
              <a:solidFill>
                <a:schemeClr val="tx2"/>
              </a:solidFill>
              <a:latin typeface="+mj-lt"/>
              <a:ea typeface="+mj-ea"/>
              <a:cs typeface="+mj-cs"/>
              <a:sym typeface="Asap"/>
            </a:endParaRPr>
          </a:p>
        </p:txBody>
      </p:sp>
      <p:sp>
        <p:nvSpPr>
          <p:cNvPr id="19" name="Google Shape;145;p17">
            <a:extLst>
              <a:ext uri="{FF2B5EF4-FFF2-40B4-BE49-F238E27FC236}">
                <a16:creationId xmlns:a16="http://schemas.microsoft.com/office/drawing/2014/main" id="{2E1C93CC-A1F5-469E-A12B-3D8B7476C871}"/>
              </a:ext>
            </a:extLst>
          </p:cNvPr>
          <p:cNvSpPr/>
          <p:nvPr/>
        </p:nvSpPr>
        <p:spPr>
          <a:xfrm>
            <a:off x="545871" y="2007007"/>
            <a:ext cx="10506825" cy="7863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sap"/>
                <a:ea typeface="Asap"/>
                <a:cs typeface="Asap"/>
                <a:sym typeface="Asap"/>
              </a:rPr>
              <a:t>Portal Vox do Centro para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Pesquisa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em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Políticas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Econômicas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: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informações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e e-books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gratuitos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sobre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a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dimensão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econômica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da </a:t>
            </a:r>
            <a:r>
              <a:rPr lang="en-US" b="1" dirty="0" err="1">
                <a:latin typeface="Asap"/>
                <a:ea typeface="Asap"/>
                <a:cs typeface="Asap"/>
                <a:sym typeface="Asap"/>
              </a:rPr>
              <a:t>crise</a:t>
            </a:r>
            <a:r>
              <a:rPr lang="en-US" b="1" dirty="0">
                <a:latin typeface="Asap"/>
                <a:ea typeface="Asap"/>
                <a:cs typeface="Asap"/>
                <a:sym typeface="Asap"/>
              </a:rPr>
              <a:t> Covid-19:</a:t>
            </a:r>
            <a:endParaRPr b="1" dirty="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Asap"/>
                <a:ea typeface="Asap"/>
                <a:cs typeface="Asap"/>
                <a:sym typeface="Asap"/>
                <a:hlinkClick r:id="rId8"/>
              </a:rPr>
              <a:t>Fonte: Portal Vox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0" name="Google Shape;140;p17">
            <a:extLst>
              <a:ext uri="{FF2B5EF4-FFF2-40B4-BE49-F238E27FC236}">
                <a16:creationId xmlns:a16="http://schemas.microsoft.com/office/drawing/2014/main" id="{5C8ECC78-63FF-4D20-8102-9D3553F0DC6D}"/>
              </a:ext>
            </a:extLst>
          </p:cNvPr>
          <p:cNvSpPr/>
          <p:nvPr/>
        </p:nvSpPr>
        <p:spPr>
          <a:xfrm>
            <a:off x="532448" y="5792765"/>
            <a:ext cx="10506825" cy="6968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b="1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GNPapo</a:t>
            </a:r>
            <a:r>
              <a:rPr lang="pt-BR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- Desafios: Economia e Impacto Social</a:t>
            </a:r>
          </a:p>
          <a:p>
            <a:r>
              <a:rPr lang="en-US" b="1" dirty="0">
                <a:uFill>
                  <a:noFill/>
                </a:uFill>
                <a:latin typeface="Asap"/>
                <a:sym typeface="Asap"/>
                <a:hlinkClick r:id="rId9"/>
              </a:rPr>
              <a:t>Fonte: </a:t>
            </a:r>
            <a:r>
              <a:rPr lang="en-US" b="1" dirty="0" err="1">
                <a:uFill>
                  <a:noFill/>
                </a:uFill>
                <a:latin typeface="Asap"/>
                <a:sym typeface="Asap"/>
                <a:hlinkClick r:id="rId9"/>
              </a:rPr>
              <a:t>GNPapo</a:t>
            </a:r>
            <a:r>
              <a:rPr lang="en-US" b="1" dirty="0">
                <a:uFill>
                  <a:noFill/>
                </a:uFill>
                <a:latin typeface="Asap"/>
                <a:sym typeface="Asap"/>
                <a:hlinkClick r:id="rId9"/>
              </a:rPr>
              <a:t> / </a:t>
            </a:r>
            <a:r>
              <a:rPr lang="en-US" b="1" dirty="0" err="1">
                <a:uFill>
                  <a:noFill/>
                </a:uFill>
                <a:latin typeface="Asap"/>
                <a:sym typeface="Asap"/>
                <a:hlinkClick r:id="rId9"/>
              </a:rPr>
              <a:t>Youtube</a:t>
            </a:r>
            <a:endParaRPr b="1" dirty="0">
              <a:uFill>
                <a:noFill/>
              </a:uFill>
              <a:latin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115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2199"/>
          </a:xfrm>
        </p:spPr>
        <p:txBody>
          <a:bodyPr rtlCol="0"/>
          <a:lstStyle/>
          <a:p>
            <a:r>
              <a:rPr lang="pt-BR" dirty="0"/>
              <a:t>Descrição do Problema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670544-95EC-4A32-927C-9564E25AC166}"/>
              </a:ext>
            </a:extLst>
          </p:cNvPr>
          <p:cNvSpPr/>
          <p:nvPr/>
        </p:nvSpPr>
        <p:spPr>
          <a:xfrm>
            <a:off x="1105272" y="1633491"/>
            <a:ext cx="94047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1" dirty="0"/>
              <a:t>A crise afetou de forma diferente diversos setores, criando oportunidades para alguns e muitos desafios para a maioria. A retração da atividade econômica gera efeitos de elevada gravidade social, como desemprego, problemas de abastecimento e pressões inflacionárias sobre produtos essenciais na crise.</a:t>
            </a:r>
          </a:p>
          <a:p>
            <a:endParaRPr lang="pt-BR" sz="2400" b="1" i="1" dirty="0"/>
          </a:p>
          <a:p>
            <a:r>
              <a:rPr lang="pt-BR" sz="2400" b="1" i="1" dirty="0"/>
              <a:t>Em especial, setores cujas estruturas produtivas se assentavam na oferta presencial de produtos precisam de apoio para poder sobreviver face a medidas crescentes de isolamento social.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03DADE-A497-4A74-9757-C352B8E04724}"/>
              </a:ext>
            </a:extLst>
          </p:cNvPr>
          <p:cNvSpPr/>
          <p:nvPr/>
        </p:nvSpPr>
        <p:spPr>
          <a:xfrm>
            <a:off x="213680" y="1124158"/>
            <a:ext cx="8915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5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“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A77E3D4-32EE-40CA-8F3A-4CE14ABDE12E}"/>
              </a:ext>
            </a:extLst>
          </p:cNvPr>
          <p:cNvSpPr/>
          <p:nvPr/>
        </p:nvSpPr>
        <p:spPr>
          <a:xfrm>
            <a:off x="3982681" y="4995952"/>
            <a:ext cx="8915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5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1846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2199"/>
          </a:xfrm>
        </p:spPr>
        <p:txBody>
          <a:bodyPr rtlCol="0"/>
          <a:lstStyle/>
          <a:p>
            <a:pPr rtl="0"/>
            <a:r>
              <a:rPr lang="pt-BR" dirty="0"/>
              <a:t>Público Alvo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26128" y="3181513"/>
            <a:ext cx="11363418" cy="3512250"/>
          </a:xfrm>
        </p:spPr>
        <p:txBody>
          <a:bodyPr rtlCol="0">
            <a:noAutofit/>
          </a:bodyPr>
          <a:lstStyle/>
          <a:p>
            <a:r>
              <a:rPr lang="pt-BR" sz="2400" dirty="0"/>
              <a:t>Motoristas de aplicativos e entregadores,</a:t>
            </a:r>
          </a:p>
          <a:p>
            <a:r>
              <a:rPr lang="pt-BR" sz="2400" dirty="0"/>
              <a:t>Corretores de imóveis, estacionamentos,</a:t>
            </a:r>
          </a:p>
          <a:p>
            <a:r>
              <a:rPr lang="pt-BR" sz="2400" dirty="0"/>
              <a:t>Profissionais liberais (Arquitetos, Contadores, Médicos, Advogados),</a:t>
            </a:r>
          </a:p>
          <a:p>
            <a:r>
              <a:rPr lang="pt-BR" sz="2400" dirty="0"/>
              <a:t>Professores particulares, empresas de reformas,</a:t>
            </a:r>
          </a:p>
          <a:p>
            <a:r>
              <a:rPr lang="pt-BR" sz="2400" dirty="0"/>
              <a:t>Imobiliárias, agências de publicidade, gráficas, </a:t>
            </a:r>
          </a:p>
          <a:p>
            <a:r>
              <a:rPr lang="pt-BR" sz="2400" dirty="0"/>
              <a:t>Clinicas particulares, farmácias de manipulação </a:t>
            </a:r>
          </a:p>
          <a:p>
            <a:r>
              <a:rPr lang="pt-BR" sz="2400" dirty="0"/>
              <a:t>Escolas e Centros de ensino são o </a:t>
            </a:r>
            <a:r>
              <a:rPr lang="pt-BR" sz="2400" b="1" i="1" dirty="0"/>
              <a:t>(ALVO do Projeto)</a:t>
            </a:r>
            <a:r>
              <a:rPr lang="pt-BR" sz="2400" dirty="0"/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670544-95EC-4A32-927C-9564E25AC166}"/>
              </a:ext>
            </a:extLst>
          </p:cNvPr>
          <p:cNvSpPr/>
          <p:nvPr/>
        </p:nvSpPr>
        <p:spPr>
          <a:xfrm>
            <a:off x="3250708" y="1633491"/>
            <a:ext cx="6177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i="1" dirty="0"/>
              <a:t>Médios, pequenos e micro empreendedores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03DADE-A497-4A74-9757-C352B8E04724}"/>
              </a:ext>
            </a:extLst>
          </p:cNvPr>
          <p:cNvSpPr/>
          <p:nvPr/>
        </p:nvSpPr>
        <p:spPr>
          <a:xfrm>
            <a:off x="2359117" y="1070891"/>
            <a:ext cx="8915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5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“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A77E3D4-32EE-40CA-8F3A-4CE14ABDE12E}"/>
              </a:ext>
            </a:extLst>
          </p:cNvPr>
          <p:cNvSpPr/>
          <p:nvPr/>
        </p:nvSpPr>
        <p:spPr>
          <a:xfrm>
            <a:off x="7394498" y="1816328"/>
            <a:ext cx="8915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5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8949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9781" y="175668"/>
            <a:ext cx="9404723" cy="914443"/>
          </a:xfrm>
        </p:spPr>
        <p:txBody>
          <a:bodyPr rtlCol="0"/>
          <a:lstStyle/>
          <a:p>
            <a:pPr rtl="0"/>
            <a:r>
              <a:rPr lang="pt-BR" dirty="0"/>
              <a:t>Resumo de mercado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97150" y="1493975"/>
            <a:ext cx="10502283" cy="4525085"/>
          </a:xfrm>
        </p:spPr>
        <p:txBody>
          <a:bodyPr rtlCol="0">
            <a:normAutofit lnSpcReduction="10000"/>
          </a:bodyPr>
          <a:lstStyle/>
          <a:p>
            <a:r>
              <a:rPr lang="pt-BR" sz="2400" dirty="0"/>
              <a:t>99% das empresas no Brasil são micro e pequeno porte (MPE) </a:t>
            </a:r>
            <a:r>
              <a:rPr lang="pt-BR" sz="2400" b="1" i="1" dirty="0"/>
              <a:t>(ALVOS do Projeto)</a:t>
            </a:r>
            <a:r>
              <a:rPr lang="pt-BR" sz="2400" dirty="0"/>
              <a:t>. Nelas estão 52% dos empregos formais no setor privado (16,1 milhões). Com a redução da atividade econômica, coloca-se em risco a sobrevivência das empresas, a manutenção dos empregos e os meios de subsistência dos indivíduos.</a:t>
            </a:r>
          </a:p>
          <a:p>
            <a:pPr marL="0" indent="0">
              <a:buNone/>
            </a:pPr>
            <a:endParaRPr lang="pt-BR" sz="2400" b="1" dirty="0"/>
          </a:p>
          <a:p>
            <a:r>
              <a:rPr lang="pt-BR" sz="2400" dirty="0"/>
              <a:t>Os </a:t>
            </a:r>
            <a:r>
              <a:rPr lang="pt-BR" sz="2400" b="1" i="1" dirty="0"/>
              <a:t>(ALVOS do Projeto) </a:t>
            </a:r>
            <a:r>
              <a:rPr lang="pt-BR" sz="2400" dirty="0"/>
              <a:t>não têm acesso fácil e de baixo custo à operacionalização simplificada de uma plataforma integrada na nuvem, que lhes permita operar de forma virtual e integrada numa grande cadeia de logística de valor agregado, que lhes confiram ganho de escala e eficiência operacional, </a:t>
            </a:r>
            <a:r>
              <a:rPr lang="pt-BR" sz="2400" dirty="0" err="1"/>
              <a:t>tele-atendimento</a:t>
            </a:r>
            <a:r>
              <a:rPr lang="pt-BR" sz="2400" dirty="0"/>
              <a:t> e vendas virtuais.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50020" y="1252491"/>
            <a:ext cx="9966664" cy="3079812"/>
          </a:xfrm>
        </p:spPr>
        <p:txBody>
          <a:bodyPr rtlCol="0"/>
          <a:lstStyle/>
          <a:p>
            <a:r>
              <a:rPr lang="pt-BR" dirty="0"/>
              <a:t>  Promover a um baixo custo negócios virtuais integrados, em uma grande cadeia logística de valor agregado...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53D36EE-75E0-4140-A82B-ADF7F91C5403}"/>
              </a:ext>
            </a:extLst>
          </p:cNvPr>
          <p:cNvSpPr txBox="1">
            <a:spLocks/>
          </p:cNvSpPr>
          <p:nvPr/>
        </p:nvSpPr>
        <p:spPr>
          <a:xfrm>
            <a:off x="379781" y="175668"/>
            <a:ext cx="9404723" cy="914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Proposta de Solução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421043-E15E-40A9-AF05-8346ACBBDFFD}"/>
              </a:ext>
            </a:extLst>
          </p:cNvPr>
          <p:cNvSpPr/>
          <p:nvPr/>
        </p:nvSpPr>
        <p:spPr>
          <a:xfrm>
            <a:off x="248575" y="4529091"/>
            <a:ext cx="117274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Com o uso de novas tecnologias e ampliação da oferta será possível garantir o atendimento da demanda doméstica e a geração de novas oportunidades, expandindo a capacidade produtiva já instalada, promovendo empregos e renda, num ambiente integrado de cadeia logística de suprimentos na nuvem, envolvendo múltiplos parceiros, operadores logísticos, instituições financeiras, análise de crédito, acesso a créditos e financiamentos, bem como o suporte à múltiplos meios eletrônicos de pagamento, enquanto oferece um canal virtual de relacionamento, vendas e fidelização dos clientes, como ocorre nas grandes redes. </a:t>
            </a:r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Conceito de negócios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26128" y="1571347"/>
            <a:ext cx="11363418" cy="5131293"/>
          </a:xfrm>
        </p:spPr>
        <p:txBody>
          <a:bodyPr rtlCol="0">
            <a:noAutofit/>
          </a:bodyPr>
          <a:lstStyle/>
          <a:p>
            <a:r>
              <a:rPr lang="pt-BR" dirty="0"/>
              <a:t>Plataforma simples, de implementação, rápida, escalável e de baixo custo operacional  que permita aos pequenos comerciantes divulgar, vender e entregar/coletar produtos e/ou serviços numa grande </a:t>
            </a:r>
            <a:r>
              <a:rPr lang="pt-BR" b="1" dirty="0"/>
              <a:t>Cadeia de suprimentos virtual;</a:t>
            </a:r>
          </a:p>
          <a:p>
            <a:r>
              <a:rPr lang="pt-BR" dirty="0"/>
              <a:t>Quanto mais dados de perfil dos clientes forem informados mais pontos o cliente ganha;</a:t>
            </a:r>
          </a:p>
          <a:p>
            <a:r>
              <a:rPr lang="pt-BR" dirty="0"/>
              <a:t>Apenas um ID, dados de perfil (características Qualitativas), a localização geográfica, a frequência e o tempo de permanência destes Ids serão registrados e usados nas análises estatísticas;</a:t>
            </a:r>
          </a:p>
          <a:p>
            <a:r>
              <a:rPr lang="pt-BR" dirty="0"/>
              <a:t>Detalhes das compras ou dados pessoais dos Clientes não trafegarão na nuvem;</a:t>
            </a:r>
          </a:p>
          <a:p>
            <a:r>
              <a:rPr lang="pt-BR" dirty="0"/>
              <a:t>As ações dos elementos da cadeia serão pontuadas, como num Jogo.</a:t>
            </a:r>
          </a:p>
          <a:p>
            <a:r>
              <a:rPr lang="pt-BR" dirty="0"/>
              <a:t>Mesmo pequenos negócios poderão participar usando um celular;</a:t>
            </a:r>
          </a:p>
          <a:p>
            <a:r>
              <a:rPr lang="pt-BR" dirty="0"/>
              <a:t>Quanto maior for a adesão à plataforma maiores serão os benefícios;</a:t>
            </a:r>
          </a:p>
          <a:p>
            <a:r>
              <a:rPr lang="pt-BR" dirty="0"/>
              <a:t>Governo e o empresas podem fazer uso dos dados anônimos para análises estatísticas;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A88C7ECA-B767-41DD-845A-64DB02869EC3}"/>
              </a:ext>
            </a:extLst>
          </p:cNvPr>
          <p:cNvGrpSpPr/>
          <p:nvPr/>
        </p:nvGrpSpPr>
        <p:grpSpPr>
          <a:xfrm>
            <a:off x="3897359" y="675569"/>
            <a:ext cx="4828837" cy="4313681"/>
            <a:chOff x="3857996" y="1005109"/>
            <a:chExt cx="4444680" cy="4192605"/>
          </a:xfrm>
        </p:grpSpPr>
        <p:pic>
          <p:nvPicPr>
            <p:cNvPr id="19" name="Gráfico 18" descr="Dinheiro">
              <a:extLst>
                <a:ext uri="{FF2B5EF4-FFF2-40B4-BE49-F238E27FC236}">
                  <a16:creationId xmlns:a16="http://schemas.microsoft.com/office/drawing/2014/main" id="{D4095F9F-4EDE-40A3-9F92-9D271CD9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7996" y="3721958"/>
              <a:ext cx="735855" cy="732610"/>
            </a:xfrm>
            <a:prstGeom prst="rect">
              <a:avLst/>
            </a:prstGeom>
          </p:spPr>
        </p:pic>
        <p:pic>
          <p:nvPicPr>
            <p:cNvPr id="124" name="Gráfico 123" descr="Nuvem">
              <a:extLst>
                <a:ext uri="{FF2B5EF4-FFF2-40B4-BE49-F238E27FC236}">
                  <a16:creationId xmlns:a16="http://schemas.microsoft.com/office/drawing/2014/main" id="{6F840A69-F10B-4026-8C6F-6DF1CA2FD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0071" y="1005109"/>
              <a:ext cx="4192605" cy="4192605"/>
            </a:xfrm>
            <a:prstGeom prst="rect">
              <a:avLst/>
            </a:prstGeom>
          </p:spPr>
        </p:pic>
        <p:pic>
          <p:nvPicPr>
            <p:cNvPr id="15" name="Gráfico 14" descr="Alvo">
              <a:extLst>
                <a:ext uri="{FF2B5EF4-FFF2-40B4-BE49-F238E27FC236}">
                  <a16:creationId xmlns:a16="http://schemas.microsoft.com/office/drawing/2014/main" id="{EE3912CD-1E9D-43CB-AB29-B5DB239D0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69696" y="2401375"/>
              <a:ext cx="579995" cy="577437"/>
            </a:xfrm>
            <a:prstGeom prst="rect">
              <a:avLst/>
            </a:prstGeom>
          </p:spPr>
        </p:pic>
        <p:pic>
          <p:nvPicPr>
            <p:cNvPr id="47" name="Gráfico 46" descr="Médico">
              <a:extLst>
                <a:ext uri="{FF2B5EF4-FFF2-40B4-BE49-F238E27FC236}">
                  <a16:creationId xmlns:a16="http://schemas.microsoft.com/office/drawing/2014/main" id="{35BD1040-C49E-4B3B-98F6-0D2451163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6116" y="4127593"/>
              <a:ext cx="812028" cy="808447"/>
            </a:xfrm>
            <a:prstGeom prst="rect">
              <a:avLst/>
            </a:prstGeom>
          </p:spPr>
        </p:pic>
        <p:pic>
          <p:nvPicPr>
            <p:cNvPr id="13" name="Gráfico 12" descr="Banco de dados">
              <a:extLst>
                <a:ext uri="{FF2B5EF4-FFF2-40B4-BE49-F238E27FC236}">
                  <a16:creationId xmlns:a16="http://schemas.microsoft.com/office/drawing/2014/main" id="{0FD61AF1-978A-48AD-BF7B-7B485810B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95406" y="1898083"/>
              <a:ext cx="706119" cy="70300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4678" y="141471"/>
            <a:ext cx="6641809" cy="976587"/>
          </a:xfrm>
        </p:spPr>
        <p:txBody>
          <a:bodyPr rtlCol="0"/>
          <a:lstStyle/>
          <a:p>
            <a:pPr rtl="0"/>
            <a:r>
              <a:rPr lang="pt-BR" dirty="0"/>
              <a:t>Diagrama de Atores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92FC404-3F08-4E13-B49E-A831FEDCDFA6}"/>
              </a:ext>
            </a:extLst>
          </p:cNvPr>
          <p:cNvGrpSpPr/>
          <p:nvPr/>
        </p:nvGrpSpPr>
        <p:grpSpPr>
          <a:xfrm>
            <a:off x="49953" y="3885873"/>
            <a:ext cx="2613532" cy="2790214"/>
            <a:chOff x="-302652" y="2731005"/>
            <a:chExt cx="4658199" cy="4658199"/>
          </a:xfrm>
        </p:grpSpPr>
        <p:pic>
          <p:nvPicPr>
            <p:cNvPr id="23" name="Gráfico 22" descr="Casa">
              <a:extLst>
                <a:ext uri="{FF2B5EF4-FFF2-40B4-BE49-F238E27FC236}">
                  <a16:creationId xmlns:a16="http://schemas.microsoft.com/office/drawing/2014/main" id="{0A0EE5CB-B389-4BA8-9BCA-7AE694E1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302652" y="2731005"/>
              <a:ext cx="4658199" cy="4658199"/>
            </a:xfrm>
            <a:prstGeom prst="rect">
              <a:avLst/>
            </a:prstGeom>
          </p:spPr>
        </p:pic>
        <p:pic>
          <p:nvPicPr>
            <p:cNvPr id="29" name="Gráfico 28" descr="Família com menina">
              <a:extLst>
                <a:ext uri="{FF2B5EF4-FFF2-40B4-BE49-F238E27FC236}">
                  <a16:creationId xmlns:a16="http://schemas.microsoft.com/office/drawing/2014/main" id="{D2FDDED9-09CE-4DF2-9060-320434D40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71131" y="4327459"/>
              <a:ext cx="1353519" cy="1353519"/>
            </a:xfrm>
            <a:prstGeom prst="rect">
              <a:avLst/>
            </a:prstGeom>
          </p:spPr>
        </p:pic>
        <p:pic>
          <p:nvPicPr>
            <p:cNvPr id="31" name="Gráfico 30" descr="Mulher com bengala">
              <a:extLst>
                <a:ext uri="{FF2B5EF4-FFF2-40B4-BE49-F238E27FC236}">
                  <a16:creationId xmlns:a16="http://schemas.microsoft.com/office/drawing/2014/main" id="{A0022394-CF62-4D80-BA9C-8C963E443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72830" y="5479987"/>
              <a:ext cx="1353519" cy="1353519"/>
            </a:xfrm>
            <a:prstGeom prst="rect">
              <a:avLst/>
            </a:prstGeom>
          </p:spPr>
        </p:pic>
        <p:pic>
          <p:nvPicPr>
            <p:cNvPr id="35" name="Gráfico 34" descr="Pessoa em cadeira de rodas">
              <a:extLst>
                <a:ext uri="{FF2B5EF4-FFF2-40B4-BE49-F238E27FC236}">
                  <a16:creationId xmlns:a16="http://schemas.microsoft.com/office/drawing/2014/main" id="{A7EB4CA7-FE9B-4818-94E4-7E8F4F0CA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322159" y="5629159"/>
              <a:ext cx="1213372" cy="1213372"/>
            </a:xfrm>
            <a:prstGeom prst="rect">
              <a:avLst/>
            </a:prstGeom>
          </p:spPr>
        </p:pic>
      </p:grpSp>
      <p:pic>
        <p:nvPicPr>
          <p:cNvPr id="41" name="Gráfico 40" descr="Smartphone">
            <a:extLst>
              <a:ext uri="{FF2B5EF4-FFF2-40B4-BE49-F238E27FC236}">
                <a16:creationId xmlns:a16="http://schemas.microsoft.com/office/drawing/2014/main" id="{F10598D3-FE3D-47DD-A66C-25258B9E02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96930" y="2409213"/>
            <a:ext cx="1157563" cy="1157563"/>
          </a:xfrm>
          <a:prstGeom prst="rect">
            <a:avLst/>
          </a:prstGeom>
        </p:spPr>
      </p:pic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0C44BE2-235E-4C1E-AA55-26A9D977FE80}"/>
              </a:ext>
            </a:extLst>
          </p:cNvPr>
          <p:cNvGrpSpPr/>
          <p:nvPr/>
        </p:nvGrpSpPr>
        <p:grpSpPr>
          <a:xfrm>
            <a:off x="2428203" y="5532485"/>
            <a:ext cx="714282" cy="829964"/>
            <a:chOff x="2655943" y="3797964"/>
            <a:chExt cx="903012" cy="975227"/>
          </a:xfrm>
        </p:grpSpPr>
        <p:pic>
          <p:nvPicPr>
            <p:cNvPr id="17" name="Gráfico 16" descr="Fita">
              <a:extLst>
                <a:ext uri="{FF2B5EF4-FFF2-40B4-BE49-F238E27FC236}">
                  <a16:creationId xmlns:a16="http://schemas.microsoft.com/office/drawing/2014/main" id="{A064D3BB-D411-4A42-A1C3-51DAAD616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878667" y="4282340"/>
              <a:ext cx="490851" cy="490851"/>
            </a:xfrm>
            <a:prstGeom prst="rect">
              <a:avLst/>
            </a:prstGeom>
          </p:spPr>
        </p:pic>
        <p:pic>
          <p:nvPicPr>
            <p:cNvPr id="55" name="Gráfico 54" descr="Fita">
              <a:extLst>
                <a:ext uri="{FF2B5EF4-FFF2-40B4-BE49-F238E27FC236}">
                  <a16:creationId xmlns:a16="http://schemas.microsoft.com/office/drawing/2014/main" id="{1BE80A63-6355-4274-85C1-E22CC20B8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68104" y="3797964"/>
              <a:ext cx="490851" cy="490851"/>
            </a:xfrm>
            <a:prstGeom prst="rect">
              <a:avLst/>
            </a:prstGeom>
          </p:spPr>
        </p:pic>
        <p:pic>
          <p:nvPicPr>
            <p:cNvPr id="56" name="Gráfico 55" descr="Fita">
              <a:extLst>
                <a:ext uri="{FF2B5EF4-FFF2-40B4-BE49-F238E27FC236}">
                  <a16:creationId xmlns:a16="http://schemas.microsoft.com/office/drawing/2014/main" id="{227B2467-4AA4-4C82-AE36-90A772D56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655943" y="3797965"/>
              <a:ext cx="490851" cy="490851"/>
            </a:xfrm>
            <a:prstGeom prst="rect">
              <a:avLst/>
            </a:prstGeom>
          </p:spPr>
        </p:pic>
      </p:grpSp>
      <p:cxnSp>
        <p:nvCxnSpPr>
          <p:cNvPr id="64" name="Conector: Curvo 63">
            <a:extLst>
              <a:ext uri="{FF2B5EF4-FFF2-40B4-BE49-F238E27FC236}">
                <a16:creationId xmlns:a16="http://schemas.microsoft.com/office/drawing/2014/main" id="{F3AF1BA7-243A-40AE-A4A8-7E75F8B7658F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2663485" y="3847760"/>
            <a:ext cx="1233875" cy="1433220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9AC76367-CBDF-4C4E-BFD4-2FA52D28F8F9}"/>
              </a:ext>
            </a:extLst>
          </p:cNvPr>
          <p:cNvCxnSpPr>
            <a:cxnSpLocks/>
            <a:stCxn id="15" idx="1"/>
            <a:endCxn id="72" idx="2"/>
          </p:cNvCxnSpPr>
          <p:nvPr/>
        </p:nvCxnSpPr>
        <p:spPr>
          <a:xfrm rot="10800000">
            <a:off x="2841693" y="1953613"/>
            <a:ext cx="1502950" cy="455601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>
            <a:extLst>
              <a:ext uri="{FF2B5EF4-FFF2-40B4-BE49-F238E27FC236}">
                <a16:creationId xmlns:a16="http://schemas.microsoft.com/office/drawing/2014/main" id="{5BDD6D8B-D234-4EA0-B073-5A398CC10327}"/>
              </a:ext>
            </a:extLst>
          </p:cNvPr>
          <p:cNvCxnSpPr>
            <a:cxnSpLocks/>
            <a:stCxn id="47" idx="3"/>
            <a:endCxn id="11" idx="0"/>
          </p:cNvCxnSpPr>
          <p:nvPr/>
        </p:nvCxnSpPr>
        <p:spPr>
          <a:xfrm>
            <a:off x="7700027" y="4304123"/>
            <a:ext cx="1676754" cy="1282302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111F5AA1-E90A-4EA8-AFC8-12E10D2CB009}"/>
              </a:ext>
            </a:extLst>
          </p:cNvPr>
          <p:cNvGrpSpPr/>
          <p:nvPr/>
        </p:nvGrpSpPr>
        <p:grpSpPr>
          <a:xfrm>
            <a:off x="9005254" y="4207681"/>
            <a:ext cx="2998964" cy="2538885"/>
            <a:chOff x="9005254" y="4207681"/>
            <a:chExt cx="2998964" cy="2538885"/>
          </a:xfrm>
        </p:grpSpPr>
        <p:pic>
          <p:nvPicPr>
            <p:cNvPr id="11" name="Gráfico 10" descr="Apresentação com gráfico de pizza">
              <a:extLst>
                <a:ext uri="{FF2B5EF4-FFF2-40B4-BE49-F238E27FC236}">
                  <a16:creationId xmlns:a16="http://schemas.microsoft.com/office/drawing/2014/main" id="{E9E3196C-6701-4427-842A-623054F6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005254" y="5586425"/>
              <a:ext cx="743053" cy="743053"/>
            </a:xfrm>
            <a:prstGeom prst="rect">
              <a:avLst/>
            </a:prstGeom>
          </p:spPr>
        </p:pic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9FF31C2E-E57B-4F01-B1C5-98290AC86B78}"/>
                </a:ext>
              </a:extLst>
            </p:cNvPr>
            <p:cNvGrpSpPr/>
            <p:nvPr/>
          </p:nvGrpSpPr>
          <p:grpSpPr>
            <a:xfrm>
              <a:off x="9465333" y="4207681"/>
              <a:ext cx="2538885" cy="2538885"/>
              <a:chOff x="9465333" y="4207681"/>
              <a:chExt cx="2538885" cy="2538885"/>
            </a:xfrm>
          </p:grpSpPr>
          <p:pic>
            <p:nvPicPr>
              <p:cNvPr id="7" name="Gráfico 6" descr="Cidade">
                <a:extLst>
                  <a:ext uri="{FF2B5EF4-FFF2-40B4-BE49-F238E27FC236}">
                    <a16:creationId xmlns:a16="http://schemas.microsoft.com/office/drawing/2014/main" id="{2DB1A767-930C-4DA9-9FAA-3BEC61FC7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9465333" y="4207681"/>
                <a:ext cx="2538885" cy="2538885"/>
              </a:xfrm>
              <a:prstGeom prst="rect">
                <a:avLst/>
              </a:prstGeom>
            </p:spPr>
          </p:pic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177C9ABC-B9BF-4FA4-8205-65E22292D4AF}"/>
                  </a:ext>
                </a:extLst>
              </p:cNvPr>
              <p:cNvSpPr txBox="1"/>
              <p:nvPr/>
            </p:nvSpPr>
            <p:spPr>
              <a:xfrm>
                <a:off x="10279983" y="6329478"/>
                <a:ext cx="133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Governo</a:t>
                </a:r>
              </a:p>
            </p:txBody>
          </p:sp>
        </p:grpSp>
      </p:grpSp>
      <p:cxnSp>
        <p:nvCxnSpPr>
          <p:cNvPr id="92" name="Conector: Curvo 91">
            <a:extLst>
              <a:ext uri="{FF2B5EF4-FFF2-40B4-BE49-F238E27FC236}">
                <a16:creationId xmlns:a16="http://schemas.microsoft.com/office/drawing/2014/main" id="{77A025C4-2C6D-4862-83E0-DB63BEBCD2BA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rot="10800000">
            <a:off x="7964444" y="1955985"/>
            <a:ext cx="1649240" cy="555514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E5116C8B-3C07-4B37-B928-94C4680A0BBE}"/>
              </a:ext>
            </a:extLst>
          </p:cNvPr>
          <p:cNvGrpSpPr/>
          <p:nvPr/>
        </p:nvGrpSpPr>
        <p:grpSpPr>
          <a:xfrm>
            <a:off x="9613684" y="845769"/>
            <a:ext cx="2658555" cy="2359538"/>
            <a:chOff x="9499087" y="884732"/>
            <a:chExt cx="2658555" cy="2359538"/>
          </a:xfrm>
        </p:grpSpPr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0D025EBA-7C16-4FBA-8C87-21EF0F2CCA2C}"/>
                </a:ext>
              </a:extLst>
            </p:cNvPr>
            <p:cNvGrpSpPr/>
            <p:nvPr/>
          </p:nvGrpSpPr>
          <p:grpSpPr>
            <a:xfrm>
              <a:off x="9499087" y="884732"/>
              <a:ext cx="2658555" cy="2359538"/>
              <a:chOff x="32994" y="224983"/>
              <a:chExt cx="2658555" cy="2359538"/>
            </a:xfrm>
          </p:grpSpPr>
          <p:pic>
            <p:nvPicPr>
              <p:cNvPr id="49" name="Gráfico 48" descr="Hospital">
                <a:extLst>
                  <a:ext uri="{FF2B5EF4-FFF2-40B4-BE49-F238E27FC236}">
                    <a16:creationId xmlns:a16="http://schemas.microsoft.com/office/drawing/2014/main" id="{7B914A79-9C65-43D6-95F0-A150BD84E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332011" y="224983"/>
                <a:ext cx="2359538" cy="2359538"/>
              </a:xfrm>
              <a:prstGeom prst="rect">
                <a:avLst/>
              </a:prstGeom>
            </p:spPr>
          </p:pic>
          <p:pic>
            <p:nvPicPr>
              <p:cNvPr id="9" name="Gráfico 8" descr="Apresentação com gráfico de barras DPE">
                <a:extLst>
                  <a:ext uri="{FF2B5EF4-FFF2-40B4-BE49-F238E27FC236}">
                    <a16:creationId xmlns:a16="http://schemas.microsoft.com/office/drawing/2014/main" id="{1F8CD609-F5C9-4174-BB30-799412E52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32994" y="1515536"/>
                <a:ext cx="750353" cy="750353"/>
              </a:xfrm>
              <a:prstGeom prst="rect">
                <a:avLst/>
              </a:prstGeom>
            </p:spPr>
          </p:pic>
        </p:grp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F294EAB9-AED5-4857-9895-2423F54A7852}"/>
                </a:ext>
              </a:extLst>
            </p:cNvPr>
            <p:cNvSpPr txBox="1"/>
            <p:nvPr/>
          </p:nvSpPr>
          <p:spPr>
            <a:xfrm>
              <a:off x="10204980" y="2876806"/>
              <a:ext cx="1488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/>
                <a:t>Padrão </a:t>
              </a:r>
              <a:r>
                <a:rPr lang="pt-BR" sz="1600" b="1" dirty="0" err="1"/>
                <a:t>iX</a:t>
              </a:r>
              <a:endParaRPr lang="pt-BR" sz="1600" b="1" dirty="0"/>
            </a:p>
          </p:txBody>
        </p:sp>
      </p:grp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7465C113-4963-40C1-ABF9-605C727C1625}"/>
              </a:ext>
            </a:extLst>
          </p:cNvPr>
          <p:cNvSpPr txBox="1"/>
          <p:nvPr/>
        </p:nvSpPr>
        <p:spPr>
          <a:xfrm>
            <a:off x="687531" y="6394429"/>
            <a:ext cx="13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Clientes</a:t>
            </a:r>
          </a:p>
        </p:txBody>
      </p: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954423A8-7079-4A55-885C-D1F9588FB7E2}"/>
              </a:ext>
            </a:extLst>
          </p:cNvPr>
          <p:cNvGrpSpPr/>
          <p:nvPr/>
        </p:nvGrpSpPr>
        <p:grpSpPr>
          <a:xfrm>
            <a:off x="18618" y="416823"/>
            <a:ext cx="3130388" cy="2997667"/>
            <a:chOff x="18618" y="416823"/>
            <a:chExt cx="3130388" cy="2997667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74BD459D-4321-4393-8E73-B31AC425C6E5}"/>
                </a:ext>
              </a:extLst>
            </p:cNvPr>
            <p:cNvGrpSpPr/>
            <p:nvPr/>
          </p:nvGrpSpPr>
          <p:grpSpPr>
            <a:xfrm>
              <a:off x="18618" y="416823"/>
              <a:ext cx="2882105" cy="2997667"/>
              <a:chOff x="8429334" y="1029947"/>
              <a:chExt cx="3972466" cy="4131747"/>
            </a:xfrm>
          </p:grpSpPr>
          <p:pic>
            <p:nvPicPr>
              <p:cNvPr id="59" name="Gráfico 58" descr="Quiosque">
                <a:extLst>
                  <a:ext uri="{FF2B5EF4-FFF2-40B4-BE49-F238E27FC236}">
                    <a16:creationId xmlns:a16="http://schemas.microsoft.com/office/drawing/2014/main" id="{B83E47DF-991B-474A-BB8B-58C7A2957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8429334" y="1029947"/>
                <a:ext cx="3972466" cy="4131747"/>
              </a:xfrm>
              <a:prstGeom prst="rect">
                <a:avLst/>
              </a:prstGeom>
            </p:spPr>
          </p:pic>
          <p:pic>
            <p:nvPicPr>
              <p:cNvPr id="27" name="Gráfico 26" descr="Crescimento Comercial">
                <a:extLst>
                  <a:ext uri="{FF2B5EF4-FFF2-40B4-BE49-F238E27FC236}">
                    <a16:creationId xmlns:a16="http://schemas.microsoft.com/office/drawing/2014/main" id="{51663A39-DDAF-4D67-975A-7C8C24B9E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9214367" y="13865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áfico 32" descr="Homem trocando bebê">
                <a:extLst>
                  <a:ext uri="{FF2B5EF4-FFF2-40B4-BE49-F238E27FC236}">
                    <a16:creationId xmlns:a16="http://schemas.microsoft.com/office/drawing/2014/main" id="{32F87976-3C44-4E2F-9D20-916695909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9152573" y="3397035"/>
                <a:ext cx="1148374" cy="1148374"/>
              </a:xfrm>
              <a:prstGeom prst="rect">
                <a:avLst/>
              </a:prstGeom>
            </p:spPr>
          </p:pic>
          <p:pic>
            <p:nvPicPr>
              <p:cNvPr id="39" name="Gráfico 38" descr="Veterinário">
                <a:extLst>
                  <a:ext uri="{FF2B5EF4-FFF2-40B4-BE49-F238E27FC236}">
                    <a16:creationId xmlns:a16="http://schemas.microsoft.com/office/drawing/2014/main" id="{FA9A269D-198A-403B-AF5B-877E2B907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9306684" y="25785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áfico 42" descr="Garçom">
                <a:extLst>
                  <a:ext uri="{FF2B5EF4-FFF2-40B4-BE49-F238E27FC236}">
                    <a16:creationId xmlns:a16="http://schemas.microsoft.com/office/drawing/2014/main" id="{2B7A5A1A-1561-4DFD-94C9-2F8862314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10694424" y="25661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áfico 44" descr="Esfregão e balde">
                <a:extLst>
                  <a:ext uri="{FF2B5EF4-FFF2-40B4-BE49-F238E27FC236}">
                    <a16:creationId xmlns:a16="http://schemas.microsoft.com/office/drawing/2014/main" id="{10DD17AB-9531-4ACF-AFD3-B6D0CA6AB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0694424" y="354502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áfico 50" descr="Call center">
                <a:extLst>
                  <a:ext uri="{FF2B5EF4-FFF2-40B4-BE49-F238E27FC236}">
                    <a16:creationId xmlns:a16="http://schemas.microsoft.com/office/drawing/2014/main" id="{68E5A3A0-152C-4C37-B0DF-B35A37EA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10652453" y="1559578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2" name="Gráfico 71" descr="Dinheiro">
              <a:extLst>
                <a:ext uri="{FF2B5EF4-FFF2-40B4-BE49-F238E27FC236}">
                  <a16:creationId xmlns:a16="http://schemas.microsoft.com/office/drawing/2014/main" id="{68013FC0-4BC1-476D-B3BE-DFE4ECFA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2534379" y="1338985"/>
              <a:ext cx="614627" cy="614627"/>
            </a:xfrm>
            <a:prstGeom prst="rect">
              <a:avLst/>
            </a:prstGeom>
          </p:spPr>
        </p:pic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BDD2FFD9-77F9-42FA-8E78-72CCB5C4A4DF}"/>
                </a:ext>
              </a:extLst>
            </p:cNvPr>
            <p:cNvSpPr txBox="1"/>
            <p:nvPr/>
          </p:nvSpPr>
          <p:spPr>
            <a:xfrm>
              <a:off x="384043" y="3039973"/>
              <a:ext cx="2334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Profissionais e PME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sz="4000" dirty="0"/>
              <a:t>Proposta de valor da ideia/solução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8272" y="2052918"/>
            <a:ext cx="11132598" cy="4195481"/>
          </a:xfrm>
        </p:spPr>
        <p:txBody>
          <a:bodyPr rtlCol="0">
            <a:normAutofit lnSpcReduction="10000"/>
          </a:bodyPr>
          <a:lstStyle/>
          <a:p>
            <a:pPr marL="457200" lvl="1" indent="0">
              <a:buNone/>
            </a:pPr>
            <a:r>
              <a:rPr lang="pt-BR" sz="2400" dirty="0"/>
              <a:t>O </a:t>
            </a:r>
            <a:r>
              <a:rPr lang="pt-BR" sz="2400" b="1" i="1" dirty="0"/>
              <a:t>Data4Safety</a:t>
            </a:r>
            <a:r>
              <a:rPr lang="pt-BR" sz="2400" dirty="0"/>
              <a:t> oferecerá a infraestrutura operacional, como num shopping de soluções de negócios virtuais, cujo rateio dos custos permitirá, mesmo aos </a:t>
            </a:r>
            <a:r>
              <a:rPr lang="pt-BR" sz="2400" dirty="0" err="1"/>
              <a:t>MPEs</a:t>
            </a:r>
            <a:r>
              <a:rPr lang="pt-BR" sz="2400" dirty="0"/>
              <a:t> fazer parte de uma grande cadeia logística de valor agregado. Em troca eles coletam dados qualitativos e voluntários de clientes; Ajudam com dados às políticas públicas no combate de endemias, orientando a população através de painéis temáticos; Atendem a demanda de consumo da população, sem precisar isolar totalmente a população; Contam com mais um canal de vendas, fidelização do cliente; Ganham capacidade de analise das mudanças de mercado, lideranças, players, comparação de custos, preços ou concorrência, aproximando-se mais de seus clientes através de canais virtuais.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Oportunidades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03312" y="2052918"/>
            <a:ext cx="10499803" cy="419548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 Pandemia do COVID-19 mudou definitivamente os hábitos de consumo, promovendo uma explosão no consumo de bens e serviços à distância.</a:t>
            </a:r>
          </a:p>
          <a:p>
            <a:pPr rtl="0"/>
            <a:r>
              <a:rPr lang="pt-BR" dirty="0"/>
              <a:t>A oferta de serviços na nuvem aumentou e barateou nos últimos anos;</a:t>
            </a:r>
          </a:p>
          <a:p>
            <a:pPr rtl="0"/>
            <a:r>
              <a:rPr lang="pt-BR" dirty="0"/>
              <a:t>As instituições financeiras estão abrindo os seus serviços para integração eletrônica;</a:t>
            </a:r>
          </a:p>
          <a:p>
            <a:pPr rtl="0"/>
            <a:r>
              <a:rPr lang="pt-BR" dirty="0"/>
              <a:t>A crise financeira dos últimos anos, a flexibilização nas leis trabalhistas, permitindo o teletrabalho favoreceram a criação de uma nova categoria de profissionais, prestadores de serviços autônomos;</a:t>
            </a:r>
          </a:p>
          <a:p>
            <a:pPr rtl="0"/>
            <a:r>
              <a:rPr lang="pt-BR" dirty="0"/>
              <a:t>O Governo percebeu que precisa de mais dados estatísticos sobre a população para adotar políticas públicas de saúde e segurança, e não tem como obter estes dados sem a ajuda das empresas e a colaboração engajada e espontânea da sociedade civil;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ratégia de negócios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37833_TF03417222" id="{5D5F933A-385A-4702-A1BB-7727C8D7F40D}" vid="{B877FADB-289F-41CF-A58A-DA6BFB7029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de negócios (design íon verde, widescreen)</Template>
  <TotalTime>222</TotalTime>
  <Words>951</Words>
  <Application>Microsoft Office PowerPoint</Application>
  <PresentationFormat>Widescreen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Asap</vt:lpstr>
      <vt:lpstr>Britannic Bold</vt:lpstr>
      <vt:lpstr>Calibri</vt:lpstr>
      <vt:lpstr>Century Gothic</vt:lpstr>
      <vt:lpstr>Wingdings 3</vt:lpstr>
      <vt:lpstr>Estratégia de negócios</vt:lpstr>
      <vt:lpstr>COMO REDUZIR IMPACTOS E GERAR OPORTUNIDADES PARA EMPRESAS E EMPREENDEDORES NO CONTEXTO DA COVID-19?</vt:lpstr>
      <vt:lpstr>Descrição do Problema</vt:lpstr>
      <vt:lpstr>Público Alvo</vt:lpstr>
      <vt:lpstr>Resumo de mercado</vt:lpstr>
      <vt:lpstr>  Promover a um baixo custo negócios virtuais integrados, em uma grande cadeia logística de valor agregado...</vt:lpstr>
      <vt:lpstr>Conceito de negócios</vt:lpstr>
      <vt:lpstr>Diagrama de Atores</vt:lpstr>
      <vt:lpstr>Proposta de valor da ideia/solução</vt:lpstr>
      <vt:lpstr>Oportunidades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Data4Safety</dc:title>
  <dc:creator>Infra2 Padrao IX</dc:creator>
  <cp:lastModifiedBy>Infra2 Padrao IX</cp:lastModifiedBy>
  <cp:revision>29</cp:revision>
  <cp:lastPrinted>2012-08-15T21:38:02Z</cp:lastPrinted>
  <dcterms:created xsi:type="dcterms:W3CDTF">2020-04-18T07:15:46Z</dcterms:created>
  <dcterms:modified xsi:type="dcterms:W3CDTF">2020-05-10T07:14:48Z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