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59" r:id="rId9"/>
    <p:sldId id="265" r:id="rId10"/>
    <p:sldId id="266" r:id="rId11"/>
    <p:sldId id="260" r:id="rId12"/>
    <p:sldId id="267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383"/>
    <a:srgbClr val="AFDC7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8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en-GB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5D50930-D3C7-4C63-A4F9-07A24FFB19C1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 nodeType="withEffect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E802F-4A5F-43FA-BDC0-CDD976965588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95811-C9BE-4B23-815A-7EBCDCBF1712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10F9D-AD87-4FA3-99FF-DB094FEA4500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8BBA5-18F2-44DE-93BE-7B1CF1715CBB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867BA-8A92-4E7A-96C7-7883CA6C881A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08C83-4048-4F48-8738-4EF0366190B7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997A1-3D9C-437D-A038-70F1A7C51CDC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BC572-E8B1-489C-92A0-AEBD352543E8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64F11-0E4E-436B-B15A-28D0C2F347B3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7AE3D-4B93-40C8-8722-1F12EB45E590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2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53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54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55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56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57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58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DF94EA6-815B-48B2-86E0-BFFAA35C456D}" type="slidenum">
              <a:rPr lang="en-GB"/>
              <a:pPr/>
              <a:t>‹nº›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 nodeType="withEffect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wmf"/><Relationship Id="rId7" Type="http://schemas.openxmlformats.org/officeDocument/2006/relationships/image" Target="../media/image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2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836712"/>
            <a:ext cx="7772400" cy="1863080"/>
          </a:xfrm>
        </p:spPr>
        <p:txBody>
          <a:bodyPr/>
          <a:lstStyle/>
          <a:p>
            <a:r>
              <a:rPr lang="pt-BR" sz="6000" dirty="0" smtClean="0"/>
              <a:t>Solução Q-Ware para integração</a:t>
            </a:r>
            <a:endParaRPr lang="pt-BR" sz="6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4800" dirty="0" smtClean="0"/>
              <a:t>Estudo de Caso </a:t>
            </a:r>
          </a:p>
          <a:p>
            <a:r>
              <a:rPr lang="pt-BR" sz="4800" dirty="0" smtClean="0"/>
              <a:t>Ministério do Turismo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92088"/>
          </a:xfrm>
        </p:spPr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020272" y="1268760"/>
            <a:ext cx="1948136" cy="44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Continuação...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5013176"/>
          </a:xfrm>
        </p:spPr>
        <p:txBody>
          <a:bodyPr/>
          <a:lstStyle/>
          <a:p>
            <a:r>
              <a:rPr lang="pt-BR" sz="2800" dirty="0" smtClean="0"/>
              <a:t>Encurtar o caminho crítico para implantação de soluções emergenciais e de contingência;</a:t>
            </a:r>
          </a:p>
          <a:p>
            <a:r>
              <a:rPr lang="pt-BR" sz="2800" dirty="0" smtClean="0"/>
              <a:t>Simplificar a gestão de usuário remotos;</a:t>
            </a:r>
          </a:p>
          <a:p>
            <a:r>
              <a:rPr lang="pt-BR" sz="2800" dirty="0" smtClean="0"/>
              <a:t>Aumentar a integração com aplicações legadas;</a:t>
            </a:r>
          </a:p>
          <a:p>
            <a:r>
              <a:rPr lang="pt-BR" sz="2800" dirty="0" smtClean="0"/>
              <a:t>Promover o intercambio de informações de modo colaborativo na organização;</a:t>
            </a:r>
          </a:p>
          <a:p>
            <a:r>
              <a:rPr lang="pt-BR" sz="2800" dirty="0" smtClean="0"/>
              <a:t>Simplificar o disponibilização de informações para atender a Lei </a:t>
            </a:r>
            <a:r>
              <a:rPr lang="pt-BR" sz="2800" dirty="0" smtClean="0"/>
              <a:t>de Acesso a Informação </a:t>
            </a:r>
            <a:r>
              <a:rPr lang="pt-BR" sz="2800" dirty="0" smtClean="0"/>
              <a:t>(Lei </a:t>
            </a:r>
            <a:r>
              <a:rPr lang="pt-BR" sz="2800" dirty="0" smtClean="0"/>
              <a:t>nº </a:t>
            </a:r>
            <a:r>
              <a:rPr lang="pt-BR" sz="2800" dirty="0" smtClean="0"/>
              <a:t>12.527);</a:t>
            </a:r>
          </a:p>
          <a:p>
            <a:r>
              <a:rPr lang="pt-BR" sz="2800" dirty="0" smtClean="0"/>
              <a:t>Facilitar a implantação do algoritmo nacional de criptografia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2400" cy="731168"/>
          </a:xfrm>
        </p:spPr>
        <p:txBody>
          <a:bodyPr/>
          <a:lstStyle/>
          <a:p>
            <a:r>
              <a:rPr lang="pt-BR" dirty="0" smtClean="0"/>
              <a:t>Alcance da Proposta</a:t>
            </a:r>
            <a:endParaRPr lang="pt-BR" dirty="0"/>
          </a:p>
        </p:txBody>
      </p:sp>
      <p:pic>
        <p:nvPicPr>
          <p:cNvPr id="6146" name="Picture 2" descr="C:\Program Files (x86)\Microsoft Office\MEDIA\CAGCAT10\j0157763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6016" y="5229200"/>
            <a:ext cx="296538" cy="299257"/>
          </a:xfrm>
        </p:spPr>
      </p:pic>
      <p:grpSp>
        <p:nvGrpSpPr>
          <p:cNvPr id="54" name="Grupo 53"/>
          <p:cNvGrpSpPr/>
          <p:nvPr/>
        </p:nvGrpSpPr>
        <p:grpSpPr>
          <a:xfrm>
            <a:off x="323528" y="4149080"/>
            <a:ext cx="1656184" cy="2096943"/>
            <a:chOff x="395536" y="4005064"/>
            <a:chExt cx="1656184" cy="2096943"/>
          </a:xfrm>
        </p:grpSpPr>
        <p:pic>
          <p:nvPicPr>
            <p:cNvPr id="6154" name="Picture 10" descr="C:\Users\anderson\Downloads\MC900217476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4005064"/>
              <a:ext cx="972853" cy="1593346"/>
            </a:xfrm>
            <a:prstGeom prst="rect">
              <a:avLst/>
            </a:prstGeom>
            <a:noFill/>
          </p:spPr>
        </p:pic>
        <p:sp>
          <p:nvSpPr>
            <p:cNvPr id="17" name="CaixaDeTexto 16"/>
            <p:cNvSpPr txBox="1"/>
            <p:nvPr/>
          </p:nvSpPr>
          <p:spPr>
            <a:xfrm>
              <a:off x="467544" y="5517232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Meios de Hospedagem</a:t>
              </a:r>
              <a:endParaRPr lang="pt-BR" sz="1600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179512" y="1412776"/>
            <a:ext cx="1066691" cy="1922730"/>
            <a:chOff x="179512" y="1412776"/>
            <a:chExt cx="1066691" cy="1922730"/>
          </a:xfrm>
        </p:grpSpPr>
        <p:pic>
          <p:nvPicPr>
            <p:cNvPr id="6155" name="Picture 11" descr="C:\Users\anderson\Downloads\MC900297727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1412776"/>
              <a:ext cx="1066691" cy="1639193"/>
            </a:xfrm>
            <a:prstGeom prst="rect">
              <a:avLst/>
            </a:prstGeom>
            <a:noFill/>
          </p:spPr>
        </p:pic>
        <p:sp>
          <p:nvSpPr>
            <p:cNvPr id="18" name="CaixaDeTexto 17"/>
            <p:cNvSpPr txBox="1"/>
            <p:nvPr/>
          </p:nvSpPr>
          <p:spPr>
            <a:xfrm>
              <a:off x="179512" y="2996952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Turistas</a:t>
              </a:r>
              <a:endParaRPr lang="pt-BR" dirty="0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2267744" y="1556792"/>
            <a:ext cx="1431776" cy="1274658"/>
            <a:chOff x="2267744" y="1556792"/>
            <a:chExt cx="1431776" cy="1274658"/>
          </a:xfrm>
        </p:grpSpPr>
        <p:pic>
          <p:nvPicPr>
            <p:cNvPr id="6151" name="Picture 7" descr="C:\Users\anderson\Downloads\MC900391478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67744" y="1556792"/>
              <a:ext cx="1261696" cy="1045344"/>
            </a:xfrm>
            <a:prstGeom prst="rect">
              <a:avLst/>
            </a:prstGeom>
            <a:noFill/>
          </p:spPr>
        </p:pic>
        <p:sp>
          <p:nvSpPr>
            <p:cNvPr id="19" name="CaixaDeTexto 18"/>
            <p:cNvSpPr txBox="1"/>
            <p:nvPr/>
          </p:nvSpPr>
          <p:spPr>
            <a:xfrm>
              <a:off x="2339752" y="2492896"/>
              <a:ext cx="1359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Executivos</a:t>
              </a:r>
              <a:endParaRPr lang="pt-BR" dirty="0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524328" y="2348880"/>
            <a:ext cx="1296144" cy="1664895"/>
            <a:chOff x="7524328" y="2348880"/>
            <a:chExt cx="1296144" cy="1664895"/>
          </a:xfrm>
        </p:grpSpPr>
        <p:pic>
          <p:nvPicPr>
            <p:cNvPr id="6147" name="Picture 3" descr="C:\Program Files (x86)\Microsoft Office\MEDIA\CAGCAT10\j0251925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96336" y="2348880"/>
              <a:ext cx="1161972" cy="1157868"/>
            </a:xfrm>
            <a:prstGeom prst="rect">
              <a:avLst/>
            </a:prstGeom>
            <a:noFill/>
          </p:spPr>
        </p:pic>
        <p:sp>
          <p:nvSpPr>
            <p:cNvPr id="20" name="CaixaDeTexto 19"/>
            <p:cNvSpPr txBox="1"/>
            <p:nvPr/>
          </p:nvSpPr>
          <p:spPr>
            <a:xfrm>
              <a:off x="7524328" y="3429000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Terminais de Passageiros</a:t>
              </a:r>
              <a:endParaRPr lang="pt-BR" dirty="0"/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4932040" y="400506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 smtClean="0"/>
              <a:t>Pontos Turísticos</a:t>
            </a:r>
            <a:endParaRPr lang="pt-BR" sz="500" dirty="0"/>
          </a:p>
        </p:txBody>
      </p:sp>
      <p:sp>
        <p:nvSpPr>
          <p:cNvPr id="6152" name="Cloud"/>
          <p:cNvSpPr>
            <a:spLocks noChangeAspect="1" noEditPoints="1" noChangeArrowheads="1"/>
          </p:cNvSpPr>
          <p:nvPr/>
        </p:nvSpPr>
        <p:spPr bwMode="auto">
          <a:xfrm>
            <a:off x="2843808" y="3645024"/>
            <a:ext cx="3744416" cy="20099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200" dirty="0" smtClean="0">
              <a:solidFill>
                <a:schemeClr val="bg2"/>
              </a:solidFill>
            </a:endParaRPr>
          </a:p>
          <a:p>
            <a:endParaRPr lang="pt-BR" sz="1200" dirty="0" smtClean="0">
              <a:solidFill>
                <a:schemeClr val="bg2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2"/>
                </a:solidFill>
              </a:rPr>
              <a:t>Nuvem </a:t>
            </a:r>
            <a:r>
              <a:rPr lang="pt-BR" sz="2400" dirty="0" err="1" smtClean="0">
                <a:solidFill>
                  <a:schemeClr val="bg2"/>
                </a:solidFill>
              </a:rPr>
              <a:t>Mtur</a:t>
            </a:r>
            <a:endParaRPr lang="pt-BR" sz="2400" dirty="0" smtClean="0">
              <a:solidFill>
                <a:schemeClr val="bg2"/>
              </a:solidFill>
            </a:endParaRPr>
          </a:p>
          <a:p>
            <a:pPr algn="ctr"/>
            <a:r>
              <a:rPr lang="pt-BR" sz="2400" dirty="0" err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DataCortex</a:t>
            </a:r>
            <a:r>
              <a:rPr lang="pt-BR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MTur</a:t>
            </a:r>
            <a:endParaRPr lang="pt-BR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Conector angulado 43"/>
          <p:cNvCxnSpPr>
            <a:stCxn id="6154" idx="3"/>
          </p:cNvCxnSpPr>
          <p:nvPr/>
        </p:nvCxnSpPr>
        <p:spPr bwMode="auto">
          <a:xfrm>
            <a:off x="1296381" y="4945753"/>
            <a:ext cx="2267507" cy="2114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Forma 45"/>
          <p:cNvCxnSpPr>
            <a:stCxn id="6149" idx="0"/>
          </p:cNvCxnSpPr>
          <p:nvPr/>
        </p:nvCxnSpPr>
        <p:spPr bwMode="auto">
          <a:xfrm rot="16200000" flipV="1">
            <a:off x="6986694" y="3466994"/>
            <a:ext cx="139601" cy="23766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6660232" y="4725144"/>
            <a:ext cx="2089101" cy="1520879"/>
            <a:chOff x="6660232" y="4725144"/>
            <a:chExt cx="2089101" cy="1520879"/>
          </a:xfrm>
        </p:grpSpPr>
        <p:pic>
          <p:nvPicPr>
            <p:cNvPr id="6149" name="Picture 5" descr="C:\Program Files (x86)\Microsoft Office\MEDIA\CAGCAT10\j0205462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40352" y="4725144"/>
              <a:ext cx="1008981" cy="1003698"/>
            </a:xfrm>
            <a:prstGeom prst="rect">
              <a:avLst/>
            </a:prstGeom>
            <a:noFill/>
          </p:spPr>
        </p:pic>
        <p:sp>
          <p:nvSpPr>
            <p:cNvPr id="50" name="CaixaDeTexto 49"/>
            <p:cNvSpPr txBox="1"/>
            <p:nvPr/>
          </p:nvSpPr>
          <p:spPr>
            <a:xfrm>
              <a:off x="6660232" y="5661248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 smtClean="0"/>
                <a:t>Governo e </a:t>
              </a:r>
            </a:p>
            <a:p>
              <a:pPr algn="r"/>
              <a:r>
                <a:rPr lang="pt-BR" sz="1600" dirty="0" smtClean="0"/>
                <a:t>Agentes de fomento</a:t>
              </a:r>
              <a:endParaRPr lang="pt-BR" sz="1600" dirty="0"/>
            </a:p>
          </p:txBody>
        </p:sp>
      </p:grpSp>
      <p:pic>
        <p:nvPicPr>
          <p:cNvPr id="6157" name="Picture 13" descr="C:\TEMP\Imagem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1412776"/>
            <a:ext cx="1700213" cy="1358900"/>
          </a:xfrm>
          <a:prstGeom prst="rect">
            <a:avLst/>
          </a:prstGeom>
          <a:noFill/>
        </p:spPr>
      </p:pic>
      <p:cxnSp>
        <p:nvCxnSpPr>
          <p:cNvPr id="27" name="Forma 26"/>
          <p:cNvCxnSpPr>
            <a:stCxn id="6157" idx="2"/>
          </p:cNvCxnSpPr>
          <p:nvPr/>
        </p:nvCxnSpPr>
        <p:spPr bwMode="auto">
          <a:xfrm rot="5400000">
            <a:off x="4904895" y="3086854"/>
            <a:ext cx="1264438" cy="63408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6147" idx="1"/>
          </p:cNvCxnSpPr>
          <p:nvPr/>
        </p:nvCxnSpPr>
        <p:spPr bwMode="auto">
          <a:xfrm rot="10800000" flipV="1">
            <a:off x="5930308" y="2927814"/>
            <a:ext cx="1666028" cy="13624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Forma 39"/>
          <p:cNvCxnSpPr>
            <a:stCxn id="6151" idx="3"/>
          </p:cNvCxnSpPr>
          <p:nvPr/>
        </p:nvCxnSpPr>
        <p:spPr bwMode="auto">
          <a:xfrm>
            <a:off x="3529440" y="2079464"/>
            <a:ext cx="394488" cy="1997608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18" idx="3"/>
          </p:cNvCxnSpPr>
          <p:nvPr/>
        </p:nvCxnSpPr>
        <p:spPr bwMode="auto">
          <a:xfrm>
            <a:off x="1187624" y="3166229"/>
            <a:ext cx="1872208" cy="134289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2400" cy="731168"/>
          </a:xfrm>
        </p:spPr>
        <p:txBody>
          <a:bodyPr/>
          <a:lstStyle/>
          <a:p>
            <a:r>
              <a:rPr lang="pt-BR" dirty="0" smtClean="0"/>
              <a:t>Alcance da Proposta</a:t>
            </a:r>
            <a:endParaRPr lang="pt-BR" dirty="0"/>
          </a:p>
        </p:txBody>
      </p:sp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251520" y="2780928"/>
            <a:ext cx="8712968" cy="3744416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smtClean="0"/>
              <a:t>		</a:t>
            </a:r>
            <a:r>
              <a:rPr lang="pt-BR" sz="3600" dirty="0" smtClean="0"/>
              <a:t>Q</a:t>
            </a:r>
            <a:r>
              <a:rPr lang="pt-BR" sz="2400" dirty="0" smtClean="0"/>
              <a:t>-Ware permitirá </a:t>
            </a:r>
            <a:r>
              <a:rPr lang="pt-BR" sz="2400" dirty="0" smtClean="0"/>
              <a:t>aos grupos técnicos (centralizado), e ao pessoal não técnico  (descentralizado) criar, editar, armazenar, gerenciar e publicar grande variedade de tipos de conteúdos </a:t>
            </a:r>
            <a:r>
              <a:rPr lang="pt-BR" sz="2400" dirty="0" smtClean="0"/>
              <a:t>digitais, tanto para </a:t>
            </a:r>
            <a:r>
              <a:rPr lang="pt-BR" sz="2400" dirty="0" smtClean="0"/>
              <a:t>consumo de determinado </a:t>
            </a:r>
            <a:r>
              <a:rPr lang="pt-BR" sz="2400" dirty="0" smtClean="0"/>
              <a:t>público-alvo, quanto para uso por sistemas, </a:t>
            </a:r>
            <a:r>
              <a:rPr lang="pt-BR" sz="2400" dirty="0" smtClean="0"/>
              <a:t>ao mesmo tempo </a:t>
            </a:r>
            <a:r>
              <a:rPr lang="pt-BR" sz="2400" dirty="0" smtClean="0"/>
              <a:t>em que controlará </a:t>
            </a:r>
            <a:r>
              <a:rPr lang="pt-BR" sz="2400" dirty="0" smtClean="0"/>
              <a:t>o acesso aos conteúdos, </a:t>
            </a:r>
            <a:r>
              <a:rPr lang="pt-BR" sz="2400" dirty="0" smtClean="0"/>
              <a:t>impondo </a:t>
            </a:r>
            <a:r>
              <a:rPr lang="pt-BR" sz="2400" dirty="0" smtClean="0"/>
              <a:t>conjunto de regras, </a:t>
            </a:r>
            <a:r>
              <a:rPr lang="pt-BR" sz="2400" dirty="0" smtClean="0"/>
              <a:t>automatizando, integrando </a:t>
            </a:r>
            <a:r>
              <a:rPr lang="pt-BR" sz="2400" dirty="0" smtClean="0"/>
              <a:t>processos, e </a:t>
            </a:r>
            <a:r>
              <a:rPr lang="pt-BR" sz="2400" dirty="0" smtClean="0"/>
              <a:t>estabelecendo </a:t>
            </a:r>
            <a:r>
              <a:rPr lang="pt-BR" sz="2400" dirty="0" smtClean="0"/>
              <a:t>fluxo de trabalho </a:t>
            </a:r>
            <a:r>
              <a:rPr lang="pt-BR" sz="2400" dirty="0" smtClean="0"/>
              <a:t>com gestão centralizada, mantendo todo </a:t>
            </a:r>
            <a:r>
              <a:rPr lang="pt-BR" sz="2400" dirty="0" smtClean="0"/>
              <a:t>o </a:t>
            </a:r>
            <a:r>
              <a:rPr lang="pt-BR" sz="2400" dirty="0" smtClean="0"/>
              <a:t>ciclo de vidas dos conteúdos eletrônicos gerenciado </a:t>
            </a:r>
            <a:r>
              <a:rPr lang="pt-BR" sz="2400" dirty="0" smtClean="0"/>
              <a:t>de forma </a:t>
            </a:r>
            <a:r>
              <a:rPr lang="pt-BR" sz="2400" dirty="0" smtClean="0"/>
              <a:t>consistente e </a:t>
            </a:r>
            <a:r>
              <a:rPr lang="pt-BR" sz="2400" dirty="0" smtClean="0"/>
              <a:t>coerente.</a:t>
            </a:r>
            <a:endParaRPr lang="pt-BR" sz="2400" dirty="0"/>
          </a:p>
        </p:txBody>
      </p:sp>
      <p:pic>
        <p:nvPicPr>
          <p:cNvPr id="3074" name="Picture 2" descr="\\pixserver\UsoGeral\logotipos\logopix120x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772816"/>
            <a:ext cx="1975077" cy="5760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075" name="Picture 3" descr="\\pixserver\UsoGeral\logotipos\logo_QWARE_fundo_branco_200X7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884" y="1244236"/>
            <a:ext cx="1905000" cy="6762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92088"/>
          </a:xfrm>
        </p:spPr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72816"/>
            <a:ext cx="8496944" cy="4752528"/>
          </a:xfrm>
        </p:spPr>
        <p:txBody>
          <a:bodyPr/>
          <a:lstStyle/>
          <a:p>
            <a:r>
              <a:rPr lang="pt-BR" dirty="0" smtClean="0"/>
              <a:t>Fortalecer o Sistema Nacional de Registro de Hóspedes  (</a:t>
            </a:r>
            <a:r>
              <a:rPr lang="pt-BR" dirty="0" err="1" smtClean="0"/>
              <a:t>SNRHos</a:t>
            </a:r>
            <a:r>
              <a:rPr lang="pt-BR" dirty="0" smtClean="0"/>
              <a:t>), solução criada pela equipe técnica do Ministério do Turismo já em produção para atender aos requisitos da Lei 11.771/2008 e Decreto 7.381/2010;</a:t>
            </a:r>
          </a:p>
          <a:p>
            <a:r>
              <a:rPr lang="pt-BR" dirty="0" smtClean="0"/>
              <a:t>Aumentar a oferta de recursos de contingência para garantir o maior número de possibilidades de captura das Ficha Nacional de Registro de Hóspedes – FNRH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92088"/>
          </a:xfrm>
        </p:spPr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72816"/>
            <a:ext cx="8496944" cy="4752528"/>
          </a:xfrm>
        </p:spPr>
        <p:txBody>
          <a:bodyPr/>
          <a:lstStyle/>
          <a:p>
            <a:r>
              <a:rPr lang="pt-BR" dirty="0" smtClean="0"/>
              <a:t>Modernizar os requisitos de segurança da solução atual;</a:t>
            </a:r>
          </a:p>
          <a:p>
            <a:r>
              <a:rPr lang="pt-BR" dirty="0" smtClean="0"/>
              <a:t>Prover recurso de integração entre plataformas heterogêneas de </a:t>
            </a:r>
            <a:r>
              <a:rPr lang="pt-BR" dirty="0" err="1" smtClean="0"/>
              <a:t>T.I.</a:t>
            </a:r>
            <a:r>
              <a:rPr lang="pt-BR" dirty="0" smtClean="0"/>
              <a:t> com o fito de atender ao disposto no Plano Nacional de Turismo 2013-2016 nos itens:</a:t>
            </a:r>
          </a:p>
          <a:p>
            <a:pPr lvl="1"/>
            <a:r>
              <a:rPr lang="pt-BR" dirty="0" smtClean="0"/>
              <a:t> 6.1.2 - Implantar plataforma interinstitucional de dados;</a:t>
            </a:r>
          </a:p>
          <a:p>
            <a:pPr lvl="1"/>
            <a:r>
              <a:rPr lang="pt-BR" dirty="0" smtClean="0"/>
              <a:t>6.1.3 Implementar sistema de inteligência</a:t>
            </a:r>
          </a:p>
          <a:p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020272" y="1268760"/>
            <a:ext cx="1948136" cy="44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Continuação...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5013176"/>
          </a:xfrm>
        </p:spPr>
        <p:txBody>
          <a:bodyPr/>
          <a:lstStyle/>
          <a:p>
            <a:r>
              <a:rPr lang="pt-BR" dirty="0" smtClean="0"/>
              <a:t>Oferecer infraestrutura de </a:t>
            </a:r>
            <a:r>
              <a:rPr lang="pt-BR" dirty="0" err="1" smtClean="0"/>
              <a:t>T.I.</a:t>
            </a:r>
            <a:r>
              <a:rPr lang="pt-BR" dirty="0" smtClean="0"/>
              <a:t> capaz de integrar os vários parceiros e agentes de fomento do turismo no Brasil como:</a:t>
            </a:r>
          </a:p>
          <a:p>
            <a:pPr lvl="1"/>
            <a:r>
              <a:rPr lang="pt-BR" dirty="0" smtClean="0"/>
              <a:t>SINDEPAT, FBHA, SENAC, ABAV, ABRARJ, ABIH, CAIXA, INFRAERO, ABETA, Policia Federal,  </a:t>
            </a:r>
            <a:r>
              <a:rPr lang="pt-BR" dirty="0" err="1" smtClean="0"/>
              <a:t>CBC&amp;VB</a:t>
            </a:r>
            <a:r>
              <a:rPr lang="pt-BR" dirty="0" smtClean="0"/>
              <a:t>, ANSEDITUR, ABRACCEF, ANTTUR, CONTRATUH, </a:t>
            </a:r>
            <a:r>
              <a:rPr lang="pt-BR" dirty="0" err="1" smtClean="0"/>
              <a:t>CNTur</a:t>
            </a:r>
            <a:r>
              <a:rPr lang="pt-BR" dirty="0" smtClean="0"/>
              <a:t>, FORNATUR, ABRASEL, ABBTUR, EMBRATUR, ABEAR, WTTC, Secretarias Municipais e Estaduais de Turismo, Ministério do Turismo e Presidência da Republica.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92088"/>
          </a:xfrm>
        </p:spPr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7020272" y="1268760"/>
            <a:ext cx="1948136" cy="44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Continuação...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2"/>
          <p:cNvGrpSpPr/>
          <p:nvPr/>
        </p:nvGrpSpPr>
        <p:grpSpPr>
          <a:xfrm>
            <a:off x="0" y="1196752"/>
            <a:ext cx="1835696" cy="3096344"/>
            <a:chOff x="0" y="1196752"/>
            <a:chExt cx="1835696" cy="2343165"/>
          </a:xfrm>
        </p:grpSpPr>
        <p:pic>
          <p:nvPicPr>
            <p:cNvPr id="19" name="Picture 5" descr="C:\Program Files (x86)\Microsoft Office\MEDIA\CAGCAT10\j0205462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196752"/>
              <a:ext cx="1767589" cy="1579762"/>
            </a:xfrm>
            <a:prstGeom prst="rect">
              <a:avLst/>
            </a:prstGeom>
            <a:noFill/>
          </p:spPr>
        </p:pic>
        <p:sp>
          <p:nvSpPr>
            <p:cNvPr id="20" name="CaixaDeTexto 19"/>
            <p:cNvSpPr txBox="1"/>
            <p:nvPr/>
          </p:nvSpPr>
          <p:spPr>
            <a:xfrm>
              <a:off x="107504" y="2708920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 smtClean="0"/>
                <a:t>Grandes e redes</a:t>
              </a:r>
            </a:p>
            <a:p>
              <a:pPr algn="r"/>
              <a:r>
                <a:rPr lang="pt-BR" sz="1600" dirty="0" err="1" smtClean="0"/>
                <a:t>SNRHs</a:t>
              </a:r>
              <a:r>
                <a:rPr lang="pt-BR" sz="1600" dirty="0" smtClean="0"/>
                <a:t> -</a:t>
              </a:r>
              <a:r>
                <a:rPr lang="pt-BR" sz="1600" dirty="0" err="1" smtClean="0"/>
                <a:t>OnLine</a:t>
              </a:r>
              <a:endParaRPr lang="pt-BR" sz="1600" dirty="0" smtClean="0"/>
            </a:p>
            <a:p>
              <a:pPr algn="r"/>
              <a:endParaRPr lang="pt-BR" sz="1600" dirty="0"/>
            </a:p>
          </p:txBody>
        </p:sp>
      </p:grp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1080120"/>
          </a:xfrm>
        </p:spPr>
        <p:txBody>
          <a:bodyPr/>
          <a:lstStyle/>
          <a:p>
            <a:r>
              <a:rPr lang="pt-BR" sz="3600" dirty="0" smtClean="0"/>
              <a:t>Arquitetura  de acesso dos </a:t>
            </a:r>
            <a:br>
              <a:rPr lang="pt-BR" sz="3600" dirty="0" smtClean="0"/>
            </a:br>
            <a:r>
              <a:rPr lang="pt-BR" sz="3600" dirty="0" smtClean="0"/>
              <a:t>Meios de </a:t>
            </a:r>
            <a:r>
              <a:rPr lang="pt-BR" sz="3600" dirty="0" smtClean="0"/>
              <a:t>Hospedagem Atual</a:t>
            </a:r>
            <a:endParaRPr lang="pt-BR" sz="3600" dirty="0"/>
          </a:p>
        </p:txBody>
      </p:sp>
      <p:grpSp>
        <p:nvGrpSpPr>
          <p:cNvPr id="3" name="Grupo 21"/>
          <p:cNvGrpSpPr/>
          <p:nvPr/>
        </p:nvGrpSpPr>
        <p:grpSpPr>
          <a:xfrm>
            <a:off x="7092280" y="1700808"/>
            <a:ext cx="1872208" cy="1664895"/>
            <a:chOff x="1979712" y="1556792"/>
            <a:chExt cx="2088232" cy="1664895"/>
          </a:xfrm>
        </p:grpSpPr>
        <p:pic>
          <p:nvPicPr>
            <p:cNvPr id="16" name="Picture 7" descr="C:\Users\anderson\Downloads\MC900391478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1556792"/>
              <a:ext cx="1261696" cy="1045344"/>
            </a:xfrm>
            <a:prstGeom prst="rect">
              <a:avLst/>
            </a:prstGeom>
            <a:noFill/>
          </p:spPr>
        </p:pic>
        <p:sp>
          <p:nvSpPr>
            <p:cNvPr id="21" name="CaixaDeTexto 20"/>
            <p:cNvSpPr txBox="1"/>
            <p:nvPr/>
          </p:nvSpPr>
          <p:spPr>
            <a:xfrm>
              <a:off x="1979712" y="2636912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 smtClean="0"/>
                <a:t>Pequenos e Médios</a:t>
              </a:r>
            </a:p>
            <a:p>
              <a:pPr algn="r"/>
              <a:r>
                <a:rPr lang="pt-BR" sz="1600" dirty="0" err="1" smtClean="0"/>
                <a:t>SNRHs</a:t>
              </a:r>
              <a:r>
                <a:rPr lang="pt-BR" sz="1600" dirty="0" smtClean="0"/>
                <a:t> - </a:t>
              </a:r>
              <a:r>
                <a:rPr lang="pt-BR" sz="1600" dirty="0" err="1" smtClean="0"/>
                <a:t>OffLine</a:t>
              </a:r>
              <a:endParaRPr lang="pt-BR" sz="1600" dirty="0"/>
            </a:p>
          </p:txBody>
        </p:sp>
      </p:grpSp>
      <p:sp>
        <p:nvSpPr>
          <p:cNvPr id="29" name="Nuvem 28"/>
          <p:cNvSpPr/>
          <p:nvPr/>
        </p:nvSpPr>
        <p:spPr bwMode="auto">
          <a:xfrm>
            <a:off x="2627784" y="1700808"/>
            <a:ext cx="3600400" cy="16561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</a:rPr>
              <a:t>Internet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Seta para a esquerda e para a direita 62"/>
          <p:cNvSpPr/>
          <p:nvPr/>
        </p:nvSpPr>
        <p:spPr bwMode="auto">
          <a:xfrm>
            <a:off x="1475656" y="2636912"/>
            <a:ext cx="1296144" cy="504056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WebService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Seta para a esquerda e para a direita 67"/>
          <p:cNvSpPr/>
          <p:nvPr/>
        </p:nvSpPr>
        <p:spPr bwMode="auto">
          <a:xfrm>
            <a:off x="1547664" y="1844824"/>
            <a:ext cx="1512168" cy="455290"/>
          </a:xfrm>
          <a:prstGeom prst="leftRightArrow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Web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upo 12"/>
          <p:cNvGrpSpPr/>
          <p:nvPr/>
        </p:nvGrpSpPr>
        <p:grpSpPr>
          <a:xfrm>
            <a:off x="1547664" y="4077072"/>
            <a:ext cx="6768752" cy="2600672"/>
            <a:chOff x="1187624" y="2467568"/>
            <a:chExt cx="7123914" cy="3058047"/>
          </a:xfrm>
        </p:grpSpPr>
        <p:sp>
          <p:nvSpPr>
            <p:cNvPr id="7" name="Arredondar Retângulo no Mesmo Canto Lateral 6"/>
            <p:cNvSpPr/>
            <p:nvPr/>
          </p:nvSpPr>
          <p:spPr bwMode="auto">
            <a:xfrm>
              <a:off x="1187624" y="2467568"/>
              <a:ext cx="7123914" cy="2455485"/>
            </a:xfrm>
            <a:prstGeom prst="round2SameRect">
              <a:avLst>
                <a:gd name="adj1" fmla="val 16471"/>
                <a:gd name="adj2" fmla="val 13078"/>
              </a:avLst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BR" sz="2400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28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pt-BR" sz="2800" dirty="0" smtClean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Times New Roman" pitchFamily="18" charset="0"/>
                </a:rPr>
                <a:t>     </a:t>
              </a:r>
              <a:r>
                <a:rPr kumimoji="0" lang="pt-BR" sz="28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Web Service</a:t>
              </a:r>
            </a:p>
          </p:txBody>
        </p:sp>
        <p:sp>
          <p:nvSpPr>
            <p:cNvPr id="8" name="Arredondar Retângulo no Mesmo Canto Lateral 7"/>
            <p:cNvSpPr/>
            <p:nvPr/>
          </p:nvSpPr>
          <p:spPr bwMode="auto">
            <a:xfrm>
              <a:off x="4673795" y="2467568"/>
              <a:ext cx="3637743" cy="2370813"/>
            </a:xfrm>
            <a:prstGeom prst="round2SameRect">
              <a:avLst>
                <a:gd name="adj1" fmla="val 17517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Web </a:t>
              </a:r>
              <a:r>
                <a:rPr kumimoji="0" lang="pt-BR" sz="1800" b="0" i="0" u="none" strike="noStrike" cap="none" normalizeH="0" baseline="0" dirty="0" err="1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Aplication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Arredondar Retângulo no Mesmo Canto Lateral 11"/>
            <p:cNvSpPr/>
            <p:nvPr/>
          </p:nvSpPr>
          <p:spPr bwMode="auto">
            <a:xfrm>
              <a:off x="1187624" y="4797151"/>
              <a:ext cx="7123914" cy="728464"/>
            </a:xfrm>
            <a:prstGeom prst="round2SameRect">
              <a:avLst>
                <a:gd name="adj1" fmla="val 16471"/>
                <a:gd name="adj2" fmla="val 2483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8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SGBD, </a:t>
              </a:r>
              <a:r>
                <a:rPr kumimoji="0" lang="pt-BR" sz="2800" b="0" i="0" u="none" strike="noStrike" cap="none" normalizeH="0" baseline="0" dirty="0" err="1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B.I</a:t>
              </a:r>
              <a:r>
                <a:rPr kumimoji="0" lang="pt-BR" sz="2800" b="0" i="0" u="none" strike="noStrike" cap="none" normalizeH="0" baseline="0" dirty="0" err="1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.</a:t>
              </a:r>
              <a:r>
                <a:rPr kumimoji="0" lang="pt-BR" sz="28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 e outros processos</a:t>
              </a:r>
            </a:p>
          </p:txBody>
        </p:sp>
      </p:grpSp>
      <p:sp>
        <p:nvSpPr>
          <p:cNvPr id="67" name="Seta para a esquerda e para a direita 66"/>
          <p:cNvSpPr/>
          <p:nvPr/>
        </p:nvSpPr>
        <p:spPr bwMode="auto">
          <a:xfrm rot="15820531">
            <a:off x="5165795" y="3459955"/>
            <a:ext cx="1235619" cy="288032"/>
          </a:xfrm>
          <a:prstGeom prst="leftRightArrow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Seta para a esquerda e para a direita 59"/>
          <p:cNvSpPr/>
          <p:nvPr/>
        </p:nvSpPr>
        <p:spPr bwMode="auto">
          <a:xfrm rot="16200000">
            <a:off x="2807805" y="3537012"/>
            <a:ext cx="1080120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Seta para a esquerda e para a direita 36"/>
          <p:cNvSpPr/>
          <p:nvPr/>
        </p:nvSpPr>
        <p:spPr bwMode="auto">
          <a:xfrm>
            <a:off x="6156176" y="2132856"/>
            <a:ext cx="1440160" cy="455290"/>
          </a:xfrm>
          <a:prstGeom prst="leftRightArrow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Web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907704" y="234888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E/OU</a:t>
            </a:r>
            <a:endParaRPr lang="pt-BR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1080120"/>
          </a:xfrm>
        </p:spPr>
        <p:txBody>
          <a:bodyPr/>
          <a:lstStyle/>
          <a:p>
            <a:r>
              <a:rPr lang="pt-BR" sz="3600" dirty="0" smtClean="0"/>
              <a:t>Arquitetura  de acesso </a:t>
            </a:r>
            <a:r>
              <a:rPr lang="pt-BR" sz="3600" dirty="0" err="1" smtClean="0"/>
              <a:t>Mtur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Modelo Futura</a:t>
            </a:r>
            <a:endParaRPr lang="pt-BR" sz="3600" dirty="0"/>
          </a:p>
        </p:txBody>
      </p:sp>
      <p:grpSp>
        <p:nvGrpSpPr>
          <p:cNvPr id="23" name="Grupo 22"/>
          <p:cNvGrpSpPr/>
          <p:nvPr/>
        </p:nvGrpSpPr>
        <p:grpSpPr>
          <a:xfrm>
            <a:off x="0" y="1196752"/>
            <a:ext cx="1835696" cy="3096344"/>
            <a:chOff x="0" y="1196752"/>
            <a:chExt cx="1835696" cy="2343165"/>
          </a:xfrm>
        </p:grpSpPr>
        <p:pic>
          <p:nvPicPr>
            <p:cNvPr id="19" name="Picture 5" descr="C:\Program Files (x86)\Microsoft Office\MEDIA\CAGCAT10\j0205462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196752"/>
              <a:ext cx="1767589" cy="1579762"/>
            </a:xfrm>
            <a:prstGeom prst="rect">
              <a:avLst/>
            </a:prstGeom>
            <a:noFill/>
          </p:spPr>
        </p:pic>
        <p:sp>
          <p:nvSpPr>
            <p:cNvPr id="20" name="CaixaDeTexto 19"/>
            <p:cNvSpPr txBox="1"/>
            <p:nvPr/>
          </p:nvSpPr>
          <p:spPr>
            <a:xfrm>
              <a:off x="107504" y="2708920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 smtClean="0"/>
                <a:t>Grandes e redes</a:t>
              </a:r>
            </a:p>
            <a:p>
              <a:pPr algn="r"/>
              <a:r>
                <a:rPr lang="pt-BR" sz="1600" dirty="0" err="1" smtClean="0"/>
                <a:t>SNRHs</a:t>
              </a:r>
              <a:r>
                <a:rPr lang="pt-BR" sz="1600" dirty="0" smtClean="0"/>
                <a:t> -</a:t>
              </a:r>
              <a:r>
                <a:rPr lang="pt-BR" sz="1600" dirty="0" err="1" smtClean="0"/>
                <a:t>OnLine</a:t>
              </a:r>
              <a:endParaRPr lang="pt-BR" sz="1600" dirty="0" smtClean="0"/>
            </a:p>
            <a:p>
              <a:pPr algn="r"/>
              <a:endParaRPr lang="pt-BR" sz="16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1403648" y="1628800"/>
            <a:ext cx="7560840" cy="5048944"/>
            <a:chOff x="1403648" y="1628800"/>
            <a:chExt cx="7560840" cy="5048944"/>
          </a:xfrm>
        </p:grpSpPr>
        <p:grpSp>
          <p:nvGrpSpPr>
            <p:cNvPr id="22" name="Grupo 21"/>
            <p:cNvGrpSpPr/>
            <p:nvPr/>
          </p:nvGrpSpPr>
          <p:grpSpPr>
            <a:xfrm>
              <a:off x="7092280" y="1700808"/>
              <a:ext cx="1872208" cy="1664895"/>
              <a:chOff x="1979712" y="1556792"/>
              <a:chExt cx="2088232" cy="1664895"/>
            </a:xfrm>
          </p:grpSpPr>
          <p:pic>
            <p:nvPicPr>
              <p:cNvPr id="16" name="Picture 7" descr="C:\Users\anderson\Downloads\MC900391478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67744" y="1556792"/>
                <a:ext cx="1261696" cy="1045344"/>
              </a:xfrm>
              <a:prstGeom prst="rect">
                <a:avLst/>
              </a:prstGeom>
              <a:noFill/>
            </p:spPr>
          </p:pic>
          <p:sp>
            <p:nvSpPr>
              <p:cNvPr id="21" name="CaixaDeTexto 20"/>
              <p:cNvSpPr txBox="1"/>
              <p:nvPr/>
            </p:nvSpPr>
            <p:spPr>
              <a:xfrm>
                <a:off x="1979712" y="2636912"/>
                <a:ext cx="2088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600" dirty="0" smtClean="0"/>
                  <a:t>Pequenos e Médios</a:t>
                </a:r>
              </a:p>
              <a:p>
                <a:pPr algn="r"/>
                <a:r>
                  <a:rPr lang="pt-BR" sz="1600" dirty="0" err="1" smtClean="0"/>
                  <a:t>SNRHs</a:t>
                </a:r>
                <a:r>
                  <a:rPr lang="pt-BR" sz="1600" dirty="0" smtClean="0"/>
                  <a:t> - </a:t>
                </a:r>
                <a:r>
                  <a:rPr lang="pt-BR" sz="1600" dirty="0" err="1" smtClean="0"/>
                  <a:t>OffLine</a:t>
                </a:r>
                <a:endParaRPr lang="pt-BR" sz="1600" dirty="0"/>
              </a:p>
            </p:txBody>
          </p:sp>
        </p:grpSp>
        <p:sp>
          <p:nvSpPr>
            <p:cNvPr id="29" name="Nuvem 28"/>
            <p:cNvSpPr/>
            <p:nvPr/>
          </p:nvSpPr>
          <p:spPr bwMode="auto">
            <a:xfrm>
              <a:off x="2627784" y="1700808"/>
              <a:ext cx="3600400" cy="1656184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8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Nuvem </a:t>
              </a:r>
              <a:r>
                <a:rPr kumimoji="0" lang="pt-BR" sz="2800" b="0" i="0" u="none" strike="noStrike" cap="none" normalizeH="0" baseline="0" dirty="0" err="1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MTur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Seta para a esquerda e para a direita 67"/>
            <p:cNvSpPr/>
            <p:nvPr/>
          </p:nvSpPr>
          <p:spPr bwMode="auto">
            <a:xfrm>
              <a:off x="1475656" y="2492896"/>
              <a:ext cx="1296144" cy="288032"/>
            </a:xfrm>
            <a:prstGeom prst="leftRightArrow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Seta para a esquerda e para a direita 68"/>
            <p:cNvSpPr/>
            <p:nvPr/>
          </p:nvSpPr>
          <p:spPr bwMode="auto">
            <a:xfrm>
              <a:off x="1403648" y="1628800"/>
              <a:ext cx="1584176" cy="864096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Q-ware</a:t>
              </a:r>
              <a:endPara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Seta para a esquerda e para a direita 69"/>
            <p:cNvSpPr/>
            <p:nvPr/>
          </p:nvSpPr>
          <p:spPr bwMode="auto">
            <a:xfrm>
              <a:off x="6012160" y="1916832"/>
              <a:ext cx="1517104" cy="504056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Q-Ware</a:t>
              </a:r>
              <a:endPara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Seta para a esquerda e para a direita 35"/>
            <p:cNvSpPr/>
            <p:nvPr/>
          </p:nvSpPr>
          <p:spPr bwMode="auto">
            <a:xfrm>
              <a:off x="6156176" y="2420888"/>
              <a:ext cx="1512168" cy="288032"/>
            </a:xfrm>
            <a:prstGeom prst="leftRightArrow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Seta para a esquerda e para a direita 36"/>
            <p:cNvSpPr/>
            <p:nvPr/>
          </p:nvSpPr>
          <p:spPr bwMode="auto">
            <a:xfrm>
              <a:off x="1547664" y="2060848"/>
              <a:ext cx="1296144" cy="288032"/>
            </a:xfrm>
            <a:prstGeom prst="leftRightArrow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26" name="Lock"/>
            <p:cNvSpPr>
              <a:spLocks noEditPoints="1" noChangeArrowheads="1"/>
            </p:cNvSpPr>
            <p:nvPr/>
          </p:nvSpPr>
          <p:spPr bwMode="auto">
            <a:xfrm>
              <a:off x="2483768" y="1772816"/>
              <a:ext cx="229598" cy="28803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9606 h 21600"/>
                <a:gd name="T4" fmla="*/ 10800 w 21600"/>
                <a:gd name="T5" fmla="*/ 21600 h 21600"/>
                <a:gd name="T6" fmla="*/ 0 w 21600"/>
                <a:gd name="T7" fmla="*/ 9606 h 21600"/>
                <a:gd name="T8" fmla="*/ 744 w 21600"/>
                <a:gd name="T9" fmla="*/ 9904 h 21600"/>
                <a:gd name="T10" fmla="*/ 21134 w 21600"/>
                <a:gd name="T11" fmla="*/ 153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93" y="9606"/>
                  </a:moveTo>
                  <a:lnTo>
                    <a:pt x="2048" y="9606"/>
                  </a:lnTo>
                  <a:lnTo>
                    <a:pt x="2048" y="4713"/>
                  </a:lnTo>
                  <a:lnTo>
                    <a:pt x="2420" y="3818"/>
                  </a:lnTo>
                  <a:lnTo>
                    <a:pt x="2979" y="3028"/>
                  </a:lnTo>
                  <a:lnTo>
                    <a:pt x="3537" y="2446"/>
                  </a:lnTo>
                  <a:lnTo>
                    <a:pt x="3956" y="1998"/>
                  </a:lnTo>
                  <a:lnTo>
                    <a:pt x="4492" y="1581"/>
                  </a:lnTo>
                  <a:lnTo>
                    <a:pt x="5143" y="1238"/>
                  </a:lnTo>
                  <a:lnTo>
                    <a:pt x="5912" y="880"/>
                  </a:lnTo>
                  <a:lnTo>
                    <a:pt x="6587" y="641"/>
                  </a:lnTo>
                  <a:lnTo>
                    <a:pt x="7518" y="372"/>
                  </a:lnTo>
                  <a:lnTo>
                    <a:pt x="8425" y="208"/>
                  </a:lnTo>
                  <a:lnTo>
                    <a:pt x="9496" y="59"/>
                  </a:lnTo>
                  <a:lnTo>
                    <a:pt x="10637" y="14"/>
                  </a:lnTo>
                  <a:lnTo>
                    <a:pt x="11614" y="59"/>
                  </a:lnTo>
                  <a:lnTo>
                    <a:pt x="12382" y="119"/>
                  </a:lnTo>
                  <a:lnTo>
                    <a:pt x="13034" y="253"/>
                  </a:lnTo>
                  <a:lnTo>
                    <a:pt x="13779" y="417"/>
                  </a:lnTo>
                  <a:lnTo>
                    <a:pt x="14500" y="611"/>
                  </a:lnTo>
                  <a:lnTo>
                    <a:pt x="14733" y="686"/>
                  </a:lnTo>
                  <a:lnTo>
                    <a:pt x="14989" y="790"/>
                  </a:lnTo>
                  <a:lnTo>
                    <a:pt x="15175" y="865"/>
                  </a:lnTo>
                  <a:lnTo>
                    <a:pt x="15385" y="954"/>
                  </a:lnTo>
                  <a:lnTo>
                    <a:pt x="15431" y="969"/>
                  </a:lnTo>
                  <a:lnTo>
                    <a:pt x="15594" y="1059"/>
                  </a:lnTo>
                  <a:lnTo>
                    <a:pt x="15757" y="1148"/>
                  </a:lnTo>
                  <a:lnTo>
                    <a:pt x="15920" y="1267"/>
                  </a:lnTo>
                  <a:lnTo>
                    <a:pt x="16106" y="1372"/>
                  </a:lnTo>
                  <a:lnTo>
                    <a:pt x="16665" y="1730"/>
                  </a:lnTo>
                  <a:lnTo>
                    <a:pt x="17014" y="1998"/>
                  </a:lnTo>
                  <a:lnTo>
                    <a:pt x="17480" y="2356"/>
                  </a:lnTo>
                  <a:lnTo>
                    <a:pt x="17852" y="2804"/>
                  </a:lnTo>
                  <a:lnTo>
                    <a:pt x="18178" y="3192"/>
                  </a:lnTo>
                  <a:lnTo>
                    <a:pt x="18527" y="3639"/>
                  </a:lnTo>
                  <a:lnTo>
                    <a:pt x="18806" y="4132"/>
                  </a:lnTo>
                  <a:lnTo>
                    <a:pt x="19086" y="4713"/>
                  </a:lnTo>
                  <a:lnTo>
                    <a:pt x="19272" y="5191"/>
                  </a:lnTo>
                  <a:lnTo>
                    <a:pt x="19295" y="9606"/>
                  </a:lnTo>
                  <a:lnTo>
                    <a:pt x="21600" y="9606"/>
                  </a:lnTo>
                  <a:lnTo>
                    <a:pt x="21600" y="16289"/>
                  </a:lnTo>
                  <a:lnTo>
                    <a:pt x="21413" y="17184"/>
                  </a:lnTo>
                  <a:lnTo>
                    <a:pt x="21041" y="17900"/>
                  </a:lnTo>
                  <a:lnTo>
                    <a:pt x="20668" y="18377"/>
                  </a:lnTo>
                  <a:lnTo>
                    <a:pt x="20343" y="18855"/>
                  </a:lnTo>
                  <a:lnTo>
                    <a:pt x="19924" y="19332"/>
                  </a:lnTo>
                  <a:lnTo>
                    <a:pt x="19388" y="19809"/>
                  </a:lnTo>
                  <a:lnTo>
                    <a:pt x="18806" y="20242"/>
                  </a:lnTo>
                  <a:lnTo>
                    <a:pt x="18062" y="20585"/>
                  </a:lnTo>
                  <a:lnTo>
                    <a:pt x="17270" y="20883"/>
                  </a:lnTo>
                  <a:lnTo>
                    <a:pt x="16525" y="21182"/>
                  </a:lnTo>
                  <a:lnTo>
                    <a:pt x="15548" y="21420"/>
                  </a:lnTo>
                  <a:lnTo>
                    <a:pt x="14803" y="21540"/>
                  </a:lnTo>
                  <a:lnTo>
                    <a:pt x="13662" y="21674"/>
                  </a:lnTo>
                  <a:lnTo>
                    <a:pt x="8379" y="21659"/>
                  </a:lnTo>
                  <a:lnTo>
                    <a:pt x="7168" y="21540"/>
                  </a:lnTo>
                  <a:lnTo>
                    <a:pt x="6098" y="21331"/>
                  </a:lnTo>
                  <a:lnTo>
                    <a:pt x="5050" y="21092"/>
                  </a:lnTo>
                  <a:lnTo>
                    <a:pt x="4003" y="20764"/>
                  </a:lnTo>
                  <a:lnTo>
                    <a:pt x="3258" y="20391"/>
                  </a:lnTo>
                  <a:lnTo>
                    <a:pt x="2769" y="20123"/>
                  </a:lnTo>
                  <a:lnTo>
                    <a:pt x="2281" y="19720"/>
                  </a:lnTo>
                  <a:lnTo>
                    <a:pt x="1862" y="19407"/>
                  </a:lnTo>
                  <a:lnTo>
                    <a:pt x="1489" y="19079"/>
                  </a:lnTo>
                  <a:lnTo>
                    <a:pt x="1070" y="18676"/>
                  </a:lnTo>
                  <a:lnTo>
                    <a:pt x="744" y="18258"/>
                  </a:lnTo>
                  <a:lnTo>
                    <a:pt x="325" y="17661"/>
                  </a:lnTo>
                  <a:lnTo>
                    <a:pt x="162" y="17035"/>
                  </a:lnTo>
                  <a:lnTo>
                    <a:pt x="93" y="16468"/>
                  </a:lnTo>
                  <a:lnTo>
                    <a:pt x="93" y="9606"/>
                  </a:lnTo>
                  <a:close/>
                  <a:moveTo>
                    <a:pt x="6098" y="9591"/>
                  </a:moveTo>
                  <a:lnTo>
                    <a:pt x="6098" y="5220"/>
                  </a:lnTo>
                  <a:lnTo>
                    <a:pt x="6191" y="4907"/>
                  </a:lnTo>
                  <a:lnTo>
                    <a:pt x="6307" y="4639"/>
                  </a:lnTo>
                  <a:lnTo>
                    <a:pt x="6517" y="4370"/>
                  </a:lnTo>
                  <a:lnTo>
                    <a:pt x="6680" y="4087"/>
                  </a:lnTo>
                  <a:lnTo>
                    <a:pt x="6889" y="3878"/>
                  </a:lnTo>
                  <a:lnTo>
                    <a:pt x="7308" y="3520"/>
                  </a:lnTo>
                  <a:lnTo>
                    <a:pt x="7843" y="3281"/>
                  </a:lnTo>
                  <a:lnTo>
                    <a:pt x="8402" y="3013"/>
                  </a:lnTo>
                  <a:lnTo>
                    <a:pt x="9031" y="2834"/>
                  </a:lnTo>
                  <a:lnTo>
                    <a:pt x="9659" y="2700"/>
                  </a:lnTo>
                  <a:lnTo>
                    <a:pt x="10497" y="2625"/>
                  </a:lnTo>
                  <a:lnTo>
                    <a:pt x="11125" y="2655"/>
                  </a:lnTo>
                  <a:lnTo>
                    <a:pt x="11987" y="2789"/>
                  </a:lnTo>
                  <a:lnTo>
                    <a:pt x="12522" y="2893"/>
                  </a:lnTo>
                  <a:lnTo>
                    <a:pt x="13011" y="3028"/>
                  </a:lnTo>
                  <a:lnTo>
                    <a:pt x="13290" y="3192"/>
                  </a:lnTo>
                  <a:lnTo>
                    <a:pt x="13709" y="3371"/>
                  </a:lnTo>
                  <a:lnTo>
                    <a:pt x="13872" y="3505"/>
                  </a:lnTo>
                  <a:lnTo>
                    <a:pt x="14058" y="3639"/>
                  </a:lnTo>
                  <a:lnTo>
                    <a:pt x="14291" y="3788"/>
                  </a:lnTo>
                  <a:lnTo>
                    <a:pt x="14431" y="3953"/>
                  </a:lnTo>
                  <a:lnTo>
                    <a:pt x="14617" y="4102"/>
                  </a:lnTo>
                  <a:lnTo>
                    <a:pt x="14826" y="4311"/>
                  </a:lnTo>
                  <a:lnTo>
                    <a:pt x="14919" y="4534"/>
                  </a:lnTo>
                  <a:lnTo>
                    <a:pt x="15036" y="4773"/>
                  </a:lnTo>
                  <a:lnTo>
                    <a:pt x="15175" y="5027"/>
                  </a:lnTo>
                  <a:lnTo>
                    <a:pt x="15245" y="5220"/>
                  </a:lnTo>
                  <a:lnTo>
                    <a:pt x="15245" y="9591"/>
                  </a:lnTo>
                  <a:lnTo>
                    <a:pt x="6098" y="9591"/>
                  </a:lnTo>
                  <a:close/>
                </a:path>
                <a:path w="21600" h="21600" extrusionOk="0">
                  <a:moveTo>
                    <a:pt x="93" y="9606"/>
                  </a:moveTo>
                  <a:lnTo>
                    <a:pt x="21600" y="9606"/>
                  </a:lnTo>
                  <a:close/>
                </a:path>
                <a:path w="21600" h="21600" extrusionOk="0">
                  <a:moveTo>
                    <a:pt x="11684" y="17109"/>
                  </a:moveTo>
                  <a:lnTo>
                    <a:pt x="12266" y="19317"/>
                  </a:lnTo>
                  <a:lnTo>
                    <a:pt x="9659" y="19317"/>
                  </a:lnTo>
                  <a:lnTo>
                    <a:pt x="10287" y="17124"/>
                  </a:lnTo>
                  <a:lnTo>
                    <a:pt x="10008" y="16975"/>
                  </a:lnTo>
                  <a:lnTo>
                    <a:pt x="9799" y="16722"/>
                  </a:lnTo>
                  <a:lnTo>
                    <a:pt x="9752" y="16408"/>
                  </a:lnTo>
                  <a:lnTo>
                    <a:pt x="9822" y="16170"/>
                  </a:lnTo>
                  <a:lnTo>
                    <a:pt x="10008" y="16006"/>
                  </a:lnTo>
                  <a:lnTo>
                    <a:pt x="10148" y="15871"/>
                  </a:lnTo>
                  <a:lnTo>
                    <a:pt x="10381" y="15782"/>
                  </a:lnTo>
                  <a:lnTo>
                    <a:pt x="10660" y="15692"/>
                  </a:lnTo>
                  <a:lnTo>
                    <a:pt x="11009" y="15677"/>
                  </a:lnTo>
                  <a:lnTo>
                    <a:pt x="11288" y="15722"/>
                  </a:lnTo>
                  <a:lnTo>
                    <a:pt x="11614" y="15782"/>
                  </a:lnTo>
                  <a:lnTo>
                    <a:pt x="11893" y="15946"/>
                  </a:lnTo>
                  <a:lnTo>
                    <a:pt x="12033" y="16080"/>
                  </a:lnTo>
                  <a:lnTo>
                    <a:pt x="12173" y="16229"/>
                  </a:lnTo>
                  <a:lnTo>
                    <a:pt x="12196" y="16408"/>
                  </a:lnTo>
                  <a:lnTo>
                    <a:pt x="12103" y="16722"/>
                  </a:lnTo>
                  <a:lnTo>
                    <a:pt x="11987" y="16856"/>
                  </a:lnTo>
                  <a:lnTo>
                    <a:pt x="11847" y="16975"/>
                  </a:lnTo>
                  <a:lnTo>
                    <a:pt x="11684" y="17109"/>
                  </a:lnTo>
                </a:path>
              </a:pathLst>
            </a:custGeom>
            <a:solidFill>
              <a:srgbClr val="C0C0C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Lock"/>
            <p:cNvSpPr>
              <a:spLocks noEditPoints="1" noChangeArrowheads="1"/>
            </p:cNvSpPr>
            <p:nvPr/>
          </p:nvSpPr>
          <p:spPr bwMode="auto">
            <a:xfrm>
              <a:off x="6300192" y="3789040"/>
              <a:ext cx="229598" cy="2796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9606 h 21600"/>
                <a:gd name="T4" fmla="*/ 10800 w 21600"/>
                <a:gd name="T5" fmla="*/ 21600 h 21600"/>
                <a:gd name="T6" fmla="*/ 0 w 21600"/>
                <a:gd name="T7" fmla="*/ 9606 h 21600"/>
                <a:gd name="T8" fmla="*/ 744 w 21600"/>
                <a:gd name="T9" fmla="*/ 9904 h 21600"/>
                <a:gd name="T10" fmla="*/ 21134 w 21600"/>
                <a:gd name="T11" fmla="*/ 153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93" y="9606"/>
                  </a:moveTo>
                  <a:lnTo>
                    <a:pt x="2048" y="9606"/>
                  </a:lnTo>
                  <a:lnTo>
                    <a:pt x="2048" y="4713"/>
                  </a:lnTo>
                  <a:lnTo>
                    <a:pt x="2420" y="3818"/>
                  </a:lnTo>
                  <a:lnTo>
                    <a:pt x="2979" y="3028"/>
                  </a:lnTo>
                  <a:lnTo>
                    <a:pt x="3537" y="2446"/>
                  </a:lnTo>
                  <a:lnTo>
                    <a:pt x="3956" y="1998"/>
                  </a:lnTo>
                  <a:lnTo>
                    <a:pt x="4492" y="1581"/>
                  </a:lnTo>
                  <a:lnTo>
                    <a:pt x="5143" y="1238"/>
                  </a:lnTo>
                  <a:lnTo>
                    <a:pt x="5912" y="880"/>
                  </a:lnTo>
                  <a:lnTo>
                    <a:pt x="6587" y="641"/>
                  </a:lnTo>
                  <a:lnTo>
                    <a:pt x="7518" y="372"/>
                  </a:lnTo>
                  <a:lnTo>
                    <a:pt x="8425" y="208"/>
                  </a:lnTo>
                  <a:lnTo>
                    <a:pt x="9496" y="59"/>
                  </a:lnTo>
                  <a:lnTo>
                    <a:pt x="10637" y="14"/>
                  </a:lnTo>
                  <a:lnTo>
                    <a:pt x="11614" y="59"/>
                  </a:lnTo>
                  <a:lnTo>
                    <a:pt x="12382" y="119"/>
                  </a:lnTo>
                  <a:lnTo>
                    <a:pt x="13034" y="253"/>
                  </a:lnTo>
                  <a:lnTo>
                    <a:pt x="13779" y="417"/>
                  </a:lnTo>
                  <a:lnTo>
                    <a:pt x="14500" y="611"/>
                  </a:lnTo>
                  <a:lnTo>
                    <a:pt x="14733" y="686"/>
                  </a:lnTo>
                  <a:lnTo>
                    <a:pt x="14989" y="790"/>
                  </a:lnTo>
                  <a:lnTo>
                    <a:pt x="15175" y="865"/>
                  </a:lnTo>
                  <a:lnTo>
                    <a:pt x="15385" y="954"/>
                  </a:lnTo>
                  <a:lnTo>
                    <a:pt x="15431" y="969"/>
                  </a:lnTo>
                  <a:lnTo>
                    <a:pt x="15594" y="1059"/>
                  </a:lnTo>
                  <a:lnTo>
                    <a:pt x="15757" y="1148"/>
                  </a:lnTo>
                  <a:lnTo>
                    <a:pt x="15920" y="1267"/>
                  </a:lnTo>
                  <a:lnTo>
                    <a:pt x="16106" y="1372"/>
                  </a:lnTo>
                  <a:lnTo>
                    <a:pt x="16665" y="1730"/>
                  </a:lnTo>
                  <a:lnTo>
                    <a:pt x="17014" y="1998"/>
                  </a:lnTo>
                  <a:lnTo>
                    <a:pt x="17480" y="2356"/>
                  </a:lnTo>
                  <a:lnTo>
                    <a:pt x="17852" y="2804"/>
                  </a:lnTo>
                  <a:lnTo>
                    <a:pt x="18178" y="3192"/>
                  </a:lnTo>
                  <a:lnTo>
                    <a:pt x="18527" y="3639"/>
                  </a:lnTo>
                  <a:lnTo>
                    <a:pt x="18806" y="4132"/>
                  </a:lnTo>
                  <a:lnTo>
                    <a:pt x="19086" y="4713"/>
                  </a:lnTo>
                  <a:lnTo>
                    <a:pt x="19272" y="5191"/>
                  </a:lnTo>
                  <a:lnTo>
                    <a:pt x="19295" y="9606"/>
                  </a:lnTo>
                  <a:lnTo>
                    <a:pt x="21600" y="9606"/>
                  </a:lnTo>
                  <a:lnTo>
                    <a:pt x="21600" y="16289"/>
                  </a:lnTo>
                  <a:lnTo>
                    <a:pt x="21413" y="17184"/>
                  </a:lnTo>
                  <a:lnTo>
                    <a:pt x="21041" y="17900"/>
                  </a:lnTo>
                  <a:lnTo>
                    <a:pt x="20668" y="18377"/>
                  </a:lnTo>
                  <a:lnTo>
                    <a:pt x="20343" y="18855"/>
                  </a:lnTo>
                  <a:lnTo>
                    <a:pt x="19924" y="19332"/>
                  </a:lnTo>
                  <a:lnTo>
                    <a:pt x="19388" y="19809"/>
                  </a:lnTo>
                  <a:lnTo>
                    <a:pt x="18806" y="20242"/>
                  </a:lnTo>
                  <a:lnTo>
                    <a:pt x="18062" y="20585"/>
                  </a:lnTo>
                  <a:lnTo>
                    <a:pt x="17270" y="20883"/>
                  </a:lnTo>
                  <a:lnTo>
                    <a:pt x="16525" y="21182"/>
                  </a:lnTo>
                  <a:lnTo>
                    <a:pt x="15548" y="21420"/>
                  </a:lnTo>
                  <a:lnTo>
                    <a:pt x="14803" y="21540"/>
                  </a:lnTo>
                  <a:lnTo>
                    <a:pt x="13662" y="21674"/>
                  </a:lnTo>
                  <a:lnTo>
                    <a:pt x="8379" y="21659"/>
                  </a:lnTo>
                  <a:lnTo>
                    <a:pt x="7168" y="21540"/>
                  </a:lnTo>
                  <a:lnTo>
                    <a:pt x="6098" y="21331"/>
                  </a:lnTo>
                  <a:lnTo>
                    <a:pt x="5050" y="21092"/>
                  </a:lnTo>
                  <a:lnTo>
                    <a:pt x="4003" y="20764"/>
                  </a:lnTo>
                  <a:lnTo>
                    <a:pt x="3258" y="20391"/>
                  </a:lnTo>
                  <a:lnTo>
                    <a:pt x="2769" y="20123"/>
                  </a:lnTo>
                  <a:lnTo>
                    <a:pt x="2281" y="19720"/>
                  </a:lnTo>
                  <a:lnTo>
                    <a:pt x="1862" y="19407"/>
                  </a:lnTo>
                  <a:lnTo>
                    <a:pt x="1489" y="19079"/>
                  </a:lnTo>
                  <a:lnTo>
                    <a:pt x="1070" y="18676"/>
                  </a:lnTo>
                  <a:lnTo>
                    <a:pt x="744" y="18258"/>
                  </a:lnTo>
                  <a:lnTo>
                    <a:pt x="325" y="17661"/>
                  </a:lnTo>
                  <a:lnTo>
                    <a:pt x="162" y="17035"/>
                  </a:lnTo>
                  <a:lnTo>
                    <a:pt x="93" y="16468"/>
                  </a:lnTo>
                  <a:lnTo>
                    <a:pt x="93" y="9606"/>
                  </a:lnTo>
                  <a:close/>
                  <a:moveTo>
                    <a:pt x="6098" y="9591"/>
                  </a:moveTo>
                  <a:lnTo>
                    <a:pt x="6098" y="5220"/>
                  </a:lnTo>
                  <a:lnTo>
                    <a:pt x="6191" y="4907"/>
                  </a:lnTo>
                  <a:lnTo>
                    <a:pt x="6307" y="4639"/>
                  </a:lnTo>
                  <a:lnTo>
                    <a:pt x="6517" y="4370"/>
                  </a:lnTo>
                  <a:lnTo>
                    <a:pt x="6680" y="4087"/>
                  </a:lnTo>
                  <a:lnTo>
                    <a:pt x="6889" y="3878"/>
                  </a:lnTo>
                  <a:lnTo>
                    <a:pt x="7308" y="3520"/>
                  </a:lnTo>
                  <a:lnTo>
                    <a:pt x="7843" y="3281"/>
                  </a:lnTo>
                  <a:lnTo>
                    <a:pt x="8402" y="3013"/>
                  </a:lnTo>
                  <a:lnTo>
                    <a:pt x="9031" y="2834"/>
                  </a:lnTo>
                  <a:lnTo>
                    <a:pt x="9659" y="2700"/>
                  </a:lnTo>
                  <a:lnTo>
                    <a:pt x="10497" y="2625"/>
                  </a:lnTo>
                  <a:lnTo>
                    <a:pt x="11125" y="2655"/>
                  </a:lnTo>
                  <a:lnTo>
                    <a:pt x="11987" y="2789"/>
                  </a:lnTo>
                  <a:lnTo>
                    <a:pt x="12522" y="2893"/>
                  </a:lnTo>
                  <a:lnTo>
                    <a:pt x="13011" y="3028"/>
                  </a:lnTo>
                  <a:lnTo>
                    <a:pt x="13290" y="3192"/>
                  </a:lnTo>
                  <a:lnTo>
                    <a:pt x="13709" y="3371"/>
                  </a:lnTo>
                  <a:lnTo>
                    <a:pt x="13872" y="3505"/>
                  </a:lnTo>
                  <a:lnTo>
                    <a:pt x="14058" y="3639"/>
                  </a:lnTo>
                  <a:lnTo>
                    <a:pt x="14291" y="3788"/>
                  </a:lnTo>
                  <a:lnTo>
                    <a:pt x="14431" y="3953"/>
                  </a:lnTo>
                  <a:lnTo>
                    <a:pt x="14617" y="4102"/>
                  </a:lnTo>
                  <a:lnTo>
                    <a:pt x="14826" y="4311"/>
                  </a:lnTo>
                  <a:lnTo>
                    <a:pt x="14919" y="4534"/>
                  </a:lnTo>
                  <a:lnTo>
                    <a:pt x="15036" y="4773"/>
                  </a:lnTo>
                  <a:lnTo>
                    <a:pt x="15175" y="5027"/>
                  </a:lnTo>
                  <a:lnTo>
                    <a:pt x="15245" y="5220"/>
                  </a:lnTo>
                  <a:lnTo>
                    <a:pt x="15245" y="9591"/>
                  </a:lnTo>
                  <a:lnTo>
                    <a:pt x="6098" y="9591"/>
                  </a:lnTo>
                  <a:close/>
                </a:path>
                <a:path w="21600" h="21600" extrusionOk="0">
                  <a:moveTo>
                    <a:pt x="93" y="9606"/>
                  </a:moveTo>
                  <a:lnTo>
                    <a:pt x="21600" y="9606"/>
                  </a:lnTo>
                  <a:close/>
                </a:path>
                <a:path w="21600" h="21600" extrusionOk="0">
                  <a:moveTo>
                    <a:pt x="11684" y="17109"/>
                  </a:moveTo>
                  <a:lnTo>
                    <a:pt x="12266" y="19317"/>
                  </a:lnTo>
                  <a:lnTo>
                    <a:pt x="9659" y="19317"/>
                  </a:lnTo>
                  <a:lnTo>
                    <a:pt x="10287" y="17124"/>
                  </a:lnTo>
                  <a:lnTo>
                    <a:pt x="10008" y="16975"/>
                  </a:lnTo>
                  <a:lnTo>
                    <a:pt x="9799" y="16722"/>
                  </a:lnTo>
                  <a:lnTo>
                    <a:pt x="9752" y="16408"/>
                  </a:lnTo>
                  <a:lnTo>
                    <a:pt x="9822" y="16170"/>
                  </a:lnTo>
                  <a:lnTo>
                    <a:pt x="10008" y="16006"/>
                  </a:lnTo>
                  <a:lnTo>
                    <a:pt x="10148" y="15871"/>
                  </a:lnTo>
                  <a:lnTo>
                    <a:pt x="10381" y="15782"/>
                  </a:lnTo>
                  <a:lnTo>
                    <a:pt x="10660" y="15692"/>
                  </a:lnTo>
                  <a:lnTo>
                    <a:pt x="11009" y="15677"/>
                  </a:lnTo>
                  <a:lnTo>
                    <a:pt x="11288" y="15722"/>
                  </a:lnTo>
                  <a:lnTo>
                    <a:pt x="11614" y="15782"/>
                  </a:lnTo>
                  <a:lnTo>
                    <a:pt x="11893" y="15946"/>
                  </a:lnTo>
                  <a:lnTo>
                    <a:pt x="12033" y="16080"/>
                  </a:lnTo>
                  <a:lnTo>
                    <a:pt x="12173" y="16229"/>
                  </a:lnTo>
                  <a:lnTo>
                    <a:pt x="12196" y="16408"/>
                  </a:lnTo>
                  <a:lnTo>
                    <a:pt x="12103" y="16722"/>
                  </a:lnTo>
                  <a:lnTo>
                    <a:pt x="11987" y="16856"/>
                  </a:lnTo>
                  <a:lnTo>
                    <a:pt x="11847" y="16975"/>
                  </a:lnTo>
                  <a:lnTo>
                    <a:pt x="11684" y="17109"/>
                  </a:lnTo>
                </a:path>
              </a:pathLst>
            </a:custGeom>
            <a:solidFill>
              <a:srgbClr val="C0C0C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Lock"/>
            <p:cNvSpPr>
              <a:spLocks noEditPoints="1" noChangeArrowheads="1"/>
            </p:cNvSpPr>
            <p:nvPr/>
          </p:nvSpPr>
          <p:spPr bwMode="auto">
            <a:xfrm>
              <a:off x="7164288" y="1988840"/>
              <a:ext cx="229598" cy="28803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9606 h 21600"/>
                <a:gd name="T4" fmla="*/ 10800 w 21600"/>
                <a:gd name="T5" fmla="*/ 21600 h 21600"/>
                <a:gd name="T6" fmla="*/ 0 w 21600"/>
                <a:gd name="T7" fmla="*/ 9606 h 21600"/>
                <a:gd name="T8" fmla="*/ 744 w 21600"/>
                <a:gd name="T9" fmla="*/ 9904 h 21600"/>
                <a:gd name="T10" fmla="*/ 21134 w 21600"/>
                <a:gd name="T11" fmla="*/ 153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93" y="9606"/>
                  </a:moveTo>
                  <a:lnTo>
                    <a:pt x="2048" y="9606"/>
                  </a:lnTo>
                  <a:lnTo>
                    <a:pt x="2048" y="4713"/>
                  </a:lnTo>
                  <a:lnTo>
                    <a:pt x="2420" y="3818"/>
                  </a:lnTo>
                  <a:lnTo>
                    <a:pt x="2979" y="3028"/>
                  </a:lnTo>
                  <a:lnTo>
                    <a:pt x="3537" y="2446"/>
                  </a:lnTo>
                  <a:lnTo>
                    <a:pt x="3956" y="1998"/>
                  </a:lnTo>
                  <a:lnTo>
                    <a:pt x="4492" y="1581"/>
                  </a:lnTo>
                  <a:lnTo>
                    <a:pt x="5143" y="1238"/>
                  </a:lnTo>
                  <a:lnTo>
                    <a:pt x="5912" y="880"/>
                  </a:lnTo>
                  <a:lnTo>
                    <a:pt x="6587" y="641"/>
                  </a:lnTo>
                  <a:lnTo>
                    <a:pt x="7518" y="372"/>
                  </a:lnTo>
                  <a:lnTo>
                    <a:pt x="8425" y="208"/>
                  </a:lnTo>
                  <a:lnTo>
                    <a:pt x="9496" y="59"/>
                  </a:lnTo>
                  <a:lnTo>
                    <a:pt x="10637" y="14"/>
                  </a:lnTo>
                  <a:lnTo>
                    <a:pt x="11614" y="59"/>
                  </a:lnTo>
                  <a:lnTo>
                    <a:pt x="12382" y="119"/>
                  </a:lnTo>
                  <a:lnTo>
                    <a:pt x="13034" y="253"/>
                  </a:lnTo>
                  <a:lnTo>
                    <a:pt x="13779" y="417"/>
                  </a:lnTo>
                  <a:lnTo>
                    <a:pt x="14500" y="611"/>
                  </a:lnTo>
                  <a:lnTo>
                    <a:pt x="14733" y="686"/>
                  </a:lnTo>
                  <a:lnTo>
                    <a:pt x="14989" y="790"/>
                  </a:lnTo>
                  <a:lnTo>
                    <a:pt x="15175" y="865"/>
                  </a:lnTo>
                  <a:lnTo>
                    <a:pt x="15385" y="954"/>
                  </a:lnTo>
                  <a:lnTo>
                    <a:pt x="15431" y="969"/>
                  </a:lnTo>
                  <a:lnTo>
                    <a:pt x="15594" y="1059"/>
                  </a:lnTo>
                  <a:lnTo>
                    <a:pt x="15757" y="1148"/>
                  </a:lnTo>
                  <a:lnTo>
                    <a:pt x="15920" y="1267"/>
                  </a:lnTo>
                  <a:lnTo>
                    <a:pt x="16106" y="1372"/>
                  </a:lnTo>
                  <a:lnTo>
                    <a:pt x="16665" y="1730"/>
                  </a:lnTo>
                  <a:lnTo>
                    <a:pt x="17014" y="1998"/>
                  </a:lnTo>
                  <a:lnTo>
                    <a:pt x="17480" y="2356"/>
                  </a:lnTo>
                  <a:lnTo>
                    <a:pt x="17852" y="2804"/>
                  </a:lnTo>
                  <a:lnTo>
                    <a:pt x="18178" y="3192"/>
                  </a:lnTo>
                  <a:lnTo>
                    <a:pt x="18527" y="3639"/>
                  </a:lnTo>
                  <a:lnTo>
                    <a:pt x="18806" y="4132"/>
                  </a:lnTo>
                  <a:lnTo>
                    <a:pt x="19086" y="4713"/>
                  </a:lnTo>
                  <a:lnTo>
                    <a:pt x="19272" y="5191"/>
                  </a:lnTo>
                  <a:lnTo>
                    <a:pt x="19295" y="9606"/>
                  </a:lnTo>
                  <a:lnTo>
                    <a:pt x="21600" y="9606"/>
                  </a:lnTo>
                  <a:lnTo>
                    <a:pt x="21600" y="16289"/>
                  </a:lnTo>
                  <a:lnTo>
                    <a:pt x="21413" y="17184"/>
                  </a:lnTo>
                  <a:lnTo>
                    <a:pt x="21041" y="17900"/>
                  </a:lnTo>
                  <a:lnTo>
                    <a:pt x="20668" y="18377"/>
                  </a:lnTo>
                  <a:lnTo>
                    <a:pt x="20343" y="18855"/>
                  </a:lnTo>
                  <a:lnTo>
                    <a:pt x="19924" y="19332"/>
                  </a:lnTo>
                  <a:lnTo>
                    <a:pt x="19388" y="19809"/>
                  </a:lnTo>
                  <a:lnTo>
                    <a:pt x="18806" y="20242"/>
                  </a:lnTo>
                  <a:lnTo>
                    <a:pt x="18062" y="20585"/>
                  </a:lnTo>
                  <a:lnTo>
                    <a:pt x="17270" y="20883"/>
                  </a:lnTo>
                  <a:lnTo>
                    <a:pt x="16525" y="21182"/>
                  </a:lnTo>
                  <a:lnTo>
                    <a:pt x="15548" y="21420"/>
                  </a:lnTo>
                  <a:lnTo>
                    <a:pt x="14803" y="21540"/>
                  </a:lnTo>
                  <a:lnTo>
                    <a:pt x="13662" y="21674"/>
                  </a:lnTo>
                  <a:lnTo>
                    <a:pt x="8379" y="21659"/>
                  </a:lnTo>
                  <a:lnTo>
                    <a:pt x="7168" y="21540"/>
                  </a:lnTo>
                  <a:lnTo>
                    <a:pt x="6098" y="21331"/>
                  </a:lnTo>
                  <a:lnTo>
                    <a:pt x="5050" y="21092"/>
                  </a:lnTo>
                  <a:lnTo>
                    <a:pt x="4003" y="20764"/>
                  </a:lnTo>
                  <a:lnTo>
                    <a:pt x="3258" y="20391"/>
                  </a:lnTo>
                  <a:lnTo>
                    <a:pt x="2769" y="20123"/>
                  </a:lnTo>
                  <a:lnTo>
                    <a:pt x="2281" y="19720"/>
                  </a:lnTo>
                  <a:lnTo>
                    <a:pt x="1862" y="19407"/>
                  </a:lnTo>
                  <a:lnTo>
                    <a:pt x="1489" y="19079"/>
                  </a:lnTo>
                  <a:lnTo>
                    <a:pt x="1070" y="18676"/>
                  </a:lnTo>
                  <a:lnTo>
                    <a:pt x="744" y="18258"/>
                  </a:lnTo>
                  <a:lnTo>
                    <a:pt x="325" y="17661"/>
                  </a:lnTo>
                  <a:lnTo>
                    <a:pt x="162" y="17035"/>
                  </a:lnTo>
                  <a:lnTo>
                    <a:pt x="93" y="16468"/>
                  </a:lnTo>
                  <a:lnTo>
                    <a:pt x="93" y="9606"/>
                  </a:lnTo>
                  <a:close/>
                  <a:moveTo>
                    <a:pt x="6098" y="9591"/>
                  </a:moveTo>
                  <a:lnTo>
                    <a:pt x="6098" y="5220"/>
                  </a:lnTo>
                  <a:lnTo>
                    <a:pt x="6191" y="4907"/>
                  </a:lnTo>
                  <a:lnTo>
                    <a:pt x="6307" y="4639"/>
                  </a:lnTo>
                  <a:lnTo>
                    <a:pt x="6517" y="4370"/>
                  </a:lnTo>
                  <a:lnTo>
                    <a:pt x="6680" y="4087"/>
                  </a:lnTo>
                  <a:lnTo>
                    <a:pt x="6889" y="3878"/>
                  </a:lnTo>
                  <a:lnTo>
                    <a:pt x="7308" y="3520"/>
                  </a:lnTo>
                  <a:lnTo>
                    <a:pt x="7843" y="3281"/>
                  </a:lnTo>
                  <a:lnTo>
                    <a:pt x="8402" y="3013"/>
                  </a:lnTo>
                  <a:lnTo>
                    <a:pt x="9031" y="2834"/>
                  </a:lnTo>
                  <a:lnTo>
                    <a:pt x="9659" y="2700"/>
                  </a:lnTo>
                  <a:lnTo>
                    <a:pt x="10497" y="2625"/>
                  </a:lnTo>
                  <a:lnTo>
                    <a:pt x="11125" y="2655"/>
                  </a:lnTo>
                  <a:lnTo>
                    <a:pt x="11987" y="2789"/>
                  </a:lnTo>
                  <a:lnTo>
                    <a:pt x="12522" y="2893"/>
                  </a:lnTo>
                  <a:lnTo>
                    <a:pt x="13011" y="3028"/>
                  </a:lnTo>
                  <a:lnTo>
                    <a:pt x="13290" y="3192"/>
                  </a:lnTo>
                  <a:lnTo>
                    <a:pt x="13709" y="3371"/>
                  </a:lnTo>
                  <a:lnTo>
                    <a:pt x="13872" y="3505"/>
                  </a:lnTo>
                  <a:lnTo>
                    <a:pt x="14058" y="3639"/>
                  </a:lnTo>
                  <a:lnTo>
                    <a:pt x="14291" y="3788"/>
                  </a:lnTo>
                  <a:lnTo>
                    <a:pt x="14431" y="3953"/>
                  </a:lnTo>
                  <a:lnTo>
                    <a:pt x="14617" y="4102"/>
                  </a:lnTo>
                  <a:lnTo>
                    <a:pt x="14826" y="4311"/>
                  </a:lnTo>
                  <a:lnTo>
                    <a:pt x="14919" y="4534"/>
                  </a:lnTo>
                  <a:lnTo>
                    <a:pt x="15036" y="4773"/>
                  </a:lnTo>
                  <a:lnTo>
                    <a:pt x="15175" y="5027"/>
                  </a:lnTo>
                  <a:lnTo>
                    <a:pt x="15245" y="5220"/>
                  </a:lnTo>
                  <a:lnTo>
                    <a:pt x="15245" y="9591"/>
                  </a:lnTo>
                  <a:lnTo>
                    <a:pt x="6098" y="9591"/>
                  </a:lnTo>
                  <a:close/>
                </a:path>
                <a:path w="21600" h="21600" extrusionOk="0">
                  <a:moveTo>
                    <a:pt x="93" y="9606"/>
                  </a:moveTo>
                  <a:lnTo>
                    <a:pt x="21600" y="9606"/>
                  </a:lnTo>
                  <a:close/>
                </a:path>
                <a:path w="21600" h="21600" extrusionOk="0">
                  <a:moveTo>
                    <a:pt x="11684" y="17109"/>
                  </a:moveTo>
                  <a:lnTo>
                    <a:pt x="12266" y="19317"/>
                  </a:lnTo>
                  <a:lnTo>
                    <a:pt x="9659" y="19317"/>
                  </a:lnTo>
                  <a:lnTo>
                    <a:pt x="10287" y="17124"/>
                  </a:lnTo>
                  <a:lnTo>
                    <a:pt x="10008" y="16975"/>
                  </a:lnTo>
                  <a:lnTo>
                    <a:pt x="9799" y="16722"/>
                  </a:lnTo>
                  <a:lnTo>
                    <a:pt x="9752" y="16408"/>
                  </a:lnTo>
                  <a:lnTo>
                    <a:pt x="9822" y="16170"/>
                  </a:lnTo>
                  <a:lnTo>
                    <a:pt x="10008" y="16006"/>
                  </a:lnTo>
                  <a:lnTo>
                    <a:pt x="10148" y="15871"/>
                  </a:lnTo>
                  <a:lnTo>
                    <a:pt x="10381" y="15782"/>
                  </a:lnTo>
                  <a:lnTo>
                    <a:pt x="10660" y="15692"/>
                  </a:lnTo>
                  <a:lnTo>
                    <a:pt x="11009" y="15677"/>
                  </a:lnTo>
                  <a:lnTo>
                    <a:pt x="11288" y="15722"/>
                  </a:lnTo>
                  <a:lnTo>
                    <a:pt x="11614" y="15782"/>
                  </a:lnTo>
                  <a:lnTo>
                    <a:pt x="11893" y="15946"/>
                  </a:lnTo>
                  <a:lnTo>
                    <a:pt x="12033" y="16080"/>
                  </a:lnTo>
                  <a:lnTo>
                    <a:pt x="12173" y="16229"/>
                  </a:lnTo>
                  <a:lnTo>
                    <a:pt x="12196" y="16408"/>
                  </a:lnTo>
                  <a:lnTo>
                    <a:pt x="12103" y="16722"/>
                  </a:lnTo>
                  <a:lnTo>
                    <a:pt x="11987" y="16856"/>
                  </a:lnTo>
                  <a:lnTo>
                    <a:pt x="11847" y="16975"/>
                  </a:lnTo>
                  <a:lnTo>
                    <a:pt x="11684" y="17109"/>
                  </a:lnTo>
                </a:path>
              </a:pathLst>
            </a:custGeom>
            <a:solidFill>
              <a:srgbClr val="C0C0C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547664" y="4077072"/>
              <a:ext cx="6696744" cy="2600672"/>
              <a:chOff x="1547664" y="4077072"/>
              <a:chExt cx="6696744" cy="2600672"/>
            </a:xfrm>
          </p:grpSpPr>
          <p:grpSp>
            <p:nvGrpSpPr>
              <p:cNvPr id="84" name="Grupo 83"/>
              <p:cNvGrpSpPr/>
              <p:nvPr/>
            </p:nvGrpSpPr>
            <p:grpSpPr>
              <a:xfrm>
                <a:off x="1547664" y="4077072"/>
                <a:ext cx="6696744" cy="2600672"/>
                <a:chOff x="1907704" y="4077072"/>
                <a:chExt cx="6696744" cy="260067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>
                  <a:off x="1907704" y="4077072"/>
                  <a:ext cx="6696744" cy="2600672"/>
                  <a:chOff x="1187624" y="2467568"/>
                  <a:chExt cx="7048128" cy="3058047"/>
                </a:xfrm>
              </p:grpSpPr>
              <p:sp>
                <p:nvSpPr>
                  <p:cNvPr id="7" name="Arredondar Retângulo no Mesmo Canto Lateral 6"/>
                  <p:cNvSpPr/>
                  <p:nvPr/>
                </p:nvSpPr>
                <p:spPr bwMode="auto">
                  <a:xfrm>
                    <a:off x="1187624" y="2467568"/>
                    <a:ext cx="3637742" cy="2455485"/>
                  </a:xfrm>
                  <a:prstGeom prst="round2SameRect">
                    <a:avLst>
                      <a:gd name="adj1" fmla="val 16471"/>
                      <a:gd name="adj2" fmla="val 13078"/>
                    </a:avLst>
                  </a:prstGeom>
                  <a:ln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endParaRPr>
                  </a:p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pt-BR" sz="2400" dirty="0"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latin typeface="Times New Roman" pitchFamily="18" charset="0"/>
                    </a:endParaRPr>
                  </a:p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endParaRPr>
                  </a:p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pt-BR" sz="2800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pt-BR" sz="2800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Times New Roman" pitchFamily="18" charset="0"/>
                      </a:rPr>
                      <a:t>     </a:t>
                    </a:r>
                    <a:r>
                      <a: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</a:rPr>
                      <a:t>Web Service</a:t>
                    </a:r>
                  </a:p>
                </p:txBody>
              </p:sp>
              <p:sp>
                <p:nvSpPr>
                  <p:cNvPr id="8" name="Arredondar Retângulo no Mesmo Canto Lateral 7"/>
                  <p:cNvSpPr/>
                  <p:nvPr/>
                </p:nvSpPr>
                <p:spPr bwMode="auto">
                  <a:xfrm>
                    <a:off x="1187624" y="2467568"/>
                    <a:ext cx="3603958" cy="1152128"/>
                  </a:xfrm>
                  <a:prstGeom prst="round2SameRect">
                    <a:avLst>
                      <a:gd name="adj1" fmla="val 18893"/>
                      <a:gd name="adj2" fmla="val 0"/>
                    </a:avLst>
                  </a:prstGeom>
                  <a:solidFill>
                    <a:schemeClr val="accent5">
                      <a:lumMod val="50000"/>
                    </a:schemeClr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</a:rPr>
                      <a:t>Web </a:t>
                    </a:r>
                    <a:r>
                      <a:rPr kumimoji="0" lang="pt-BR" sz="18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</a:rPr>
                      <a:t>Aplication</a:t>
                    </a:r>
                    <a:endParaRPr kumimoji="0" lang="pt-BR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" name="Arredondar Retângulo no Mesmo Canto Lateral 8"/>
                  <p:cNvSpPr/>
                  <p:nvPr/>
                </p:nvSpPr>
                <p:spPr bwMode="auto">
                  <a:xfrm>
                    <a:off x="4788025" y="2467568"/>
                    <a:ext cx="3447727" cy="2455485"/>
                  </a:xfrm>
                  <a:prstGeom prst="round2SameRect">
                    <a:avLst>
                      <a:gd name="adj1" fmla="val 12507"/>
                      <a:gd name="adj2" fmla="val 0"/>
                    </a:avLst>
                  </a:prstGeom>
                  <a:solidFill>
                    <a:schemeClr val="tx2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pt-B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</a:rPr>
                      <a:t>Q-Ware</a:t>
                    </a:r>
                  </a:p>
                </p:txBody>
              </p:sp>
              <p:sp>
                <p:nvSpPr>
                  <p:cNvPr id="12" name="Arredondar Retângulo no Mesmo Canto Lateral 11"/>
                  <p:cNvSpPr/>
                  <p:nvPr/>
                </p:nvSpPr>
                <p:spPr bwMode="auto">
                  <a:xfrm>
                    <a:off x="1187624" y="4797151"/>
                    <a:ext cx="7048128" cy="728464"/>
                  </a:xfrm>
                  <a:prstGeom prst="round2SameRect">
                    <a:avLst>
                      <a:gd name="adj1" fmla="val 16471"/>
                      <a:gd name="adj2" fmla="val 2483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5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pt-BR" sz="28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</a:rPr>
                      <a:t>B.I.</a:t>
                    </a:r>
                    <a:r>
                      <a: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</a:rPr>
                      <a:t> e outros processos</a:t>
                    </a:r>
                  </a:p>
                </p:txBody>
              </p:sp>
            </p:grpSp>
            <p:sp>
              <p:nvSpPr>
                <p:cNvPr id="64" name="Seta para a esquerda e para a direita 63"/>
                <p:cNvSpPr/>
                <p:nvPr/>
              </p:nvSpPr>
              <p:spPr bwMode="auto">
                <a:xfrm rot="16006601">
                  <a:off x="1938784" y="4929863"/>
                  <a:ext cx="539999" cy="288032"/>
                </a:xfrm>
                <a:prstGeom prst="leftRightArrow">
                  <a:avLst/>
                </a:prstGeom>
                <a:solidFill>
                  <a:schemeClr val="accent1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6" name="Seta para a esquerda e para a direita 65"/>
                <p:cNvSpPr/>
                <p:nvPr/>
              </p:nvSpPr>
              <p:spPr bwMode="auto">
                <a:xfrm rot="5568727">
                  <a:off x="2056579" y="5901102"/>
                  <a:ext cx="476474" cy="288032"/>
                </a:xfrm>
                <a:prstGeom prst="leftRightArrow">
                  <a:avLst/>
                </a:prstGeom>
                <a:solidFill>
                  <a:schemeClr val="accent1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2" name="Seta para a esquerda e para a direita 71"/>
                <p:cNvSpPr/>
                <p:nvPr/>
              </p:nvSpPr>
              <p:spPr bwMode="auto">
                <a:xfrm rot="5400000">
                  <a:off x="8081155" y="5896508"/>
                  <a:ext cx="470520" cy="288032"/>
                </a:xfrm>
                <a:prstGeom prst="leftRightArrow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5" name="Arredondar Retângulo no Mesmo Canto Lateral 74"/>
                <p:cNvSpPr/>
                <p:nvPr/>
              </p:nvSpPr>
              <p:spPr bwMode="auto">
                <a:xfrm>
                  <a:off x="6156176" y="5157192"/>
                  <a:ext cx="720080" cy="351656"/>
                </a:xfrm>
                <a:prstGeom prst="round2SameRect">
                  <a:avLst>
                    <a:gd name="adj1" fmla="val 40562"/>
                    <a:gd name="adj2" fmla="val 30956"/>
                  </a:avLst>
                </a:prstGeom>
                <a:solidFill>
                  <a:srgbClr val="A11383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S/FTP</a:t>
                  </a:r>
                </a:p>
              </p:txBody>
            </p:sp>
            <p:sp>
              <p:nvSpPr>
                <p:cNvPr id="77" name="Arredondar Retângulo no Mesmo Canto Lateral 76"/>
                <p:cNvSpPr/>
                <p:nvPr/>
              </p:nvSpPr>
              <p:spPr bwMode="auto">
                <a:xfrm>
                  <a:off x="5364088" y="5157192"/>
                  <a:ext cx="720080" cy="351656"/>
                </a:xfrm>
                <a:prstGeom prst="round2SameRect">
                  <a:avLst>
                    <a:gd name="adj1" fmla="val 40562"/>
                    <a:gd name="adj2" fmla="val 30956"/>
                  </a:avLst>
                </a:prstGeom>
                <a:solidFill>
                  <a:srgbClr val="A11383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Email</a:t>
                  </a:r>
                </a:p>
              </p:txBody>
            </p:sp>
            <p:sp>
              <p:nvSpPr>
                <p:cNvPr id="78" name="Arredondar Retângulo no Mesmo Canto Lateral 77"/>
                <p:cNvSpPr/>
                <p:nvPr/>
              </p:nvSpPr>
              <p:spPr bwMode="auto">
                <a:xfrm>
                  <a:off x="7020272" y="5157192"/>
                  <a:ext cx="720080" cy="351656"/>
                </a:xfrm>
                <a:prstGeom prst="round2SameRect">
                  <a:avLst>
                    <a:gd name="adj1" fmla="val 40562"/>
                    <a:gd name="adj2" fmla="val 30956"/>
                  </a:avLst>
                </a:prstGeom>
                <a:solidFill>
                  <a:srgbClr val="A11383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Odette</a:t>
                  </a:r>
                </a:p>
              </p:txBody>
            </p:sp>
            <p:sp>
              <p:nvSpPr>
                <p:cNvPr id="79" name="Arredondar Retângulo no Mesmo Canto Lateral 78"/>
                <p:cNvSpPr/>
                <p:nvPr/>
              </p:nvSpPr>
              <p:spPr bwMode="auto">
                <a:xfrm>
                  <a:off x="5436096" y="4725144"/>
                  <a:ext cx="1440160" cy="351656"/>
                </a:xfrm>
                <a:prstGeom prst="round2SameRect">
                  <a:avLst>
                    <a:gd name="adj1" fmla="val 40562"/>
                    <a:gd name="adj2" fmla="val 30956"/>
                  </a:avLst>
                </a:prstGeom>
                <a:solidFill>
                  <a:srgbClr val="A11383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14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Q-Ware-TCP</a:t>
                  </a:r>
                  <a:endParaRPr kumimoji="0" lang="pt-BR" sz="14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80" name="Arredondar Retângulo no Mesmo Canto Lateral 79"/>
                <p:cNvSpPr/>
                <p:nvPr/>
              </p:nvSpPr>
              <p:spPr bwMode="auto">
                <a:xfrm>
                  <a:off x="6156176" y="5589240"/>
                  <a:ext cx="1080120" cy="351656"/>
                </a:xfrm>
                <a:prstGeom prst="round2SameRect">
                  <a:avLst>
                    <a:gd name="adj1" fmla="val 40562"/>
                    <a:gd name="adj2" fmla="val 30956"/>
                  </a:avLst>
                </a:prstGeom>
                <a:solidFill>
                  <a:srgbClr val="A11383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pt-BR" sz="1400" dirty="0" smtClean="0"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latin typeface="Times New Roman" pitchFamily="18" charset="0"/>
                    </a:rPr>
                    <a:t>AS1, 2 e 3</a:t>
                  </a:r>
                  <a:endParaRPr kumimoji="0" lang="pt-BR" sz="14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81" name="Arredondar Retângulo no Mesmo Canto Lateral 80"/>
                <p:cNvSpPr/>
                <p:nvPr/>
              </p:nvSpPr>
              <p:spPr bwMode="auto">
                <a:xfrm>
                  <a:off x="7308304" y="5589240"/>
                  <a:ext cx="720080" cy="351656"/>
                </a:xfrm>
                <a:prstGeom prst="round2SameRect">
                  <a:avLst>
                    <a:gd name="adj1" fmla="val 40562"/>
                    <a:gd name="adj2" fmla="val 30956"/>
                  </a:avLst>
                </a:prstGeom>
                <a:solidFill>
                  <a:srgbClr val="A11383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Outros</a:t>
                  </a:r>
                </a:p>
              </p:txBody>
            </p:sp>
            <p:sp>
              <p:nvSpPr>
                <p:cNvPr id="82" name="Arredondar Retângulo no Mesmo Canto Lateral 81"/>
                <p:cNvSpPr/>
                <p:nvPr/>
              </p:nvSpPr>
              <p:spPr bwMode="auto">
                <a:xfrm>
                  <a:off x="5508104" y="5589240"/>
                  <a:ext cx="576064" cy="351656"/>
                </a:xfrm>
                <a:prstGeom prst="round2SameRect">
                  <a:avLst>
                    <a:gd name="adj1" fmla="val 40562"/>
                    <a:gd name="adj2" fmla="val 30956"/>
                  </a:avLst>
                </a:prstGeom>
                <a:solidFill>
                  <a:srgbClr val="A11383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SSL</a:t>
                  </a:r>
                </a:p>
              </p:txBody>
            </p:sp>
            <p:sp>
              <p:nvSpPr>
                <p:cNvPr id="83" name="Arredondar Retângulo no Mesmo Canto Lateral 82"/>
                <p:cNvSpPr/>
                <p:nvPr/>
              </p:nvSpPr>
              <p:spPr bwMode="auto">
                <a:xfrm>
                  <a:off x="7812360" y="5157192"/>
                  <a:ext cx="648072" cy="351656"/>
                </a:xfrm>
                <a:prstGeom prst="round2SameRect">
                  <a:avLst>
                    <a:gd name="adj1" fmla="val 40562"/>
                    <a:gd name="adj2" fmla="val 30956"/>
                  </a:avLst>
                </a:prstGeom>
                <a:solidFill>
                  <a:srgbClr val="A11383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SMS</a:t>
                  </a:r>
                </a:p>
              </p:txBody>
            </p:sp>
          </p:grpSp>
          <p:sp>
            <p:nvSpPr>
              <p:cNvPr id="35" name="Arredondar Retângulo no Mesmo Canto Lateral 34"/>
              <p:cNvSpPr/>
              <p:nvPr/>
            </p:nvSpPr>
            <p:spPr bwMode="auto">
              <a:xfrm>
                <a:off x="6588224" y="4725144"/>
                <a:ext cx="1512168" cy="351656"/>
              </a:xfrm>
              <a:prstGeom prst="round2SameRect">
                <a:avLst>
                  <a:gd name="adj1" fmla="val 40562"/>
                  <a:gd name="adj2" fmla="val 30956"/>
                </a:avLst>
              </a:prstGeom>
              <a:solidFill>
                <a:schemeClr val="accent5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rPr>
                  <a:t>QW-GatewaySSL</a:t>
                </a:r>
                <a:endPara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2" name="Seta para a esquerda e para a direita 41"/>
              <p:cNvSpPr/>
              <p:nvPr/>
            </p:nvSpPr>
            <p:spPr bwMode="auto">
              <a:xfrm rot="10601652">
                <a:off x="4651921" y="5530559"/>
                <a:ext cx="470520" cy="288032"/>
              </a:xfrm>
              <a:prstGeom prst="leftRightArrow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3" name="Arredondar Retângulo no Mesmo Canto Lateral 42"/>
              <p:cNvSpPr/>
              <p:nvPr/>
            </p:nvSpPr>
            <p:spPr bwMode="auto">
              <a:xfrm>
                <a:off x="4355976" y="4077072"/>
                <a:ext cx="648072" cy="1368152"/>
              </a:xfrm>
              <a:prstGeom prst="round2SameRect">
                <a:avLst>
                  <a:gd name="adj1" fmla="val 30748"/>
                  <a:gd name="adj2" fmla="val 30956"/>
                </a:avLst>
              </a:prstGeom>
              <a:solidFill>
                <a:srgbClr val="A11383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4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rPr>
                  <a:t>QW-API</a:t>
                </a:r>
                <a:endPara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67" name="Seta para a esquerda e para a direita 66"/>
            <p:cNvSpPr/>
            <p:nvPr/>
          </p:nvSpPr>
          <p:spPr bwMode="auto">
            <a:xfrm rot="16200000">
              <a:off x="3059832" y="3501008"/>
              <a:ext cx="1008113" cy="288032"/>
            </a:xfrm>
            <a:prstGeom prst="leftRightArrow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Seta para a esquerda e para a direita 70"/>
            <p:cNvSpPr/>
            <p:nvPr/>
          </p:nvSpPr>
          <p:spPr bwMode="auto">
            <a:xfrm rot="3734194">
              <a:off x="5213955" y="3165387"/>
              <a:ext cx="1643338" cy="767869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Seta para a esquerda e para a direita 37"/>
            <p:cNvSpPr/>
            <p:nvPr/>
          </p:nvSpPr>
          <p:spPr bwMode="auto">
            <a:xfrm rot="3682974">
              <a:off x="5278092" y="3450413"/>
              <a:ext cx="1368152" cy="288032"/>
            </a:xfrm>
            <a:prstGeom prst="leftRightArrow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92088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pic>
        <p:nvPicPr>
          <p:cNvPr id="6150" name="Picture 6" descr="C:\Users\anderson\Downloads\MC90020547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365104"/>
            <a:ext cx="1037007" cy="1031578"/>
          </a:xfrm>
          <a:prstGeom prst="rect">
            <a:avLst/>
          </a:prstGeom>
          <a:noFill/>
        </p:spPr>
      </p:pic>
      <p:pic>
        <p:nvPicPr>
          <p:cNvPr id="6151" name="Picture 7" descr="C:\Users\anderson\Downloads\MC90039147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12776"/>
            <a:ext cx="1261696" cy="1045344"/>
          </a:xfrm>
          <a:prstGeom prst="rect">
            <a:avLst/>
          </a:prstGeom>
          <a:noFill/>
        </p:spPr>
      </p:pic>
      <p:sp>
        <p:nvSpPr>
          <p:cNvPr id="6152" name="Cloud"/>
          <p:cNvSpPr>
            <a:spLocks noChangeAspect="1" noEditPoints="1" noChangeArrowheads="1"/>
          </p:cNvSpPr>
          <p:nvPr/>
        </p:nvSpPr>
        <p:spPr bwMode="auto">
          <a:xfrm>
            <a:off x="3203848" y="3068961"/>
            <a:ext cx="3426818" cy="165618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200" dirty="0" smtClean="0">
              <a:solidFill>
                <a:schemeClr val="bg2"/>
              </a:solidFill>
            </a:endParaRPr>
          </a:p>
          <a:p>
            <a:endParaRPr lang="pt-BR" sz="1200" dirty="0" smtClean="0">
              <a:solidFill>
                <a:schemeClr val="bg2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2"/>
                </a:solidFill>
              </a:rPr>
              <a:t>Nuvem </a:t>
            </a:r>
            <a:r>
              <a:rPr lang="pt-BR" sz="2400" dirty="0" err="1" smtClean="0">
                <a:solidFill>
                  <a:schemeClr val="bg2"/>
                </a:solidFill>
              </a:rPr>
              <a:t>MTur</a:t>
            </a:r>
            <a:endParaRPr lang="pt-BR" sz="2400" dirty="0">
              <a:solidFill>
                <a:schemeClr val="bg2"/>
              </a:solidFill>
            </a:endParaRPr>
          </a:p>
        </p:txBody>
      </p:sp>
      <p:pic>
        <p:nvPicPr>
          <p:cNvPr id="6153" name="Picture 9" descr="C:\Users\anderson\Downloads\MC9004348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1484784"/>
            <a:ext cx="1178719" cy="1178719"/>
          </a:xfrm>
          <a:prstGeom prst="rect">
            <a:avLst/>
          </a:prstGeom>
          <a:noFill/>
        </p:spPr>
      </p:pic>
      <p:pic>
        <p:nvPicPr>
          <p:cNvPr id="6156" name="Picture 12" descr="C:\Users\anderson\Downloads\MC90043158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484784"/>
            <a:ext cx="892696" cy="892696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179512" y="422108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Servidores Externos</a:t>
            </a:r>
          </a:p>
          <a:p>
            <a:r>
              <a:rPr lang="pt-BR" sz="1400" dirty="0" smtClean="0"/>
              <a:t>QWTCP</a:t>
            </a:r>
            <a:endParaRPr lang="pt-BR" sz="1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835696" y="2420888"/>
            <a:ext cx="16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Clientes remotos</a:t>
            </a:r>
          </a:p>
          <a:p>
            <a:r>
              <a:rPr lang="pt-BR" sz="1200" dirty="0" smtClean="0"/>
              <a:t>QWTCP</a:t>
            </a:r>
            <a:endParaRPr lang="pt-BR" dirty="0"/>
          </a:p>
        </p:txBody>
      </p:sp>
      <p:cxnSp>
        <p:nvCxnSpPr>
          <p:cNvPr id="27" name="Forma 26"/>
          <p:cNvCxnSpPr>
            <a:stCxn id="6156" idx="1"/>
            <a:endCxn id="6152" idx="3"/>
          </p:cNvCxnSpPr>
          <p:nvPr/>
        </p:nvCxnSpPr>
        <p:spPr bwMode="auto">
          <a:xfrm rot="10800000" flipH="1" flipV="1">
            <a:off x="4716015" y="1931131"/>
            <a:ext cx="201241" cy="1232523"/>
          </a:xfrm>
          <a:prstGeom prst="bentConnector5">
            <a:avLst>
              <a:gd name="adj1" fmla="val -113595"/>
              <a:gd name="adj2" fmla="val 81600"/>
              <a:gd name="adj3" fmla="val 946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Forma 29"/>
          <p:cNvCxnSpPr>
            <a:stCxn id="6153" idx="3"/>
            <a:endCxn id="6152" idx="2"/>
          </p:cNvCxnSpPr>
          <p:nvPr/>
        </p:nvCxnSpPr>
        <p:spPr bwMode="auto">
          <a:xfrm flipH="1">
            <a:off x="6627810" y="2074144"/>
            <a:ext cx="1787205" cy="1822909"/>
          </a:xfrm>
          <a:prstGeom prst="bentConnector3">
            <a:avLst>
              <a:gd name="adj1" fmla="val -12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CaixaDeTexto 37"/>
          <p:cNvSpPr txBox="1"/>
          <p:nvPr/>
        </p:nvSpPr>
        <p:spPr>
          <a:xfrm>
            <a:off x="6732240" y="2564904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Auto-atendimento</a:t>
            </a:r>
            <a:endParaRPr lang="pt-BR" sz="1600" dirty="0" smtClean="0"/>
          </a:p>
          <a:p>
            <a:r>
              <a:rPr lang="pt-BR" sz="1100" dirty="0" smtClean="0"/>
              <a:t>SFTP / WEB / </a:t>
            </a:r>
            <a:r>
              <a:rPr lang="pt-BR" sz="1100" dirty="0" smtClean="0"/>
              <a:t>QWTCP</a:t>
            </a:r>
            <a:endParaRPr lang="pt-BR" dirty="0"/>
          </a:p>
        </p:txBody>
      </p:sp>
      <p:cxnSp>
        <p:nvCxnSpPr>
          <p:cNvPr id="40" name="Forma 39"/>
          <p:cNvCxnSpPr>
            <a:stCxn id="6151" idx="3"/>
          </p:cNvCxnSpPr>
          <p:nvPr/>
        </p:nvCxnSpPr>
        <p:spPr bwMode="auto">
          <a:xfrm>
            <a:off x="2737352" y="1935448"/>
            <a:ext cx="1114568" cy="1421544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2050" idx="3"/>
            <a:endCxn id="6152" idx="0"/>
          </p:cNvCxnSpPr>
          <p:nvPr/>
        </p:nvCxnSpPr>
        <p:spPr bwMode="auto">
          <a:xfrm>
            <a:off x="1091878" y="3325763"/>
            <a:ext cx="2122599" cy="571290"/>
          </a:xfrm>
          <a:prstGeom prst="bentConnector5">
            <a:avLst>
              <a:gd name="adj1" fmla="val 49750"/>
              <a:gd name="adj2" fmla="val 99027"/>
              <a:gd name="adj3" fmla="val 978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Forma 47"/>
          <p:cNvCxnSpPr>
            <a:stCxn id="6150" idx="0"/>
            <a:endCxn id="6152" idx="2"/>
          </p:cNvCxnSpPr>
          <p:nvPr/>
        </p:nvCxnSpPr>
        <p:spPr bwMode="auto">
          <a:xfrm rot="16200000" flipV="1">
            <a:off x="7173304" y="3351560"/>
            <a:ext cx="468051" cy="155903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0" name="mainfrm"/>
          <p:cNvSpPr>
            <a:spLocks noEditPoints="1" noChangeArrowheads="1"/>
          </p:cNvSpPr>
          <p:nvPr/>
        </p:nvSpPr>
        <p:spPr bwMode="auto">
          <a:xfrm>
            <a:off x="323528" y="2420888"/>
            <a:ext cx="7683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236296" y="5517232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Auto-atendimento</a:t>
            </a:r>
            <a:endParaRPr lang="pt-BR" sz="1400" dirty="0" smtClean="0"/>
          </a:p>
          <a:p>
            <a:r>
              <a:rPr lang="pt-BR" sz="1100" dirty="0" smtClean="0"/>
              <a:t>SMS / Web / </a:t>
            </a:r>
            <a:r>
              <a:rPr lang="pt-BR" sz="1100" dirty="0" err="1" smtClean="0"/>
              <a:t>Mobile</a:t>
            </a:r>
            <a:r>
              <a:rPr lang="pt-BR" sz="1100" dirty="0" smtClean="0"/>
              <a:t> </a:t>
            </a:r>
            <a:r>
              <a:rPr lang="pt-BR" sz="1100" dirty="0" err="1" smtClean="0"/>
              <a:t>App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4048" y="2276872"/>
            <a:ext cx="13681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Contingencia</a:t>
            </a:r>
          </a:p>
          <a:p>
            <a:pPr algn="ctr"/>
            <a:r>
              <a:rPr lang="pt-BR" sz="1200" dirty="0" smtClean="0"/>
              <a:t>IMAP / POP3</a:t>
            </a:r>
            <a:endParaRPr lang="pt-BR" sz="1200" dirty="0" smtClean="0"/>
          </a:p>
        </p:txBody>
      </p:sp>
      <p:grpSp>
        <p:nvGrpSpPr>
          <p:cNvPr id="71" name="Grupo 70"/>
          <p:cNvGrpSpPr/>
          <p:nvPr/>
        </p:nvGrpSpPr>
        <p:grpSpPr>
          <a:xfrm>
            <a:off x="899592" y="4941168"/>
            <a:ext cx="6120680" cy="1736575"/>
            <a:chOff x="1547664" y="4077072"/>
            <a:chExt cx="6696744" cy="2600672"/>
          </a:xfrm>
        </p:grpSpPr>
        <p:grpSp>
          <p:nvGrpSpPr>
            <p:cNvPr id="72" name="Grupo 83"/>
            <p:cNvGrpSpPr/>
            <p:nvPr/>
          </p:nvGrpSpPr>
          <p:grpSpPr>
            <a:xfrm>
              <a:off x="1547664" y="4077072"/>
              <a:ext cx="6696744" cy="2600672"/>
              <a:chOff x="1907704" y="4077072"/>
              <a:chExt cx="6696744" cy="2600672"/>
            </a:xfrm>
          </p:grpSpPr>
          <p:grpSp>
            <p:nvGrpSpPr>
              <p:cNvPr id="76" name="Grupo 12"/>
              <p:cNvGrpSpPr/>
              <p:nvPr/>
            </p:nvGrpSpPr>
            <p:grpSpPr>
              <a:xfrm>
                <a:off x="1907704" y="4077072"/>
                <a:ext cx="6696744" cy="2600672"/>
                <a:chOff x="1187624" y="2467568"/>
                <a:chExt cx="7048128" cy="3058047"/>
              </a:xfrm>
            </p:grpSpPr>
            <p:sp>
              <p:nvSpPr>
                <p:cNvPr id="88" name="Arredondar Retângulo no Mesmo Canto Lateral 6"/>
                <p:cNvSpPr/>
                <p:nvPr/>
              </p:nvSpPr>
              <p:spPr bwMode="auto">
                <a:xfrm>
                  <a:off x="1187624" y="2467568"/>
                  <a:ext cx="3637742" cy="2455485"/>
                </a:xfrm>
                <a:prstGeom prst="round2SameRect">
                  <a:avLst>
                    <a:gd name="adj1" fmla="val 16471"/>
                    <a:gd name="adj2" fmla="val 13078"/>
                  </a:avLst>
                </a:prstGeom>
                <a:ln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4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pt-BR" sz="14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Times New Roman" pitchFamily="18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4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pt-BR" sz="1600" dirty="0"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latin typeface="Times New Roman" pitchFamily="18" charset="0"/>
                    </a:rPr>
                    <a:t> </a:t>
                  </a:r>
                  <a:r>
                    <a:rPr lang="pt-BR" sz="1600" dirty="0" smtClean="0"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latin typeface="Times New Roman" pitchFamily="18" charset="0"/>
                    </a:rPr>
                    <a:t>     </a:t>
                  </a:r>
                  <a:r>
                    <a:rPr kumimoji="0" lang="pt-BR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Web Service</a:t>
                  </a:r>
                </a:p>
              </p:txBody>
            </p:sp>
            <p:sp>
              <p:nvSpPr>
                <p:cNvPr id="89" name="Arredondar Retângulo no Mesmo Canto Lateral 88"/>
                <p:cNvSpPr/>
                <p:nvPr/>
              </p:nvSpPr>
              <p:spPr bwMode="auto">
                <a:xfrm>
                  <a:off x="1187624" y="2467568"/>
                  <a:ext cx="3603958" cy="1152128"/>
                </a:xfrm>
                <a:prstGeom prst="round2SameRect">
                  <a:avLst>
                    <a:gd name="adj1" fmla="val 18893"/>
                    <a:gd name="adj2" fmla="val 0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Web </a:t>
                  </a:r>
                  <a:r>
                    <a:rPr kumimoji="0" lang="pt-BR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Aplication</a:t>
                  </a:r>
                  <a:endParaRPr kumimoji="0" lang="pt-BR" sz="11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 bwMode="auto">
                <a:xfrm>
                  <a:off x="4788025" y="2467568"/>
                  <a:ext cx="3447727" cy="2455485"/>
                </a:xfrm>
                <a:prstGeom prst="round2SameRect">
                  <a:avLst>
                    <a:gd name="adj1" fmla="val 12507"/>
                    <a:gd name="adj2" fmla="val 0"/>
                  </a:avLst>
                </a:prstGeom>
                <a:solidFill>
                  <a:schemeClr val="tx2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Q-Ware</a:t>
                  </a:r>
                </a:p>
              </p:txBody>
            </p:sp>
            <p:sp>
              <p:nvSpPr>
                <p:cNvPr id="91" name="Arredondar Retângulo no Mesmo Canto Lateral 90"/>
                <p:cNvSpPr/>
                <p:nvPr/>
              </p:nvSpPr>
              <p:spPr bwMode="auto">
                <a:xfrm>
                  <a:off x="1187624" y="4797151"/>
                  <a:ext cx="7048128" cy="728464"/>
                </a:xfrm>
                <a:prstGeom prst="round2SameRect">
                  <a:avLst>
                    <a:gd name="adj1" fmla="val 16471"/>
                    <a:gd name="adj2" fmla="val 2483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SGBD, </a:t>
                  </a:r>
                  <a:r>
                    <a:rPr kumimoji="0" lang="pt-BR" sz="16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B.I</a:t>
                  </a:r>
                  <a:r>
                    <a:rPr kumimoji="0" lang="pt-BR" sz="16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.</a:t>
                  </a:r>
                  <a:r>
                    <a:rPr kumimoji="0" lang="pt-BR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6">
                          <a:lumMod val="75000"/>
                          <a:lumOff val="25000"/>
                        </a:schemeClr>
                      </a:solidFill>
                      <a:effectLst/>
                      <a:latin typeface="Times New Roman" pitchFamily="18" charset="0"/>
                    </a:rPr>
                    <a:t> e outros processos</a:t>
                  </a:r>
                </a:p>
              </p:txBody>
            </p:sp>
          </p:grpSp>
          <p:sp>
            <p:nvSpPr>
              <p:cNvPr id="77" name="Seta para a esquerda e para a direita 76"/>
              <p:cNvSpPr/>
              <p:nvPr/>
            </p:nvSpPr>
            <p:spPr bwMode="auto">
              <a:xfrm rot="16006601">
                <a:off x="1938784" y="4929863"/>
                <a:ext cx="539999" cy="288032"/>
              </a:xfrm>
              <a:prstGeom prst="leftRightArrow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8" name="Seta para a esquerda e para a direita 77"/>
              <p:cNvSpPr/>
              <p:nvPr/>
            </p:nvSpPr>
            <p:spPr bwMode="auto">
              <a:xfrm rot="5568727">
                <a:off x="2056579" y="5901102"/>
                <a:ext cx="476474" cy="288032"/>
              </a:xfrm>
              <a:prstGeom prst="leftRightArrow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9" name="Seta para a esquerda e para a direita 78"/>
              <p:cNvSpPr/>
              <p:nvPr/>
            </p:nvSpPr>
            <p:spPr bwMode="auto">
              <a:xfrm rot="5400000">
                <a:off x="8081155" y="5896508"/>
                <a:ext cx="470520" cy="288032"/>
              </a:xfrm>
              <a:prstGeom prst="leftRightArrow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0" name="Arredondar Retângulo no Mesmo Canto Lateral 79"/>
              <p:cNvSpPr/>
              <p:nvPr/>
            </p:nvSpPr>
            <p:spPr bwMode="auto">
              <a:xfrm>
                <a:off x="6156176" y="5157192"/>
                <a:ext cx="720080" cy="351656"/>
              </a:xfrm>
              <a:prstGeom prst="round2SameRect">
                <a:avLst>
                  <a:gd name="adj1" fmla="val 40562"/>
                  <a:gd name="adj2" fmla="val 30956"/>
                </a:avLst>
              </a:prstGeom>
              <a:solidFill>
                <a:srgbClr val="A11383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rPr>
                  <a:t>S/FTP</a:t>
                </a:r>
              </a:p>
            </p:txBody>
          </p:sp>
          <p:sp>
            <p:nvSpPr>
              <p:cNvPr id="81" name="Arredondar Retângulo no Mesmo Canto Lateral 80"/>
              <p:cNvSpPr/>
              <p:nvPr/>
            </p:nvSpPr>
            <p:spPr bwMode="auto">
              <a:xfrm>
                <a:off x="5364088" y="5157192"/>
                <a:ext cx="720080" cy="351656"/>
              </a:xfrm>
              <a:prstGeom prst="round2SameRect">
                <a:avLst>
                  <a:gd name="adj1" fmla="val 40562"/>
                  <a:gd name="adj2" fmla="val 30956"/>
                </a:avLst>
              </a:prstGeom>
              <a:solidFill>
                <a:srgbClr val="A11383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rPr>
                  <a:t>Email</a:t>
                </a:r>
              </a:p>
            </p:txBody>
          </p:sp>
          <p:sp>
            <p:nvSpPr>
              <p:cNvPr id="82" name="Arredondar Retângulo no Mesmo Canto Lateral 81"/>
              <p:cNvSpPr/>
              <p:nvPr/>
            </p:nvSpPr>
            <p:spPr bwMode="auto">
              <a:xfrm>
                <a:off x="7020272" y="5157192"/>
                <a:ext cx="720080" cy="351656"/>
              </a:xfrm>
              <a:prstGeom prst="round2SameRect">
                <a:avLst>
                  <a:gd name="adj1" fmla="val 40562"/>
                  <a:gd name="adj2" fmla="val 30956"/>
                </a:avLst>
              </a:prstGeom>
              <a:solidFill>
                <a:srgbClr val="A11383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9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rPr>
                  <a:t>Odette</a:t>
                </a:r>
              </a:p>
            </p:txBody>
          </p:sp>
          <p:sp>
            <p:nvSpPr>
              <p:cNvPr id="83" name="Arredondar Retângulo no Mesmo Canto Lateral 82"/>
              <p:cNvSpPr/>
              <p:nvPr/>
            </p:nvSpPr>
            <p:spPr bwMode="auto">
              <a:xfrm>
                <a:off x="5436096" y="4725144"/>
                <a:ext cx="1440160" cy="351656"/>
              </a:xfrm>
              <a:prstGeom prst="round2SameRect">
                <a:avLst>
                  <a:gd name="adj1" fmla="val 40562"/>
                  <a:gd name="adj2" fmla="val 30956"/>
                </a:avLst>
              </a:prstGeom>
              <a:solidFill>
                <a:srgbClr val="A11383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000" b="0" i="0" u="none" strike="noStrike" cap="none" normalizeH="0" baseline="0" dirty="0" err="1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rPr>
                  <a:t>Q-Ware-TCP</a:t>
                </a:r>
                <a:endPara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4" name="Arredondar Retângulo no Mesmo Canto Lateral 83"/>
              <p:cNvSpPr/>
              <p:nvPr/>
            </p:nvSpPr>
            <p:spPr bwMode="auto">
              <a:xfrm>
                <a:off x="6156176" y="5589240"/>
                <a:ext cx="1080120" cy="351656"/>
              </a:xfrm>
              <a:prstGeom prst="round2SameRect">
                <a:avLst>
                  <a:gd name="adj1" fmla="val 40562"/>
                  <a:gd name="adj2" fmla="val 30956"/>
                </a:avLst>
              </a:prstGeom>
              <a:solidFill>
                <a:srgbClr val="A11383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000" dirty="0" smtClean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Times New Roman" pitchFamily="18" charset="0"/>
                  </a:rPr>
                  <a:t>AS1, 2 e 3</a:t>
                </a:r>
                <a:endPara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5" name="Arredondar Retângulo no Mesmo Canto Lateral 84"/>
              <p:cNvSpPr/>
              <p:nvPr/>
            </p:nvSpPr>
            <p:spPr bwMode="auto">
              <a:xfrm>
                <a:off x="7308304" y="5589240"/>
                <a:ext cx="720080" cy="351656"/>
              </a:xfrm>
              <a:prstGeom prst="round2SameRect">
                <a:avLst>
                  <a:gd name="adj1" fmla="val 40562"/>
                  <a:gd name="adj2" fmla="val 30956"/>
                </a:avLst>
              </a:prstGeom>
              <a:solidFill>
                <a:srgbClr val="A11383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9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rPr>
                  <a:t>Outros</a:t>
                </a:r>
              </a:p>
            </p:txBody>
          </p:sp>
          <p:sp>
            <p:nvSpPr>
              <p:cNvPr id="86" name="Arredondar Retângulo no Mesmo Canto Lateral 85"/>
              <p:cNvSpPr/>
              <p:nvPr/>
            </p:nvSpPr>
            <p:spPr bwMode="auto">
              <a:xfrm>
                <a:off x="5508104" y="5589240"/>
                <a:ext cx="576064" cy="351656"/>
              </a:xfrm>
              <a:prstGeom prst="round2SameRect">
                <a:avLst>
                  <a:gd name="adj1" fmla="val 40562"/>
                  <a:gd name="adj2" fmla="val 30956"/>
                </a:avLst>
              </a:prstGeom>
              <a:solidFill>
                <a:srgbClr val="A11383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rPr>
                  <a:t>SSL</a:t>
                </a:r>
              </a:p>
            </p:txBody>
          </p:sp>
          <p:sp>
            <p:nvSpPr>
              <p:cNvPr id="87" name="Arredondar Retângulo no Mesmo Canto Lateral 86"/>
              <p:cNvSpPr/>
              <p:nvPr/>
            </p:nvSpPr>
            <p:spPr bwMode="auto">
              <a:xfrm>
                <a:off x="7812360" y="5157192"/>
                <a:ext cx="648072" cy="351656"/>
              </a:xfrm>
              <a:prstGeom prst="round2SameRect">
                <a:avLst>
                  <a:gd name="adj1" fmla="val 40562"/>
                  <a:gd name="adj2" fmla="val 30956"/>
                </a:avLst>
              </a:prstGeom>
              <a:solidFill>
                <a:srgbClr val="A11383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6">
                        <a:lumMod val="75000"/>
                        <a:lumOff val="25000"/>
                      </a:schemeClr>
                    </a:solidFill>
                    <a:effectLst/>
                    <a:latin typeface="Times New Roman" pitchFamily="18" charset="0"/>
                  </a:rPr>
                  <a:t>SMS</a:t>
                </a:r>
              </a:p>
            </p:txBody>
          </p:sp>
        </p:grpSp>
        <p:sp>
          <p:nvSpPr>
            <p:cNvPr id="73" name="Arredondar Retângulo no Mesmo Canto Lateral 72"/>
            <p:cNvSpPr/>
            <p:nvPr/>
          </p:nvSpPr>
          <p:spPr bwMode="auto">
            <a:xfrm>
              <a:off x="6588224" y="4725144"/>
              <a:ext cx="1512168" cy="351656"/>
            </a:xfrm>
            <a:prstGeom prst="round2SameRect">
              <a:avLst>
                <a:gd name="adj1" fmla="val 40562"/>
                <a:gd name="adj2" fmla="val 30956"/>
              </a:avLst>
            </a:prstGeom>
            <a:solidFill>
              <a:schemeClr val="accent5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 err="1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QW-GatewaySSL</a:t>
              </a:r>
              <a:endPara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Seta para a esquerda e para a direita 73"/>
            <p:cNvSpPr/>
            <p:nvPr/>
          </p:nvSpPr>
          <p:spPr bwMode="auto">
            <a:xfrm rot="10601652">
              <a:off x="4651921" y="5530559"/>
              <a:ext cx="470520" cy="288032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Arredondar Retângulo no Mesmo Canto Lateral 74"/>
            <p:cNvSpPr/>
            <p:nvPr/>
          </p:nvSpPr>
          <p:spPr bwMode="auto">
            <a:xfrm>
              <a:off x="4355976" y="4077072"/>
              <a:ext cx="648072" cy="1368152"/>
            </a:xfrm>
            <a:prstGeom prst="round2SameRect">
              <a:avLst>
                <a:gd name="adj1" fmla="val 30748"/>
                <a:gd name="adj2" fmla="val 30956"/>
              </a:avLst>
            </a:prstGeom>
            <a:solidFill>
              <a:srgbClr val="A11383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</a:rPr>
                <a:t>QW-API</a:t>
              </a:r>
              <a:endPara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7" name="Seta para a esquerda e para a direita 106"/>
          <p:cNvSpPr/>
          <p:nvPr/>
        </p:nvSpPr>
        <p:spPr bwMode="auto">
          <a:xfrm rot="5400000">
            <a:off x="4813183" y="4699985"/>
            <a:ext cx="430045" cy="192331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Seta para a esquerda e para a direita 107"/>
          <p:cNvSpPr/>
          <p:nvPr/>
        </p:nvSpPr>
        <p:spPr bwMode="auto">
          <a:xfrm rot="18518388">
            <a:off x="2784463" y="4580245"/>
            <a:ext cx="854625" cy="216023"/>
          </a:xfrm>
          <a:prstGeom prst="leftRightArrow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92088"/>
          </a:xfrm>
        </p:spPr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5013176"/>
          </a:xfrm>
        </p:spPr>
        <p:txBody>
          <a:bodyPr/>
          <a:lstStyle/>
          <a:p>
            <a:r>
              <a:rPr lang="pt-BR" sz="2800" dirty="0" smtClean="0"/>
              <a:t>Produto totalmente nacional, para soluções tipicamente Brasileiras, que requerem mudanças ágeis, de modo a contemplar anseios políticos e técnicos tempestivos;</a:t>
            </a:r>
          </a:p>
          <a:p>
            <a:r>
              <a:rPr lang="pt-BR" sz="2800" dirty="0" smtClean="0"/>
              <a:t>Possibilidade de tarifar, controlar e dimensionar o uso dos recursos da </a:t>
            </a:r>
            <a:r>
              <a:rPr lang="pt-BR" sz="2800" dirty="0" err="1" smtClean="0"/>
              <a:t>T.I.</a:t>
            </a:r>
            <a:r>
              <a:rPr lang="pt-BR" sz="2800" dirty="0" smtClean="0"/>
              <a:t>, com base em valores reais coletados de modo centralizado;</a:t>
            </a:r>
          </a:p>
          <a:p>
            <a:r>
              <a:rPr lang="pt-BR" sz="2800" dirty="0" smtClean="0"/>
              <a:t>Possibilidade de exportar os dados como: uso e tráfego, acessos, eventos de sucesso / insucesso, usuários, áreas / departamentos, e outros para </a:t>
            </a:r>
            <a:r>
              <a:rPr lang="pt-BR" sz="2800" dirty="0" err="1" smtClean="0"/>
              <a:t>B.I.</a:t>
            </a:r>
            <a:r>
              <a:rPr lang="pt-BR" sz="2800" dirty="0" smtClean="0"/>
              <a:t>; </a:t>
            </a:r>
          </a:p>
          <a:p>
            <a:r>
              <a:rPr lang="pt-BR" sz="2800" dirty="0" smtClean="0"/>
              <a:t>Realizar pesquisa textual para busca dos documentos</a:t>
            </a:r>
          </a:p>
          <a:p>
            <a:endParaRPr lang="pt-BR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92088"/>
          </a:xfrm>
        </p:spPr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5013176"/>
          </a:xfrm>
        </p:spPr>
        <p:txBody>
          <a:bodyPr/>
          <a:lstStyle/>
          <a:p>
            <a:r>
              <a:rPr lang="pt-BR" sz="2800" dirty="0" smtClean="0"/>
              <a:t>Simplificar a matriz de complexidade envolvendo diversas Soluções e fornecedores;</a:t>
            </a:r>
          </a:p>
          <a:p>
            <a:r>
              <a:rPr lang="pt-BR" sz="2800" dirty="0" smtClean="0"/>
              <a:t>Prover infraestrutura escalável para aportar novas demandas;</a:t>
            </a:r>
          </a:p>
          <a:p>
            <a:r>
              <a:rPr lang="pt-BR" sz="2800" dirty="0" smtClean="0"/>
              <a:t>Prover recursos de gestão do ciclo de vida das informações trafegadas;</a:t>
            </a:r>
          </a:p>
          <a:p>
            <a:r>
              <a:rPr lang="pt-BR" sz="2800" dirty="0" smtClean="0"/>
              <a:t>Prover mecanismos de auditoria e rastreabilidade das informações trocadas;</a:t>
            </a:r>
          </a:p>
          <a:p>
            <a:r>
              <a:rPr lang="pt-BR" sz="2800" dirty="0" smtClean="0"/>
              <a:t>Implantação com </a:t>
            </a:r>
            <a:r>
              <a:rPr lang="pt-BR" sz="2800" dirty="0" err="1" smtClean="0"/>
              <a:t>pouquissimo</a:t>
            </a:r>
            <a:r>
              <a:rPr lang="pt-BR" sz="2800" dirty="0" smtClean="0"/>
              <a:t> impacto nas aplicações em produção;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020272" y="1268760"/>
            <a:ext cx="1948136" cy="44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Continuação...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design">
  <a:themeElements>
    <a:clrScheme name="Tema do Offic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Tema do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</Template>
  <TotalTime>745</TotalTime>
  <Words>568</Words>
  <Application>Microsoft Office PowerPoint</Application>
  <PresentationFormat>Apresentação na tela (4:3)</PresentationFormat>
  <Paragraphs>133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Modelo de design</vt:lpstr>
      <vt:lpstr>Solução Q-Ware para integração</vt:lpstr>
      <vt:lpstr>Desafio</vt:lpstr>
      <vt:lpstr>Desafio</vt:lpstr>
      <vt:lpstr>Desafio</vt:lpstr>
      <vt:lpstr>Arquitetura  de acesso dos  Meios de Hospedagem Atual</vt:lpstr>
      <vt:lpstr>Arquitetura  de acesso Mtur Modelo Futura</vt:lpstr>
      <vt:lpstr>Proposta</vt:lpstr>
      <vt:lpstr>Vantagens</vt:lpstr>
      <vt:lpstr>Vantagens</vt:lpstr>
      <vt:lpstr>Vantagens</vt:lpstr>
      <vt:lpstr>Alcance da Proposta</vt:lpstr>
      <vt:lpstr>Alcance da Proposta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Q-Ware para integração</dc:title>
  <dc:creator>anderson</dc:creator>
  <cp:lastModifiedBy>anderson</cp:lastModifiedBy>
  <cp:revision>22</cp:revision>
  <dcterms:created xsi:type="dcterms:W3CDTF">2014-08-05T03:02:41Z</dcterms:created>
  <dcterms:modified xsi:type="dcterms:W3CDTF">2014-08-08T21:37:54Z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TC010690581046</vt:lpwstr>
  </property>
</Properties>
</file>