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229" r:id="rId24"/>
  </p:sldMasterIdLst>
  <p:notesMasterIdLst>
    <p:notesMasterId r:id="rId35"/>
  </p:notesMasterIdLst>
  <p:handoutMasterIdLst>
    <p:handoutMasterId r:id="rId36"/>
  </p:handoutMasterIdLst>
  <p:sldIdLst>
    <p:sldId id="284" r:id="rId25"/>
    <p:sldId id="258" r:id="rId26"/>
    <p:sldId id="329" r:id="rId27"/>
    <p:sldId id="259" r:id="rId28"/>
    <p:sldId id="330" r:id="rId29"/>
    <p:sldId id="331" r:id="rId30"/>
    <p:sldId id="261" r:id="rId31"/>
    <p:sldId id="262" r:id="rId32"/>
    <p:sldId id="33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2DE"/>
    <a:srgbClr val="8D8C95"/>
    <a:srgbClr val="000000"/>
    <a:srgbClr val="262626"/>
    <a:srgbClr val="131313"/>
    <a:srgbClr val="242428"/>
    <a:srgbClr val="19181C"/>
    <a:srgbClr val="E15310"/>
    <a:srgbClr val="006D85"/>
    <a:srgbClr val="888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D7FCF-DA82-4189-9F59-061A0F7B22DC}" v="51" dt="2024-09-23T17:34:26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784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napToGrid="0" showGuides="1">
      <p:cViewPr varScale="1">
        <p:scale>
          <a:sx n="168" d="100"/>
          <a:sy n="168" d="100"/>
        </p:scale>
        <p:origin x="5432" y="21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2.xml"/><Relationship Id="rId39" Type="http://schemas.openxmlformats.org/officeDocument/2006/relationships/viewProps" Target="viewProps.xml"/><Relationship Id="rId21" Type="http://schemas.openxmlformats.org/officeDocument/2006/relationships/customXml" Target="../customXml/item21.xml"/><Relationship Id="rId34" Type="http://schemas.openxmlformats.org/officeDocument/2006/relationships/slide" Target="slides/slide10.xml"/><Relationship Id="rId42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" Target="slides/slide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" Target="slides/slide4.xml"/><Relationship Id="rId36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7">
            <a:extLst>
              <a:ext uri="{FF2B5EF4-FFF2-40B4-BE49-F238E27FC236}">
                <a16:creationId xmlns:a16="http://schemas.microsoft.com/office/drawing/2014/main" id="{6D9F846D-2CFB-BC42-A87F-3BBAB17363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88408BE6-8E91-914D-8FB2-836E9E3F52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053A4A9A-59E9-FE4E-8C48-82287B8CFB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9/24/2024 8:56 AM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CC6F94-A19F-3C4E-B299-330922AF66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231887" y="106595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6842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224725" y="8686801"/>
            <a:ext cx="5409296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defRPr sz="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914099" eaLnBrk="0" hangingPunct="0"/>
            <a:r>
              <a:rPr lang="en-US">
                <a:ea typeface="Segoe UI" pitchFamily="34" charset="0"/>
              </a:rPr>
              <a:t>© Advanced Micro Devices, Inc. All rights reserved. Confidential – Not for distribution.</a:t>
            </a:r>
            <a:endParaRPr lang="en-US" dirty="0">
              <a:ea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661475" y="118832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6B0810-FC62-EE4E-BF04-55F4B7654175}" type="datetime8">
              <a:rPr lang="en-US" smtClean="0"/>
              <a:pPr/>
              <a:t>9/24/2024 8:55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107052"/>
            <a:ext cx="5486400" cy="435114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39568" y="8685214"/>
            <a:ext cx="793708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367" rtl="0" eaLnBrk="1" latinLnBrk="0" hangingPunct="1">
      <a:lnSpc>
        <a:spcPct val="90000"/>
      </a:lnSpc>
      <a:spcAft>
        <a:spcPts val="333"/>
      </a:spcAft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10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1050" b="0" i="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21536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3C8DF7-52E5-4ABA-86DD-8FD6C136A4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D4C3E2-3CE7-EA80-DFF0-91F7D4F06C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5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26065288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856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7239143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 userDrawn="1">
          <p15:clr>
            <a:srgbClr val="5ACBF0"/>
          </p15:clr>
        </p15:guide>
        <p15:guide id="8" orient="horz" pos="3648" userDrawn="1">
          <p15:clr>
            <a:srgbClr val="5ACBF0"/>
          </p15:clr>
        </p15:guide>
        <p15:guide id="10" pos="3720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52" userDrawn="1">
          <p15:clr>
            <a:srgbClr val="A4A3A4"/>
          </p15:clr>
        </p15:guide>
        <p15:guide id="14" orient="horz" pos="1440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00493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D67B8-90AB-642F-D3C2-79B0D79991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1B2658-BBE5-FF50-3A49-A12C7B1EA044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980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2955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976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1227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486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 userDrawn="1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 userDrawn="1">
          <p15:clr>
            <a:srgbClr val="5ACBF0"/>
          </p15:clr>
        </p15:guide>
        <p15:guide id="11" orient="horz" pos="1275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/>
            </a:lvl1pPr>
            <a:lvl2pPr marL="0" indent="0" algn="ctr">
              <a:buNone/>
              <a:defRPr sz="1800" b="1"/>
            </a:lvl2pPr>
            <a:lvl3pPr marL="0" indent="0" algn="ctr">
              <a:buNone/>
              <a:defRPr sz="1800" b="1"/>
            </a:lvl3pPr>
            <a:lvl4pPr marL="0" indent="0" algn="ctr">
              <a:buNone/>
              <a:defRPr sz="1800" b="1"/>
            </a:lvl4pPr>
            <a:lvl5pPr marL="0" indent="0" algn="ctr">
              <a:buNone/>
              <a:defRPr sz="1800" b="1"/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053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 xmlns:a14="http://schemas.microsoft.com/office/drawing/2010/main" xmlns:a16="http://schemas.microsoft.com/office/drawing/2014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73574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365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 userDrawn="1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 userDrawn="1">
          <p15:clr>
            <a:srgbClr val="5ACBF0"/>
          </p15:clr>
        </p15:guide>
        <p15:guide id="11" orient="horz" pos="245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633176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350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25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D3A967-0FBB-34B4-4FB2-6A371308B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 userDrawn="1">
          <p15:clr>
            <a:srgbClr val="5ACBF0"/>
          </p15:clr>
        </p15:guide>
        <p15:guide id="4" orient="horz" pos="2364" userDrawn="1">
          <p15:clr>
            <a:srgbClr val="5ACBF0"/>
          </p15:clr>
        </p15:guide>
        <p15:guide id="5" pos="3840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0955" y="3104745"/>
            <a:ext cx="6181081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Divider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290955" y="3680069"/>
            <a:ext cx="6181081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351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31CD76-3727-5C5A-936C-21E39A69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67B108C-113D-497F-670A-DDAF72E893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7A3218-9FBC-D7FF-A0AC-D9847C153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181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7056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8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27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9C228-A98B-B784-A41C-3C84AE53B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9919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24536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 userDrawn="1">
          <p15:clr>
            <a:srgbClr val="5ACBF0"/>
          </p15:clr>
        </p15:guide>
        <p15:guide id="4" pos="3659" userDrawn="1">
          <p15:clr>
            <a:srgbClr val="5ACBF0"/>
          </p15:clr>
        </p15:guide>
        <p15:guide id="5" pos="4021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 userDrawn="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 userDrawn="1">
          <p15:clr>
            <a:srgbClr val="5ACBF0"/>
          </p15:clr>
        </p15:guide>
        <p15:guide id="29" orient="horz" pos="232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7773B8-9BA9-711F-EB8B-F0AE5A2A58D1}"/>
              </a:ext>
            </a:extLst>
          </p:cNvPr>
          <p:cNvPicPr>
            <a:picLocks noChangeAspect="1"/>
          </p:cNvPicPr>
          <p:nvPr userDrawn="1"/>
        </p:nvPicPr>
        <p:blipFill>
          <a:blip r:embed="rId33"/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920" r:id="rId1"/>
    <p:sldLayoutId id="2147484926" r:id="rId2"/>
    <p:sldLayoutId id="2147484928" r:id="rId3"/>
    <p:sldLayoutId id="2147484710" r:id="rId4"/>
    <p:sldLayoutId id="2147484240" r:id="rId5"/>
    <p:sldLayoutId id="2147484736" r:id="rId6"/>
    <p:sldLayoutId id="2147484474" r:id="rId7"/>
    <p:sldLayoutId id="2147484639" r:id="rId8"/>
    <p:sldLayoutId id="2147484603" r:id="rId9"/>
    <p:sldLayoutId id="2147484919" r:id="rId10"/>
    <p:sldLayoutId id="2147484751" r:id="rId11"/>
    <p:sldLayoutId id="2147484914" r:id="rId12"/>
    <p:sldLayoutId id="2147484835" r:id="rId13"/>
    <p:sldLayoutId id="2147484929" r:id="rId14"/>
    <p:sldLayoutId id="2147484836" r:id="rId15"/>
    <p:sldLayoutId id="2147484837" r:id="rId16"/>
    <p:sldLayoutId id="2147484838" r:id="rId17"/>
    <p:sldLayoutId id="2147484923" r:id="rId18"/>
    <p:sldLayoutId id="2147484925" r:id="rId19"/>
    <p:sldLayoutId id="2147484839" r:id="rId20"/>
    <p:sldLayoutId id="2147484922" r:id="rId21"/>
    <p:sldLayoutId id="2147484783" r:id="rId22"/>
    <p:sldLayoutId id="2147484784" r:id="rId23"/>
    <p:sldLayoutId id="2147484787" r:id="rId24"/>
    <p:sldLayoutId id="2147484249" r:id="rId25"/>
    <p:sldLayoutId id="2147484932" r:id="rId26"/>
    <p:sldLayoutId id="2147484927" r:id="rId27"/>
    <p:sldLayoutId id="2147484671" r:id="rId28"/>
    <p:sldLayoutId id="2147484585" r:id="rId29"/>
    <p:sldLayoutId id="2147484924" r:id="rId30"/>
    <p:sldLayoutId id="2147484299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2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D4D9CA-F34A-7824-0DAE-1C328DB2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080" y="1621536"/>
            <a:ext cx="8676639" cy="1941576"/>
          </a:xfrm>
        </p:spPr>
        <p:txBody>
          <a:bodyPr/>
          <a:lstStyle/>
          <a:p>
            <a:pPr algn="ctr"/>
            <a:r>
              <a:rPr lang="en-US" dirty="0"/>
              <a:t>Autoregressive Image Generation without Vector Quantization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439E4-7F4F-D558-D4BA-B20CC0A9D3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16900" y="3560064"/>
            <a:ext cx="1528060" cy="318008"/>
          </a:xfrm>
        </p:spPr>
        <p:txBody>
          <a:bodyPr/>
          <a:lstStyle/>
          <a:p>
            <a:r>
              <a:rPr lang="en-US" dirty="0"/>
              <a:t>Li Qingfeng</a:t>
            </a:r>
          </a:p>
        </p:txBody>
      </p:sp>
    </p:spTree>
    <p:extLst>
      <p:ext uri="{BB962C8B-B14F-4D97-AF65-F5344CB8AC3E}">
        <p14:creationId xmlns:p14="http://schemas.microsoft.com/office/powerpoint/2010/main" val="28590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72489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6" y="453567"/>
            <a:ext cx="11018520" cy="492443"/>
          </a:xfrm>
        </p:spPr>
        <p:txBody>
          <a:bodyPr/>
          <a:lstStyle/>
          <a:p>
            <a:r>
              <a:rPr lang="en-US" sz="3200" dirty="0"/>
              <a:t>Autoregressive Image Generation </a:t>
            </a:r>
            <a:r>
              <a:rPr lang="en-US" sz="1600" dirty="0"/>
              <a:t>(with VQ)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6D8B-ECD0-47FF-B894-28CCD12BD3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6757" y="1344222"/>
            <a:ext cx="7120342" cy="4836927"/>
          </a:xfrm>
        </p:spPr>
        <p:txBody>
          <a:bodyPr/>
          <a:lstStyle/>
          <a:p>
            <a:r>
              <a:rPr lang="en-US" altLang="zh-CN" sz="2400" dirty="0"/>
              <a:t>Why</a:t>
            </a:r>
            <a:r>
              <a:rPr lang="zh-CN" altLang="en-US" sz="2400" dirty="0"/>
              <a:t> </a:t>
            </a:r>
            <a:r>
              <a:rPr lang="en-US" altLang="zh-CN" sz="2400" dirty="0"/>
              <a:t>autoregressive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image generation ?</a:t>
            </a:r>
          </a:p>
          <a:p>
            <a:pPr lvl="1"/>
            <a:r>
              <a:rPr lang="en-US" altLang="zh-CN" sz="2000" dirty="0"/>
              <a:t>“Autoregressive model + Teacher Forcing training” has sufficient potential.</a:t>
            </a:r>
          </a:p>
          <a:p>
            <a:pPr lvl="1"/>
            <a:r>
              <a:rPr lang="en-US" altLang="zh-CN" sz="2000" dirty="0"/>
              <a:t>Unify the generation of images and text, i.e., multimodal large models.</a:t>
            </a:r>
            <a:endParaRPr lang="zh-CN" altLang="en-US" sz="2000" dirty="0"/>
          </a:p>
          <a:p>
            <a:endParaRPr lang="zh-CN" altLang="en-US" dirty="0"/>
          </a:p>
          <a:p>
            <a:r>
              <a:rPr lang="en-US" altLang="zh-CN" sz="2400" dirty="0"/>
              <a:t>Problem ?</a:t>
            </a:r>
          </a:p>
          <a:p>
            <a:pPr lvl="1"/>
            <a:r>
              <a:rPr lang="en-US" altLang="zh-CN" sz="2000" dirty="0"/>
              <a:t>Image is two-dimensional and has no order.</a:t>
            </a:r>
          </a:p>
          <a:p>
            <a:pPr lvl="1"/>
            <a:r>
              <a:rPr lang="en-US" altLang="zh-CN" sz="2000" dirty="0"/>
              <a:t>Image values are continuous rather than discrete. Only</a:t>
            </a:r>
          </a:p>
          <a:p>
            <a:pPr marL="228600" lvl="1" indent="0">
              <a:buNone/>
            </a:pPr>
            <a:r>
              <a:rPr lang="en-US" altLang="zh-CN" sz="2000" dirty="0"/>
              <a:t>discrete values ​​can be represented by category distribution.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How to ?</a:t>
            </a:r>
          </a:p>
          <a:p>
            <a:pPr lvl="1"/>
            <a:r>
              <a:rPr lang="en-US" altLang="zh-CN" sz="2000" dirty="0"/>
              <a:t>Vector Quantization : a tokenizer to discrete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84860-322A-AFF7-FC73-61A9F2A94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670" y="1758510"/>
            <a:ext cx="4692573" cy="365995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739593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BE9F-32FA-4153-A54C-2A21168C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92443"/>
          </a:xfrm>
        </p:spPr>
        <p:txBody>
          <a:bodyPr/>
          <a:lstStyle/>
          <a:p>
            <a:r>
              <a:rPr lang="en-US" sz="3200" dirty="0"/>
              <a:t>Is VQ Necessary in Autoregressive Image Gen?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6D8B-ECD0-47FF-B894-28CCD12BD3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/>
              <a:t>VQ tokenizer is really difficulty to train</a:t>
            </a:r>
          </a:p>
          <a:p>
            <a:pPr lvl="1"/>
            <a:r>
              <a:rPr lang="en-US" altLang="zh-CN" sz="2000" dirty="0"/>
              <a:t>The sampling of quantized vector (from codebook) is not differentiable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sz="2400" dirty="0"/>
              <a:t>Rethink the relationship between autoregressive and </a:t>
            </a:r>
            <a:r>
              <a:rPr lang="en-US" altLang="zh-CN" sz="2400" dirty="0" err="1"/>
              <a:t>vq</a:t>
            </a:r>
            <a:endParaRPr lang="en-US" altLang="zh-CN" sz="2400" dirty="0"/>
          </a:p>
          <a:p>
            <a:pPr lvl="1"/>
            <a:r>
              <a:rPr lang="en-US" altLang="zh-CN" sz="2000" dirty="0"/>
              <a:t>Autoregression only represents "predicting the unknown based on the known"</a:t>
            </a:r>
          </a:p>
          <a:p>
            <a:pPr lvl="1"/>
            <a:r>
              <a:rPr lang="en-US" altLang="zh-CN" sz="2000" dirty="0"/>
              <a:t>It should have nothing to do with "whether the data value itself is discrete or continuous"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Conclusion</a:t>
            </a:r>
          </a:p>
          <a:p>
            <a:pPr lvl="1"/>
            <a:r>
              <a:rPr lang="en-US" altLang="zh-CN" sz="2000" dirty="0"/>
              <a:t>Pixels do not have to be modeled as class distributions</a:t>
            </a:r>
          </a:p>
          <a:p>
            <a:pPr lvl="1"/>
            <a:r>
              <a:rPr lang="en-US" altLang="zh-CN" sz="2000" dirty="0"/>
              <a:t>The real key is to properly </a:t>
            </a:r>
            <a:r>
              <a:rPr lang="en-US" altLang="zh-CN" sz="2000" i="1" u="sng" dirty="0"/>
              <a:t>model the distribution of each pixel </a:t>
            </a:r>
            <a:r>
              <a:rPr lang="en-US" altLang="zh-CN" sz="2000" dirty="0"/>
              <a:t>so that we can sample from it and have a corresponding </a:t>
            </a:r>
            <a:r>
              <a:rPr lang="en-US" altLang="zh-CN" sz="2000" i="1" u="sng" dirty="0"/>
              <a:t>loss function to measure the quality</a:t>
            </a:r>
            <a:r>
              <a:rPr lang="en-US" altLang="zh-CN" sz="2000" dirty="0"/>
              <a:t> of the modeling.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615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A6F-44E2-4D47-9010-A71AAE95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70" y="341657"/>
            <a:ext cx="11018520" cy="430887"/>
          </a:xfrm>
        </p:spPr>
        <p:txBody>
          <a:bodyPr/>
          <a:lstStyle/>
          <a:p>
            <a:r>
              <a:rPr lang="en-US" dirty="0"/>
              <a:t>MAR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5148-E5BC-4A94-B031-1F47F9BC02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570" y="998307"/>
            <a:ext cx="9693421" cy="4831840"/>
          </a:xfrm>
        </p:spPr>
        <p:txBody>
          <a:bodyPr/>
          <a:lstStyle/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Diffusion models model continuous distribution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Play in latent space like LDM, so what is modeled is the </a:t>
            </a:r>
            <a:r>
              <a:rPr kumimoji="0" lang="en-US" altLang="zh-CN" sz="20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distribution of each latent variable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Unlike the usual diffusion models the joint distribution of all pixels, here it </a:t>
            </a:r>
            <a:r>
              <a:rPr kumimoji="0" lang="en-US" altLang="zh-CN" sz="20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models distribution of each token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Therefore, a simple MLP Diffusion model can be used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8B7E1-2536-D1AD-9339-22AB31F78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739" y="3213117"/>
            <a:ext cx="4274205" cy="2959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7A398-F85D-9255-1152-B8685F974967}"/>
              </a:ext>
            </a:extLst>
          </p:cNvPr>
          <p:cNvSpPr txBox="1"/>
          <p:nvPr/>
        </p:nvSpPr>
        <p:spPr>
          <a:xfrm>
            <a:off x="367748" y="3334594"/>
            <a:ext cx="766306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Segoe UI" panose="020B0502040204020203" pitchFamily="34" charset="0"/>
              </a:rPr>
              <a:t>Autoregressive model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helps assisted diffusion model to do conditional generation</a:t>
            </a:r>
          </a:p>
          <a:p>
            <a:pPr marL="457200" marR="0" lvl="1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the part generated by the autoregressive network is the conditional variable of the token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1809D-9A18-D01A-7636-57C8A1799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630" y="5371490"/>
            <a:ext cx="3605117" cy="580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BB658A-C7B7-A924-B491-AE5DFEB03E2F}"/>
              </a:ext>
            </a:extLst>
          </p:cNvPr>
          <p:cNvSpPr txBox="1"/>
          <p:nvPr/>
        </p:nvSpPr>
        <p:spPr>
          <a:xfrm>
            <a:off x="851441" y="5459583"/>
            <a:ext cx="2239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D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iffusion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loss</a:t>
            </a:r>
            <a:endParaRPr lang="en-US" sz="2000" b="1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86527291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EA6F-44E2-4D47-9010-A71AAE95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79" y="309760"/>
            <a:ext cx="11018520" cy="430887"/>
          </a:xfrm>
        </p:spPr>
        <p:txBody>
          <a:bodyPr/>
          <a:lstStyle/>
          <a:p>
            <a:r>
              <a:rPr lang="en-US" dirty="0"/>
              <a:t>Re-examining the significance of autoregression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5148-E5BC-4A94-B031-1F47F9BC02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979" y="1013080"/>
            <a:ext cx="7065469" cy="4831840"/>
          </a:xfrm>
        </p:spPr>
        <p:txBody>
          <a:bodyPr/>
          <a:lstStyle/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What exactly is “true autoregression”?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Segoe UI" panose="020B0502040204020203" pitchFamily="34" charset="0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“Predicting the unknown based on the known", not limited to one-by-one.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Order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 : not limited to from left to right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2000" b="1" i="1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Number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Arial" panose="020B0604020202020204"/>
                <a:ea typeface="黑体" panose="02010609060101010101" pitchFamily="49" charset="-122"/>
              </a:rPr>
              <a:t>not limited to next one but could be next set-of-tokens prediction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rgbClr val="FFFFFF"/>
              </a:solidFill>
              <a:latin typeface="Arial" panose="020B0604020202020204"/>
              <a:ea typeface="黑体" panose="02010609060101010101" pitchFamily="49" charset="-122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Segoe UI" panose="020B0502040204020203" pitchFamily="34" charset="0"/>
              </a:rPr>
              <a:t>Autoregressive model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Randomly predict a batch of tokens, and then predict the next batch of unknown (also randomly selected) tokens based on the predicted batch of tokens.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Not limited to </a:t>
            </a:r>
            <a:r>
              <a:rPr kumimoji="0" lang="en-US" altLang="zh-CN" sz="2000" b="1" i="1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causal attention</a:t>
            </a:r>
            <a:r>
              <a:rPr kumimoji="0" lang="en-US" altLang="zh-CN" sz="20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transformer but could be </a:t>
            </a:r>
            <a:r>
              <a:rPr kumimoji="0" lang="en-US" altLang="zh-CN" sz="2000" b="1" i="1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bidirectional attention </a:t>
            </a:r>
            <a:r>
              <a:rPr kumimoji="0" lang="en-US" altLang="zh-CN" sz="2000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transformer</a:t>
            </a: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457200" lvl="1" indent="-228600"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0" lang="en-US" altLang="zh-CN" sz="2000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D5BBD-9F11-CE50-ACCC-42BE84D6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831" y="839972"/>
            <a:ext cx="4116761" cy="2919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D92B5-4A18-9D95-9FEF-098C95980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830" y="3858989"/>
            <a:ext cx="4116761" cy="24785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6297F8-D03D-8831-EB08-E15705A3DC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75" y="5539473"/>
            <a:ext cx="5124713" cy="5778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42968B-1D35-CF53-0326-A37093018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75" y="6259373"/>
            <a:ext cx="6350326" cy="304816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771508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9381-8D19-FF0C-D01A-C785916A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559892"/>
            <a:ext cx="11018520" cy="430887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02472-AC3F-BAFA-BD59-CFD45160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33" y="1324035"/>
            <a:ext cx="9299733" cy="511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059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32E3-3A55-4D58-B784-C17FA0A3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Speed/accuracy trade-off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5FC522-B7BE-B254-FA6A-6FC6CB765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69" y="1839582"/>
            <a:ext cx="10566436" cy="3754528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467041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801F-5966-4CB1-BBBB-3FA2853A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E9781-62DA-5383-A774-47826D04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029" y="1234316"/>
            <a:ext cx="6449869" cy="534231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947858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7736BA-404E-53F9-46FA-7ECF2A2E29AA}"/>
              </a:ext>
            </a:extLst>
          </p:cNvPr>
          <p:cNvSpPr txBox="1"/>
          <p:nvPr/>
        </p:nvSpPr>
        <p:spPr>
          <a:xfrm>
            <a:off x="544475" y="5075826"/>
            <a:ext cx="11438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Li, </a:t>
            </a:r>
            <a:r>
              <a:rPr lang="en-US" sz="2000" dirty="0" err="1"/>
              <a:t>Tianhong</a:t>
            </a:r>
            <a:r>
              <a:rPr lang="en-US" sz="2000" dirty="0"/>
              <a:t>, et al. "Autoregressive Image Generation without Vector Quantization." </a:t>
            </a:r>
            <a:r>
              <a:rPr lang="en-US" sz="2000" dirty="0" err="1"/>
              <a:t>arXiv</a:t>
            </a:r>
            <a:r>
              <a:rPr lang="en-US" sz="2000" dirty="0"/>
              <a:t> preprint arXiv:2406.11838 (2024).</a:t>
            </a:r>
          </a:p>
        </p:txBody>
      </p:sp>
    </p:spTree>
    <p:extLst>
      <p:ext uri="{BB962C8B-B14F-4D97-AF65-F5344CB8AC3E}">
        <p14:creationId xmlns:p14="http://schemas.microsoft.com/office/powerpoint/2010/main" val="241119710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MD Corporate Template_Dark">
  <a:themeElements>
    <a:clrScheme name="AMD Palet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C1A968"/>
      </a:accent3>
      <a:accent4>
        <a:srgbClr val="F26522"/>
      </a:accent4>
      <a:accent5>
        <a:srgbClr val="ED1C24"/>
      </a:accent5>
      <a:accent6>
        <a:srgbClr val="00C2DE"/>
      </a:accent6>
      <a:hlink>
        <a:srgbClr val="D5D5D5"/>
      </a:hlink>
      <a:folHlink>
        <a:srgbClr val="A9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Black Background - 2024 update -v1.2" id="{952D021A-6A0B-49CB-832E-9DCCDC055701}" vid="{8B090628-2708-4125-B695-55346B67B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8A2EBC6E34694C80F43E94FCA993B5" ma:contentTypeVersion="14" ma:contentTypeDescription="Create a new document." ma:contentTypeScope="" ma:versionID="1a7ced39ac191f9ec8deffde533b0c1c">
  <xsd:schema xmlns:xsd="http://www.w3.org/2001/XMLSchema" xmlns:xs="http://www.w3.org/2001/XMLSchema" xmlns:p="http://schemas.microsoft.com/office/2006/metadata/properties" xmlns:ns1="http://schemas.microsoft.com/sharepoint/v3" xmlns:ns2="e4aa919a-b200-49cb-beca-4c7e0810321e" xmlns:ns3="06670dda-0291-4061-b6e0-f6c0cb392c51" targetNamespace="http://schemas.microsoft.com/office/2006/metadata/properties" ma:root="true" ma:fieldsID="bedea8c8816a4e5934c808becd103583" ns1:_="" ns2:_="" ns3:_="">
    <xsd:import namespace="http://schemas.microsoft.com/sharepoint/v3"/>
    <xsd:import namespace="e4aa919a-b200-49cb-beca-4c7e0810321e"/>
    <xsd:import namespace="06670dda-0291-4061-b6e0-f6c0cb392c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aa919a-b200-49cb-beca-4c7e0810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70dda-0291-4061-b6e0-f6c0cb392c5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FormConfiguration><![CDATA[{"formFields":[{"required":false,"placeholder":"Title | Date | Security Setting","lines":1,"shareValue":false,"type":"textBox","name":"Footer","label":"Enter footer description","fullyQualifiedName":"Footer"}],"formDataEntries":[]}]]></TemplafyFormConfiguration>
</file>

<file path=customXml/item11.xml><?xml version="1.0" encoding="utf-8"?>
<TemplafySlideTemplateConfiguration><![CDATA[{"slideVersion":1,"isValidatorEnabled":false,"isLocked":false,"elementsMetadata":[],"slideId":"637629098780810453","enableDocumentContentUpdater":true,"version":"2.0"}]]></TemplafySlideTemplateConfiguration>
</file>

<file path=customXml/item12.xml><?xml version="1.0" encoding="utf-8"?>
<TemplafySlideTemplateConfiguration><![CDATA[{"slideVersion":1,"isValidatorEnabled":false,"isLocked":false,"elementsMetadata":[],"slideId":"637629098780944294","enableDocumentContentUpdater":true,"version":"2.0"}]]></TemplafySlideTemplateConfiguration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e4aa919a-b200-49cb-beca-4c7e0810321e" xsi:nil="true"/>
  </documentManagement>
</p:properties>
</file>

<file path=customXml/item1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637629098780810453","enableDocumentContentUpdater":true,"version":"2.0"}]]></TemplafySlideTemplateConfiguration>
</file>

<file path=customXml/item17.xml><?xml version="1.0" encoding="utf-8"?>
<TemplafySlideTemplateConfiguration><![CDATA[{"slideVersion":1,"isValidatorEnabled":false,"isLocked":false,"elementsMetadata":[],"slideId":"637629098780808397","enableDocumentContentUpdater":true,"version":"2.0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slideVersion":1,"isValidatorEnabled":false,"isLocked":false,"elementsMetadata":[],"slideId":"637629098780818133","enableDocumentContentUpdater":true,"version":"2.0"}]]></TemplafySlideTemplateConfiguration>
</file>

<file path=customXml/item2.xml><?xml version="1.0" encoding="utf-8"?>
<TemplafySlideTemplateConfiguration><![CDATA[{"slideVersion":1,"isValidatorEnabled":false,"isLocked":false,"elementsMetadata":[],"slideId":"637629098780802172","enableDocumentContentUpdater":true,"version":"2.0"}]]></TemplafySlide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TemplateConfiguration><![CDATA[{"elementsMetadata":[],"transformationConfigurations":[{"colorTheme":"{{DataSources.ColorThemes[\"Corporate\"].ColorTheme}}","disableUpdates":false,"type":"colorTheme"}],"enableDocumentContentUpdater":true,"version":"2.0"}]]></Templafy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7629098780808397","enableDocumentContentUpdater":tru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7629098780815282","enableDocumentContentUpdater":tru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7629098780805369","enableDocumentContentUpdater":true,"version":"2.0"}]]></TemplafySlideTemplateConfiguration>
</file>

<file path=customXml/itemProps1.xml><?xml version="1.0" encoding="utf-8"?>
<ds:datastoreItem xmlns:ds="http://schemas.openxmlformats.org/officeDocument/2006/customXml" ds:itemID="{0BB3C309-8520-4616-80FC-2CB10D5B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4aa919a-b200-49cb-beca-4c7e0810321e"/>
    <ds:schemaRef ds:uri="06670dda-0291-4061-b6e0-f6c0cb392c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43BC5722-1D5B-4915-8247-E6D5F513E549}">
  <ds:schemaRefs/>
</ds:datastoreItem>
</file>

<file path=customXml/itemProps11.xml><?xml version="1.0" encoding="utf-8"?>
<ds:datastoreItem xmlns:ds="http://schemas.openxmlformats.org/officeDocument/2006/customXml" ds:itemID="{915452D2-9D6B-41D9-99FD-4D1CF211FA39}">
  <ds:schemaRefs/>
</ds:datastoreItem>
</file>

<file path=customXml/itemProps12.xml><?xml version="1.0" encoding="utf-8"?>
<ds:datastoreItem xmlns:ds="http://schemas.openxmlformats.org/officeDocument/2006/customXml" ds:itemID="{1AB4A281-5EBA-4CA1-A536-6B29C98890B6}">
  <ds:schemaRefs/>
</ds:datastoreItem>
</file>

<file path=customXml/itemProps1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e4aa919a-b200-49cb-beca-4c7e0810321e"/>
    <ds:schemaRef ds:uri="http://purl.org/dc/elements/1.1/"/>
    <ds:schemaRef ds:uri="http://schemas.microsoft.com/office/2006/metadata/properties"/>
    <ds:schemaRef ds:uri="06670dda-0291-4061-b6e0-f6c0cb392c51"/>
    <ds:schemaRef ds:uri="http://schemas.microsoft.com/office/2006/documentManagement/types"/>
    <ds:schemaRef ds:uri="http://purl.org/dc/terms/"/>
    <ds:schemaRef ds:uri="http://schemas.microsoft.com/sharepoint/v3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15.xml><?xml version="1.0" encoding="utf-8"?>
<ds:datastoreItem xmlns:ds="http://schemas.openxmlformats.org/officeDocument/2006/customXml" ds:itemID="{BD526B0C-30B3-4CE6-8122-64099DED3909}">
  <ds:schemaRefs/>
</ds:datastoreItem>
</file>

<file path=customXml/itemProps16.xml><?xml version="1.0" encoding="utf-8"?>
<ds:datastoreItem xmlns:ds="http://schemas.openxmlformats.org/officeDocument/2006/customXml" ds:itemID="{C67080B0-B5A8-4AAA-9B51-9D380A22E0D6}">
  <ds:schemaRefs/>
</ds:datastoreItem>
</file>

<file path=customXml/itemProps17.xml><?xml version="1.0" encoding="utf-8"?>
<ds:datastoreItem xmlns:ds="http://schemas.openxmlformats.org/officeDocument/2006/customXml" ds:itemID="{E2040935-7E74-45D4-9491-E991B3308F95}">
  <ds:schemaRefs/>
</ds:datastoreItem>
</file>

<file path=customXml/itemProps18.xml><?xml version="1.0" encoding="utf-8"?>
<ds:datastoreItem xmlns:ds="http://schemas.openxmlformats.org/officeDocument/2006/customXml" ds:itemID="{7BAA13C3-64B7-4D7A-BA49-B0CCD43E2049}">
  <ds:schemaRefs/>
</ds:datastoreItem>
</file>

<file path=customXml/itemProps19.xml><?xml version="1.0" encoding="utf-8"?>
<ds:datastoreItem xmlns:ds="http://schemas.openxmlformats.org/officeDocument/2006/customXml" ds:itemID="{6B831CAE-95E4-452E-B3C5-B76AAD78A52A}">
  <ds:schemaRefs/>
</ds:datastoreItem>
</file>

<file path=customXml/itemProps2.xml><?xml version="1.0" encoding="utf-8"?>
<ds:datastoreItem xmlns:ds="http://schemas.openxmlformats.org/officeDocument/2006/customXml" ds:itemID="{BE3BB7DD-0C86-4747-A387-5C5D191BB970}">
  <ds:schemaRefs/>
</ds:datastoreItem>
</file>

<file path=customXml/itemProps20.xml><?xml version="1.0" encoding="utf-8"?>
<ds:datastoreItem xmlns:ds="http://schemas.openxmlformats.org/officeDocument/2006/customXml" ds:itemID="{C5DD1971-334A-45E9-9D2B-FB6BD8AAE58A}">
  <ds:schemaRefs/>
</ds:datastoreItem>
</file>

<file path=customXml/itemProps21.xml><?xml version="1.0" encoding="utf-8"?>
<ds:datastoreItem xmlns:ds="http://schemas.openxmlformats.org/officeDocument/2006/customXml" ds:itemID="{6291F803-2EF0-4E47-96D6-4796950CE6BD}">
  <ds:schemaRefs/>
</ds:datastoreItem>
</file>

<file path=customXml/itemProps22.xml><?xml version="1.0" encoding="utf-8"?>
<ds:datastoreItem xmlns:ds="http://schemas.openxmlformats.org/officeDocument/2006/customXml" ds:itemID="{6C0DBE98-7F22-47DC-96FE-4742855193F4}">
  <ds:schemaRefs/>
</ds:datastoreItem>
</file>

<file path=customXml/itemProps23.xml><?xml version="1.0" encoding="utf-8"?>
<ds:datastoreItem xmlns:ds="http://schemas.openxmlformats.org/officeDocument/2006/customXml" ds:itemID="{D4B66AC3-71C4-4908-9595-93E8B8D76E97}">
  <ds:schemaRefs/>
</ds:datastoreItem>
</file>

<file path=customXml/itemProps3.xml><?xml version="1.0" encoding="utf-8"?>
<ds:datastoreItem xmlns:ds="http://schemas.openxmlformats.org/officeDocument/2006/customXml" ds:itemID="{0A230136-8CEC-4C29-A55A-F5FA83CA887A}">
  <ds:schemaRefs/>
</ds:datastoreItem>
</file>

<file path=customXml/itemProps4.xml><?xml version="1.0" encoding="utf-8"?>
<ds:datastoreItem xmlns:ds="http://schemas.openxmlformats.org/officeDocument/2006/customXml" ds:itemID="{3D719615-E8C3-42D3-B19D-076A1FC4620D}">
  <ds:schemaRefs/>
</ds:datastoreItem>
</file>

<file path=customXml/itemProps5.xml><?xml version="1.0" encoding="utf-8"?>
<ds:datastoreItem xmlns:ds="http://schemas.openxmlformats.org/officeDocument/2006/customXml" ds:itemID="{162E1B2B-387B-423C-8FB0-129D0EE7DD83}">
  <ds:schemaRefs/>
</ds:datastoreItem>
</file>

<file path=customXml/itemProps6.xml><?xml version="1.0" encoding="utf-8"?>
<ds:datastoreItem xmlns:ds="http://schemas.openxmlformats.org/officeDocument/2006/customXml" ds:itemID="{DDCC6A1B-7673-40E9-AC3E-C0D8F2784A83}">
  <ds:schemaRefs/>
</ds:datastoreItem>
</file>

<file path=customXml/itemProps7.xml><?xml version="1.0" encoding="utf-8"?>
<ds:datastoreItem xmlns:ds="http://schemas.openxmlformats.org/officeDocument/2006/customXml" ds:itemID="{1BCEDA00-0BCE-4F19-A380-8AED6A66E762}">
  <ds:schemaRefs/>
</ds:datastoreItem>
</file>

<file path=customXml/itemProps8.xml><?xml version="1.0" encoding="utf-8"?>
<ds:datastoreItem xmlns:ds="http://schemas.openxmlformats.org/officeDocument/2006/customXml" ds:itemID="{E4C8E36C-E4C3-4DF8-B9A8-546312449852}">
  <ds:schemaRefs/>
</ds:datastoreItem>
</file>

<file path=customXml/itemProps9.xml><?xml version="1.0" encoding="utf-8"?>
<ds:datastoreItem xmlns:ds="http://schemas.openxmlformats.org/officeDocument/2006/customXml" ds:itemID="{95AE8F77-448C-4B7C-8669-DC6D4241F9CE}">
  <ds:schemaRefs/>
</ds:datastoreItem>
</file>

<file path=docMetadata/LabelInfo.xml><?xml version="1.0" encoding="utf-8"?>
<clbl:labelList xmlns:clbl="http://schemas.microsoft.com/office/2020/mipLabelMetadata">
  <clbl:label id="{3dd8961f-e488-4e60-8e11-a82d994e183d}" enabled="0" method="" siteId="{3dd8961f-e488-4e60-8e11-a82d994e183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723</TotalTime>
  <Words>398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Segoe UI</vt:lpstr>
      <vt:lpstr>AMD Corporate Template_Dark</vt:lpstr>
      <vt:lpstr>Autoregressive Image Generation without Vector Quantization</vt:lpstr>
      <vt:lpstr>Autoregressive Image Generation (with VQ)</vt:lpstr>
      <vt:lpstr>Is VQ Necessary in Autoregressive Image Gen? </vt:lpstr>
      <vt:lpstr>MAR model</vt:lpstr>
      <vt:lpstr>Re-examining the significance of autoregression</vt:lpstr>
      <vt:lpstr>Experiment</vt:lpstr>
      <vt:lpstr>Speed/accuracy trade-off</vt:lpstr>
      <vt:lpstr>Qualitative Results</vt:lpstr>
      <vt:lpstr>PowerPoint Presentation</vt:lpstr>
      <vt:lpstr>PowerPoint Presentation</vt:lpstr>
    </vt:vector>
  </TitlesOfParts>
  <Manager>&lt;Comms manager name here&gt;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AMD Corporate Powerpoint Template</dc:subject>
  <dc:creator>Li, Qingfeng</dc:creator>
  <cp:keywords>AMD Corporate Powerpoint Template</cp:keywords>
  <dc:description/>
  <cp:lastModifiedBy>Li, Qingfeng</cp:lastModifiedBy>
  <cp:revision>2</cp:revision>
  <cp:lastPrinted>2020-04-30T18:59:47Z</cp:lastPrinted>
  <dcterms:created xsi:type="dcterms:W3CDTF">2024-09-23T12:07:01Z</dcterms:created>
  <dcterms:modified xsi:type="dcterms:W3CDTF">2024-09-24T00:56:24Z</dcterms:modified>
  <cp:category>AMD Corporate 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AMD Creative Studio</vt:lpwstr>
  </property>
  <property fmtid="{D5CDD505-2E9C-101B-9397-08002B2CF9AE}" pid="3" name="Date completed">
    <vt:lpwstr>April 30, 2020</vt:lpwstr>
  </property>
  <property fmtid="{D5CDD505-2E9C-101B-9397-08002B2CF9AE}" pid="4" name="MS_Version">
    <vt:lpwstr>1.0.0</vt:lpwstr>
  </property>
  <property fmtid="{D5CDD505-2E9C-101B-9397-08002B2CF9AE}" pid="5" name="TemplafyTimeStamp">
    <vt:lpwstr>2021-07-26T15:24:38</vt:lpwstr>
  </property>
  <property fmtid="{D5CDD505-2E9C-101B-9397-08002B2CF9AE}" pid="6" name="ClassificationContentMarkingHeaderLocations">
    <vt:lpwstr>AMD Corporate Template_Dark:6</vt:lpwstr>
  </property>
  <property fmtid="{D5CDD505-2E9C-101B-9397-08002B2CF9AE}" pid="7" name="ClassificationContentMarkingHeaderText">
    <vt:lpwstr>[AMD Official Use Only - General]</vt:lpwstr>
  </property>
  <property fmtid="{D5CDD505-2E9C-101B-9397-08002B2CF9AE}" pid="8" name="MSIP_Label_64e4cbe8-b4f6-45dc-bcba-6123dfd2d8bf_Enabled">
    <vt:lpwstr>true</vt:lpwstr>
  </property>
  <property fmtid="{D5CDD505-2E9C-101B-9397-08002B2CF9AE}" pid="9" name="MSIP_Label_64e4cbe8-b4f6-45dc-bcba-6123dfd2d8bf_SetDate">
    <vt:lpwstr>2024-02-15T15:59:13Z</vt:lpwstr>
  </property>
  <property fmtid="{D5CDD505-2E9C-101B-9397-08002B2CF9AE}" pid="10" name="MSIP_Label_64e4cbe8-b4f6-45dc-bcba-6123dfd2d8bf_Method">
    <vt:lpwstr>Privileged</vt:lpwstr>
  </property>
  <property fmtid="{D5CDD505-2E9C-101B-9397-08002B2CF9AE}" pid="11" name="MSIP_Label_64e4cbe8-b4f6-45dc-bcba-6123dfd2d8bf_Name">
    <vt:lpwstr>Non-Business-AIP 2.0</vt:lpwstr>
  </property>
  <property fmtid="{D5CDD505-2E9C-101B-9397-08002B2CF9AE}" pid="12" name="MSIP_Label_64e4cbe8-b4f6-45dc-bcba-6123dfd2d8bf_SiteId">
    <vt:lpwstr>3dd8961f-e488-4e60-8e11-a82d994e183d</vt:lpwstr>
  </property>
  <property fmtid="{D5CDD505-2E9C-101B-9397-08002B2CF9AE}" pid="13" name="MSIP_Label_64e4cbe8-b4f6-45dc-bcba-6123dfd2d8bf_ActionId">
    <vt:lpwstr>c382c031-d868-43ef-a7b1-f4e852747774</vt:lpwstr>
  </property>
  <property fmtid="{D5CDD505-2E9C-101B-9397-08002B2CF9AE}" pid="14" name="MSIP_Label_64e4cbe8-b4f6-45dc-bcba-6123dfd2d8bf_ContentBits">
    <vt:lpwstr>0</vt:lpwstr>
  </property>
</Properties>
</file>