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34"/>
  </p:notesMasterIdLst>
  <p:handoutMasterIdLst>
    <p:handoutMasterId r:id="rId35"/>
  </p:handoutMasterIdLst>
  <p:sldIdLst>
    <p:sldId id="395" r:id="rId5"/>
    <p:sldId id="397" r:id="rId6"/>
    <p:sldId id="396" r:id="rId7"/>
    <p:sldId id="398" r:id="rId8"/>
    <p:sldId id="399" r:id="rId9"/>
    <p:sldId id="402" r:id="rId10"/>
    <p:sldId id="405" r:id="rId11"/>
    <p:sldId id="408" r:id="rId12"/>
    <p:sldId id="403" r:id="rId13"/>
    <p:sldId id="404" r:id="rId14"/>
    <p:sldId id="409" r:id="rId15"/>
    <p:sldId id="410" r:id="rId16"/>
    <p:sldId id="411" r:id="rId17"/>
    <p:sldId id="412" r:id="rId18"/>
    <p:sldId id="413" r:id="rId19"/>
    <p:sldId id="414" r:id="rId20"/>
    <p:sldId id="415" r:id="rId21"/>
    <p:sldId id="416" r:id="rId22"/>
    <p:sldId id="418" r:id="rId23"/>
    <p:sldId id="419" r:id="rId24"/>
    <p:sldId id="420" r:id="rId25"/>
    <p:sldId id="421" r:id="rId26"/>
    <p:sldId id="422" r:id="rId27"/>
    <p:sldId id="401" r:id="rId28"/>
    <p:sldId id="423" r:id="rId29"/>
    <p:sldId id="424" r:id="rId30"/>
    <p:sldId id="425" r:id="rId31"/>
    <p:sldId id="407" r:id="rId32"/>
    <p:sldId id="426" r:id="rId33"/>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azvan" id="{705054ED-DB56-FA4C-BB16-D35BDEFFF4C1}">
          <p14:sldIdLst>
            <p14:sldId id="395"/>
            <p14:sldId id="397"/>
            <p14:sldId id="396"/>
            <p14:sldId id="398"/>
            <p14:sldId id="399"/>
            <p14:sldId id="402"/>
            <p14:sldId id="405"/>
            <p14:sldId id="408"/>
            <p14:sldId id="403"/>
          </p14:sldIdLst>
        </p14:section>
        <p14:section name="Titas" id="{7EE44719-6638-4D83-A694-872966326129}">
          <p14:sldIdLst>
            <p14:sldId id="404"/>
            <p14:sldId id="409"/>
            <p14:sldId id="410"/>
            <p14:sldId id="411"/>
            <p14:sldId id="412"/>
            <p14:sldId id="413"/>
            <p14:sldId id="414"/>
            <p14:sldId id="415"/>
            <p14:sldId id="416"/>
          </p14:sldIdLst>
        </p14:section>
        <p14:section name="Darius" id="{AD88F847-534C-4743-BDC1-089FFEA4D8BF}">
          <p14:sldIdLst/>
        </p14:section>
        <p14:section name="Balance" id="{37177578-7797-44B2-B2A6-8933EF4F45FE}">
          <p14:sldIdLst>
            <p14:sldId id="418"/>
            <p14:sldId id="419"/>
            <p14:sldId id="420"/>
            <p14:sldId id="421"/>
            <p14:sldId id="422"/>
            <p14:sldId id="401"/>
            <p14:sldId id="423"/>
            <p14:sldId id="424"/>
            <p14:sldId id="425"/>
            <p14:sldId id="407"/>
            <p14:sldId id="4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888" autoAdjust="0"/>
  </p:normalViewPr>
  <p:slideViewPr>
    <p:cSldViewPr snapToGrid="0" snapToObjects="1">
      <p:cViewPr varScale="1">
        <p:scale>
          <a:sx n="69" d="100"/>
          <a:sy n="69" d="100"/>
        </p:scale>
        <p:origin x="1142"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865200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-talk about why multiple models</a:t>
            </a:r>
          </a:p>
          <a:p>
            <a:r>
              <a:rPr lang="ro-RO" dirty="0"/>
              <a:t>-------------different</a:t>
            </a:r>
            <a:r>
              <a:rPr lang="ro-RO" baseline="0" dirty="0"/>
              <a:t> slide maybe</a:t>
            </a:r>
          </a:p>
          <a:p>
            <a:r>
              <a:rPr lang="ro-RO" baseline="0" dirty="0"/>
              <a:t>-what each model does</a:t>
            </a:r>
          </a:p>
          <a:p>
            <a:r>
              <a:rPr lang="ro-RO" baseline="0" dirty="0"/>
              <a:t>-how and why</a:t>
            </a:r>
          </a:p>
          <a:p>
            <a:r>
              <a:rPr lang="ro-RO" baseline="0" dirty="0"/>
              <a:t>-which we choosed and why</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23</a:t>
            </a:fld>
            <a:endParaRPr lang="en-US"/>
          </a:p>
        </p:txBody>
      </p:sp>
    </p:spTree>
    <p:extLst>
      <p:ext uri="{BB962C8B-B14F-4D97-AF65-F5344CB8AC3E}">
        <p14:creationId xmlns:p14="http://schemas.microsoft.com/office/powerpoint/2010/main" val="43232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-detalied</a:t>
            </a:r>
            <a:r>
              <a:rPr lang="ro-RO" baseline="0" dirty="0"/>
              <a:t> explenation on what we chose and why</a:t>
            </a:r>
          </a:p>
          <a:p>
            <a:r>
              <a:rPr lang="ro-RO" baseline="0" dirty="0"/>
              <a:t>-how it works</a:t>
            </a:r>
          </a:p>
          <a:p>
            <a:r>
              <a:rPr lang="ro-RO" baseline="0" dirty="0"/>
              <a:t>--------maybe different slide</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25</a:t>
            </a:fld>
            <a:endParaRPr lang="en-US"/>
          </a:p>
        </p:txBody>
      </p:sp>
    </p:spTree>
    <p:extLst>
      <p:ext uri="{BB962C8B-B14F-4D97-AF65-F5344CB8AC3E}">
        <p14:creationId xmlns:p14="http://schemas.microsoft.com/office/powerpoint/2010/main" val="238184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-microphojnes bullshit</a:t>
            </a:r>
          </a:p>
          <a:p>
            <a:r>
              <a:rPr lang="ro-RO" dirty="0"/>
              <a:t>-software</a:t>
            </a:r>
            <a:r>
              <a:rPr lang="ro-RO" baseline="0" dirty="0"/>
              <a:t> bullshit, probably embedded would be better</a:t>
            </a:r>
          </a:p>
          <a:p>
            <a:r>
              <a:rPr lang="ro-RO" baseline="0" dirty="0"/>
              <a:t>-three sound sources thingy</a:t>
            </a:r>
          </a:p>
          <a:p>
            <a:r>
              <a:rPr lang="ro-RO" baseline="0" dirty="0"/>
              <a:t>-training bullshit</a:t>
            </a:r>
          </a:p>
          <a:p>
            <a:r>
              <a:rPr lang="ro-RO" baseline="0" dirty="0"/>
              <a:t>- Biggest THING why we dont have audio results</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27</a:t>
            </a:fld>
            <a:endParaRPr lang="en-US"/>
          </a:p>
        </p:txBody>
      </p:sp>
    </p:spTree>
    <p:extLst>
      <p:ext uri="{BB962C8B-B14F-4D97-AF65-F5344CB8AC3E}">
        <p14:creationId xmlns:p14="http://schemas.microsoft.com/office/powerpoint/2010/main" val="955316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-what worked</a:t>
            </a:r>
          </a:p>
          <a:p>
            <a:r>
              <a:rPr lang="ro-RO" dirty="0"/>
              <a:t>-what didnt</a:t>
            </a:r>
          </a:p>
          <a:p>
            <a:r>
              <a:rPr lang="ro-RO" dirty="0"/>
              <a:t>-why both only</a:t>
            </a:r>
            <a:r>
              <a:rPr lang="ro-RO" baseline="0" dirty="0"/>
              <a:t> partially worked</a:t>
            </a:r>
          </a:p>
          <a:p>
            <a:r>
              <a:rPr lang="ro-RO" baseline="0" dirty="0"/>
              <a:t>-bullshit about how we focused on research and that why everything is crap</a:t>
            </a:r>
          </a:p>
          <a:p>
            <a:r>
              <a:rPr lang="ro-RO" baseline="0" dirty="0"/>
              <a:t>-we discovered a lot of things from which we could benefit</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28</a:t>
            </a:fld>
            <a:endParaRPr lang="en-US"/>
          </a:p>
        </p:txBody>
      </p:sp>
    </p:spTree>
    <p:extLst>
      <p:ext uri="{BB962C8B-B14F-4D97-AF65-F5344CB8AC3E}">
        <p14:creationId xmlns:p14="http://schemas.microsoft.com/office/powerpoint/2010/main" val="3447619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Say thank you</a:t>
            </a:r>
          </a:p>
        </p:txBody>
      </p:sp>
      <p:sp>
        <p:nvSpPr>
          <p:cNvPr id="4" name="Slide Number Placeholder 3"/>
          <p:cNvSpPr>
            <a:spLocks noGrp="1"/>
          </p:cNvSpPr>
          <p:nvPr>
            <p:ph type="sldNum" sz="quarter" idx="10"/>
          </p:nvPr>
        </p:nvSpPr>
        <p:spPr/>
        <p:txBody>
          <a:bodyPr/>
          <a:lstStyle/>
          <a:p>
            <a:fld id="{8C896355-3DDC-9949-861F-AD0908BFCC23}" type="slidenum">
              <a:rPr lang="en-US" smtClean="0"/>
              <a:t>29</a:t>
            </a:fld>
            <a:endParaRPr lang="en-US"/>
          </a:p>
        </p:txBody>
      </p:sp>
    </p:spTree>
    <p:extLst>
      <p:ext uri="{BB962C8B-B14F-4D97-AF65-F5344CB8AC3E}">
        <p14:creationId xmlns:p14="http://schemas.microsoft.com/office/powerpoint/2010/main" val="391028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96355-3DDC-9949-861F-AD0908BFCC23}" type="slidenum">
              <a:rPr lang="en-US" smtClean="0"/>
              <a:t>2</a:t>
            </a:fld>
            <a:endParaRPr lang="en-US"/>
          </a:p>
        </p:txBody>
      </p:sp>
    </p:spTree>
    <p:extLst>
      <p:ext uri="{BB962C8B-B14F-4D97-AF65-F5344CB8AC3E}">
        <p14:creationId xmlns:p14="http://schemas.microsoft.com/office/powerpoint/2010/main" val="88177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-consists of a set of value, multiplied by their respective weights</a:t>
            </a:r>
          </a:p>
          <a:p>
            <a:r>
              <a:rPr lang="en-US" dirty="0"/>
              <a:t>-added together</a:t>
            </a:r>
          </a:p>
          <a:p>
            <a:pPr marL="0" indent="0">
              <a:buFontTx/>
              <a:buNone/>
            </a:pPr>
            <a:r>
              <a:rPr lang="en-US" dirty="0"/>
              <a:t>-put through activation function</a:t>
            </a:r>
          </a:p>
          <a:p>
            <a:pPr marL="0" indent="0">
              <a:buFontTx/>
              <a:buNone/>
            </a:pPr>
            <a:r>
              <a:rPr lang="en-US" dirty="0"/>
              <a:t>-send the value to the next layer</a:t>
            </a:r>
          </a:p>
        </p:txBody>
      </p:sp>
      <p:sp>
        <p:nvSpPr>
          <p:cNvPr id="4" name="Slide Number Placeholder 3"/>
          <p:cNvSpPr>
            <a:spLocks noGrp="1"/>
          </p:cNvSpPr>
          <p:nvPr>
            <p:ph type="sldNum" sz="quarter" idx="5"/>
          </p:nvPr>
        </p:nvSpPr>
        <p:spPr/>
        <p:txBody>
          <a:bodyPr/>
          <a:lstStyle/>
          <a:p>
            <a:fld id="{8C896355-3DDC-9949-861F-AD0908BFCC23}" type="slidenum">
              <a:rPr lang="en-US" smtClean="0"/>
              <a:t>3</a:t>
            </a:fld>
            <a:endParaRPr lang="en-US"/>
          </a:p>
        </p:txBody>
      </p:sp>
    </p:spTree>
    <p:extLst>
      <p:ext uri="{BB962C8B-B14F-4D97-AF65-F5344CB8AC3E}">
        <p14:creationId xmlns:p14="http://schemas.microsoft.com/office/powerpoint/2010/main" val="24228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-their main purpose is to convert a input signal of a node in a A-NN to an output signal</a:t>
            </a:r>
          </a:p>
          <a:p>
            <a:r>
              <a:rPr lang="en-GB" sz="1200" b="0" i="0" u="none" strike="noStrike" kern="1200" dirty="0">
                <a:solidFill>
                  <a:schemeClr val="tx1"/>
                </a:solidFill>
                <a:effectLst/>
                <a:latin typeface="+mn-lt"/>
                <a:ea typeface="+mn-ea"/>
                <a:cs typeface="+mn-cs"/>
              </a:rPr>
              <a:t>-sigmoid</a:t>
            </a:r>
          </a:p>
          <a:p>
            <a:r>
              <a:rPr lang="en-GB" sz="1200" b="0" i="0" u="none" strike="noStrike" kern="1200" dirty="0">
                <a:solidFill>
                  <a:schemeClr val="tx1"/>
                </a:solidFill>
                <a:effectLst/>
                <a:latin typeface="+mn-lt"/>
                <a:ea typeface="+mn-ea"/>
                <a:cs typeface="+mn-cs"/>
              </a:rPr>
              <a:t>-tangent hyperbolic</a:t>
            </a:r>
          </a:p>
          <a:p>
            <a:r>
              <a:rPr lang="en-GB" sz="1200" b="0" i="0" u="none" strike="noStrike" kern="1200" dirty="0">
                <a:solidFill>
                  <a:schemeClr val="tx1"/>
                </a:solidFill>
                <a:effectLst/>
                <a:latin typeface="+mn-lt"/>
                <a:ea typeface="+mn-ea"/>
                <a:cs typeface="+mn-cs"/>
              </a:rPr>
              <a:t>-vanishing gradient problem</a:t>
            </a:r>
          </a:p>
          <a:p>
            <a:r>
              <a:rPr lang="en-GB" sz="1200" b="0" i="0" u="none" strike="noStrike" kern="1200" dirty="0">
                <a:solidFill>
                  <a:schemeClr val="tx1"/>
                </a:solidFill>
                <a:effectLst/>
                <a:latin typeface="+mn-lt"/>
                <a:ea typeface="+mn-ea"/>
                <a:cs typeface="+mn-cs"/>
              </a:rPr>
              <a:t>-</a:t>
            </a:r>
            <a:r>
              <a:rPr lang="en-GB" sz="1200" b="0" i="0" u="none" strike="noStrike" kern="1200" dirty="0" err="1">
                <a:solidFill>
                  <a:schemeClr val="tx1"/>
                </a:solidFill>
                <a:effectLst/>
                <a:latin typeface="+mn-lt"/>
                <a:ea typeface="+mn-ea"/>
                <a:cs typeface="+mn-cs"/>
              </a:rPr>
              <a:t>gru</a:t>
            </a:r>
            <a:r>
              <a:rPr lang="en-GB" sz="1200" b="0" i="0" u="none" strike="noStrike" kern="1200" dirty="0">
                <a:solidFill>
                  <a:schemeClr val="tx1"/>
                </a:solidFill>
                <a:effectLst/>
                <a:latin typeface="+mn-lt"/>
                <a:ea typeface="+mn-ea"/>
                <a:cs typeface="+mn-cs"/>
              </a:rPr>
              <a:t> takes care of that, will speak about later</a:t>
            </a:r>
            <a:endParaRPr lang="en-US" b="0" i="0" dirty="0"/>
          </a:p>
        </p:txBody>
      </p:sp>
      <p:sp>
        <p:nvSpPr>
          <p:cNvPr id="4" name="Slide Number Placeholder 3"/>
          <p:cNvSpPr>
            <a:spLocks noGrp="1"/>
          </p:cNvSpPr>
          <p:nvPr>
            <p:ph type="sldNum" sz="quarter" idx="5"/>
          </p:nvPr>
        </p:nvSpPr>
        <p:spPr/>
        <p:txBody>
          <a:bodyPr/>
          <a:lstStyle/>
          <a:p>
            <a:fld id="{8C896355-3DDC-9949-861F-AD0908BFCC23}" type="slidenum">
              <a:rPr lang="en-US" smtClean="0"/>
              <a:t>4</a:t>
            </a:fld>
            <a:endParaRPr lang="en-US"/>
          </a:p>
        </p:txBody>
      </p:sp>
    </p:spTree>
    <p:extLst>
      <p:ext uri="{BB962C8B-B14F-4D97-AF65-F5344CB8AC3E}">
        <p14:creationId xmlns:p14="http://schemas.microsoft.com/office/powerpoint/2010/main" val="145874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96355-3DDC-9949-861F-AD0908BFCC23}" type="slidenum">
              <a:rPr lang="en-US" smtClean="0"/>
              <a:t>7</a:t>
            </a:fld>
            <a:endParaRPr lang="en-US"/>
          </a:p>
        </p:txBody>
      </p:sp>
    </p:spTree>
    <p:extLst>
      <p:ext uri="{BB962C8B-B14F-4D97-AF65-F5344CB8AC3E}">
        <p14:creationId xmlns:p14="http://schemas.microsoft.com/office/powerpoint/2010/main" val="204224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how the data has to be pre-processed, a lot of sound files</a:t>
            </a:r>
          </a:p>
        </p:txBody>
      </p:sp>
      <p:sp>
        <p:nvSpPr>
          <p:cNvPr id="4" name="Slide Number Placeholder 3"/>
          <p:cNvSpPr>
            <a:spLocks noGrp="1"/>
          </p:cNvSpPr>
          <p:nvPr>
            <p:ph type="sldNum" sz="quarter" idx="5"/>
          </p:nvPr>
        </p:nvSpPr>
        <p:spPr/>
        <p:txBody>
          <a:bodyPr/>
          <a:lstStyle/>
          <a:p>
            <a:fld id="{8C896355-3DDC-9949-861F-AD0908BFCC23}" type="slidenum">
              <a:rPr lang="en-US" smtClean="0"/>
              <a:t>19</a:t>
            </a:fld>
            <a:endParaRPr lang="en-US"/>
          </a:p>
        </p:txBody>
      </p:sp>
    </p:spTree>
    <p:extLst>
      <p:ext uri="{BB962C8B-B14F-4D97-AF65-F5344CB8AC3E}">
        <p14:creationId xmlns:p14="http://schemas.microsoft.com/office/powerpoint/2010/main" val="229249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-Talk about where you got the data</a:t>
            </a:r>
          </a:p>
          <a:p>
            <a:r>
              <a:rPr lang="ro-RO" dirty="0"/>
              <a:t>-how is it processed and why</a:t>
            </a:r>
          </a:p>
          <a:p>
            <a:r>
              <a:rPr lang="ro-RO" dirty="0"/>
              <a:t>-different</a:t>
            </a:r>
            <a:r>
              <a:rPr lang="ro-RO" baseline="0" dirty="0"/>
              <a:t> lenghts, different sampling rates, different recording types</a:t>
            </a:r>
          </a:p>
          <a:p>
            <a:r>
              <a:rPr lang="ro-RO" baseline="0" dirty="0"/>
              <a:t>-how is it combined</a:t>
            </a:r>
          </a:p>
          <a:p>
            <a:r>
              <a:rPr lang="ro-RO" baseline="0" dirty="0"/>
              <a:t>-what data is at the end</a:t>
            </a:r>
          </a:p>
        </p:txBody>
      </p:sp>
      <p:sp>
        <p:nvSpPr>
          <p:cNvPr id="4" name="Slide Number Placeholder 3"/>
          <p:cNvSpPr>
            <a:spLocks noGrp="1"/>
          </p:cNvSpPr>
          <p:nvPr>
            <p:ph type="sldNum" sz="quarter" idx="10"/>
          </p:nvPr>
        </p:nvSpPr>
        <p:spPr/>
        <p:txBody>
          <a:bodyPr/>
          <a:lstStyle/>
          <a:p>
            <a:fld id="{8C896355-3DDC-9949-861F-AD0908BFCC23}" type="slidenum">
              <a:rPr lang="en-US" smtClean="0"/>
              <a:t>20</a:t>
            </a:fld>
            <a:endParaRPr lang="en-US"/>
          </a:p>
        </p:txBody>
      </p:sp>
    </p:spTree>
    <p:extLst>
      <p:ext uri="{BB962C8B-B14F-4D97-AF65-F5344CB8AC3E}">
        <p14:creationId xmlns:p14="http://schemas.microsoft.com/office/powerpoint/2010/main" val="1741701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- 2 training methods why</a:t>
            </a:r>
          </a:p>
        </p:txBody>
      </p:sp>
      <p:sp>
        <p:nvSpPr>
          <p:cNvPr id="4" name="Slide Number Placeholder 3"/>
          <p:cNvSpPr>
            <a:spLocks noGrp="1"/>
          </p:cNvSpPr>
          <p:nvPr>
            <p:ph type="sldNum" sz="quarter" idx="10"/>
          </p:nvPr>
        </p:nvSpPr>
        <p:spPr/>
        <p:txBody>
          <a:bodyPr/>
          <a:lstStyle/>
          <a:p>
            <a:fld id="{8C896355-3DDC-9949-861F-AD0908BFCC23}" type="slidenum">
              <a:rPr lang="en-US" smtClean="0"/>
              <a:t>21</a:t>
            </a:fld>
            <a:endParaRPr lang="en-US"/>
          </a:p>
        </p:txBody>
      </p:sp>
    </p:spTree>
    <p:extLst>
      <p:ext uri="{BB962C8B-B14F-4D97-AF65-F5344CB8AC3E}">
        <p14:creationId xmlns:p14="http://schemas.microsoft.com/office/powerpoint/2010/main" val="221648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-how</a:t>
            </a:r>
            <a:r>
              <a:rPr lang="ro-RO" baseline="0" dirty="0"/>
              <a:t> we tested both methods</a:t>
            </a:r>
          </a:p>
          <a:p>
            <a:r>
              <a:rPr lang="ro-RO" baseline="0" dirty="0"/>
              <a:t>-what we concluded, why one didnt work</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22</a:t>
            </a:fld>
            <a:endParaRPr lang="en-US"/>
          </a:p>
        </p:txBody>
      </p:sp>
    </p:spTree>
    <p:extLst>
      <p:ext uri="{BB962C8B-B14F-4D97-AF65-F5344CB8AC3E}">
        <p14:creationId xmlns:p14="http://schemas.microsoft.com/office/powerpoint/2010/main" val="553143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900" b="1" kern="1200" noProof="1">
                <a:solidFill>
                  <a:schemeClr val="tx1"/>
                </a:solidFill>
                <a:latin typeface="Arial" charset="0"/>
                <a:ea typeface="+mn-ea"/>
                <a:cs typeface="Arial" panose="020B0604020202020204" pitchFamily="34" charset="0"/>
              </a:rPr>
              <a:t>Insert </a:t>
            </a:r>
            <a:r>
              <a:rPr lang="en-gb" sz="900" kern="1200" noProof="1">
                <a:solidFill>
                  <a:schemeClr val="tx1"/>
                </a:solidFill>
                <a:latin typeface="Arial" charset="0"/>
                <a:ea typeface="+mn-ea"/>
                <a:cs typeface="Arial" panose="020B0604020202020204" pitchFamily="34" charset="0"/>
              </a:rPr>
              <a:t>and click </a:t>
            </a:r>
            <a:r>
              <a:rPr lang="en-gb" sz="9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
        <p:nvSpPr>
          <p:cNvPr id="5" name="Pladsholder til tekst 10"/>
          <p:cNvSpPr>
            <a:spLocks noGrp="1"/>
          </p:cNvSpPr>
          <p:nvPr>
            <p:ph type="body" sz="quarter" idx="12" hasCustomPrompt="1"/>
          </p:nvPr>
        </p:nvSpPr>
        <p:spPr>
          <a:xfrm>
            <a:off x="587375" y="2065337"/>
            <a:ext cx="10752512" cy="3703696"/>
          </a:xfrm>
        </p:spPr>
        <p:txBody>
          <a:bodyPr/>
          <a:lstStyle>
            <a:lvl1pPr marL="285750" indent="-285750">
              <a:buFontTx/>
              <a:buBlip>
                <a:blip r:embed="rId2"/>
              </a:buBlip>
              <a:defRPr/>
            </a:lvl1pPr>
          </a:lstStyle>
          <a:p>
            <a:pPr lvl="0"/>
            <a:r>
              <a:rPr lang="da-DK" dirty="0"/>
              <a:t>INSERT TEXT</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pic>
        <p:nvPicPr>
          <p:cNvPr id="55" name="Billed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86013" y="5803019"/>
            <a:ext cx="1452866" cy="1022963"/>
          </a:xfrm>
          <a:prstGeom prst="rect">
            <a:avLst/>
          </a:prstGeom>
        </p:spPr>
      </p:pic>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98525" indent="-171450" algn="l" defTabSz="914318" rtl="0" eaLnBrk="1" latinLnBrk="0" hangingPunct="1">
        <a:lnSpc>
          <a:spcPct val="120000"/>
        </a:lnSpc>
        <a:spcBef>
          <a:spcPts val="499"/>
        </a:spcBef>
        <a:buFontTx/>
        <a:buBlip>
          <a:blip r:embed="rId16"/>
        </a:buBlip>
        <a:defRPr sz="1200" kern="1200">
          <a:solidFill>
            <a:schemeClr val="tx1"/>
          </a:solidFill>
          <a:latin typeface="+mn-lt"/>
          <a:ea typeface="+mn-ea"/>
          <a:cs typeface="+mn-cs"/>
        </a:defRPr>
      </a:lvl3pPr>
      <a:lvl4pPr marL="1163638" indent="-171450" algn="l" defTabSz="914318" rtl="0" eaLnBrk="1" latinLnBrk="0" hangingPunct="1">
        <a:lnSpc>
          <a:spcPct val="120000"/>
        </a:lnSpc>
        <a:spcBef>
          <a:spcPts val="499"/>
        </a:spcBef>
        <a:buFontTx/>
        <a:buBlip>
          <a:blip r:embed="rId16"/>
        </a:buBlip>
        <a:tabLst>
          <a:tab pos="1163638" algn="l"/>
        </a:tabLst>
        <a:defRPr sz="1000" kern="1200">
          <a:solidFill>
            <a:schemeClr val="tx1">
              <a:alpha val="70000"/>
            </a:schemeClr>
          </a:solidFill>
          <a:latin typeface="+mn-lt"/>
          <a:ea typeface="+mn-ea"/>
          <a:cs typeface="+mn-cs"/>
        </a:defRPr>
      </a:lvl4pPr>
      <a:lvl5pPr marL="1163638"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arge brick building with grass and trees&#10;&#10;Description generated with very high confidence">
            <a:extLst>
              <a:ext uri="{FF2B5EF4-FFF2-40B4-BE49-F238E27FC236}">
                <a16:creationId xmlns:a16="http://schemas.microsoft.com/office/drawing/2014/main" id="{9158B7E0-8B75-4A4D-8F05-00F893C3855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7813" b="7813"/>
          <a:stretch>
            <a:fillRect/>
          </a:stretch>
        </p:blipFill>
        <p:spPr/>
      </p:pic>
      <p:sp>
        <p:nvSpPr>
          <p:cNvPr id="3" name="Title 2">
            <a:extLst>
              <a:ext uri="{FF2B5EF4-FFF2-40B4-BE49-F238E27FC236}">
                <a16:creationId xmlns:a16="http://schemas.microsoft.com/office/drawing/2014/main" id="{3632E3FB-9914-4D84-B257-F4CF48BB2058}"/>
              </a:ext>
            </a:extLst>
          </p:cNvPr>
          <p:cNvSpPr>
            <a:spLocks noGrp="1"/>
          </p:cNvSpPr>
          <p:nvPr>
            <p:ph type="title"/>
          </p:nvPr>
        </p:nvSpPr>
        <p:spPr>
          <a:xfrm>
            <a:off x="2441575" y="3004153"/>
            <a:ext cx="7341129" cy="1036319"/>
          </a:xfrm>
        </p:spPr>
        <p:txBody>
          <a:bodyPr/>
          <a:lstStyle/>
          <a:p>
            <a:r>
              <a:rPr lang="en-GB" dirty="0"/>
              <a:t>Directional Filtering and Noise Suppression</a:t>
            </a:r>
          </a:p>
        </p:txBody>
      </p:sp>
      <p:sp>
        <p:nvSpPr>
          <p:cNvPr id="4" name="Text Placeholder 3">
            <a:extLst>
              <a:ext uri="{FF2B5EF4-FFF2-40B4-BE49-F238E27FC236}">
                <a16:creationId xmlns:a16="http://schemas.microsoft.com/office/drawing/2014/main" id="{B6D5E94C-4A81-4956-AD57-BC62565E2E7C}"/>
              </a:ext>
            </a:extLst>
          </p:cNvPr>
          <p:cNvSpPr>
            <a:spLocks noGrp="1"/>
          </p:cNvSpPr>
          <p:nvPr>
            <p:ph type="body" sz="quarter" idx="12"/>
          </p:nvPr>
        </p:nvSpPr>
        <p:spPr>
          <a:xfrm>
            <a:off x="2425435" y="4227608"/>
            <a:ext cx="7341129" cy="800293"/>
          </a:xfrm>
        </p:spPr>
        <p:txBody>
          <a:bodyPr/>
          <a:lstStyle/>
          <a:p>
            <a:r>
              <a:rPr lang="en-GB" dirty="0"/>
              <a:t>By </a:t>
            </a:r>
            <a:r>
              <a:rPr lang="en-GB" dirty="0" err="1"/>
              <a:t>Paulius</a:t>
            </a:r>
            <a:r>
              <a:rPr lang="en-GB" dirty="0"/>
              <a:t> </a:t>
            </a:r>
            <a:r>
              <a:rPr lang="en-GB" dirty="0" err="1"/>
              <a:t>Riauka</a:t>
            </a:r>
            <a:r>
              <a:rPr lang="en-GB" dirty="0"/>
              <a:t>, </a:t>
            </a:r>
            <a:r>
              <a:rPr lang="en-GB" dirty="0" err="1"/>
              <a:t>Tita</a:t>
            </a:r>
            <a:r>
              <a:rPr lang="en-GB" dirty="0"/>
              <a:t> </a:t>
            </a:r>
            <a:r>
              <a:rPr lang="en-GB" dirty="0" err="1"/>
              <a:t>Lasickas</a:t>
            </a:r>
            <a:r>
              <a:rPr lang="en-GB" dirty="0"/>
              <a:t>, Razvan </a:t>
            </a:r>
            <a:r>
              <a:rPr lang="en-GB" dirty="0" err="1"/>
              <a:t>Bucur</a:t>
            </a:r>
            <a:r>
              <a:rPr lang="en-GB" dirty="0"/>
              <a:t>, Darius Chira</a:t>
            </a:r>
          </a:p>
        </p:txBody>
      </p:sp>
    </p:spTree>
    <p:extLst>
      <p:ext uri="{BB962C8B-B14F-4D97-AF65-F5344CB8AC3E}">
        <p14:creationId xmlns:p14="http://schemas.microsoft.com/office/powerpoint/2010/main" val="225820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42507-D0F1-4D73-A384-7A0C0A5E9166}"/>
              </a:ext>
            </a:extLst>
          </p:cNvPr>
          <p:cNvSpPr>
            <a:spLocks noGrp="1"/>
          </p:cNvSpPr>
          <p:nvPr>
            <p:ph type="sldNum" sz="quarter" idx="4"/>
          </p:nvPr>
        </p:nvSpPr>
        <p:spPr/>
        <p:txBody>
          <a:bodyPr/>
          <a:lstStyle/>
          <a:p>
            <a:fld id="{D8D877B3-D348-4611-9BDB-C5374591D951}" type="slidenum">
              <a:rPr lang="en-US" smtClean="0"/>
              <a:pPr/>
              <a:t>10</a:t>
            </a:fld>
            <a:endParaRPr lang="en-US" dirty="0"/>
          </a:p>
        </p:txBody>
      </p:sp>
      <p:sp>
        <p:nvSpPr>
          <p:cNvPr id="4" name="Title 3">
            <a:extLst>
              <a:ext uri="{FF2B5EF4-FFF2-40B4-BE49-F238E27FC236}">
                <a16:creationId xmlns:a16="http://schemas.microsoft.com/office/drawing/2014/main" id="{C624294E-F6DB-486E-AFE9-CC902EA97A7B}"/>
              </a:ext>
            </a:extLst>
          </p:cNvPr>
          <p:cNvSpPr>
            <a:spLocks noGrp="1"/>
          </p:cNvSpPr>
          <p:nvPr>
            <p:ph type="title"/>
          </p:nvPr>
        </p:nvSpPr>
        <p:spPr/>
        <p:txBody>
          <a:bodyPr/>
          <a:lstStyle/>
          <a:p>
            <a:r>
              <a:rPr lang="en-US" dirty="0"/>
              <a:t>Dropout</a:t>
            </a:r>
          </a:p>
        </p:txBody>
      </p:sp>
      <p:pic>
        <p:nvPicPr>
          <p:cNvPr id="9" name="Picture 8">
            <a:extLst>
              <a:ext uri="{FF2B5EF4-FFF2-40B4-BE49-F238E27FC236}">
                <a16:creationId xmlns:a16="http://schemas.microsoft.com/office/drawing/2014/main" id="{018A8C02-2EAB-4730-ABD9-31EE45C52F94}"/>
              </a:ext>
            </a:extLst>
          </p:cNvPr>
          <p:cNvPicPr>
            <a:picLocks noChangeAspect="1"/>
          </p:cNvPicPr>
          <p:nvPr/>
        </p:nvPicPr>
        <p:blipFill rotWithShape="1">
          <a:blip r:embed="rId2">
            <a:extLst>
              <a:ext uri="{28A0092B-C50C-407E-A947-70E740481C1C}">
                <a14:useLocalDpi xmlns:a14="http://schemas.microsoft.com/office/drawing/2010/main" val="0"/>
              </a:ext>
            </a:extLst>
          </a:blip>
          <a:srcRect b="8705"/>
          <a:stretch/>
        </p:blipFill>
        <p:spPr>
          <a:xfrm>
            <a:off x="1409699" y="1481137"/>
            <a:ext cx="8572500" cy="3895725"/>
          </a:xfrm>
          <a:prstGeom prst="rect">
            <a:avLst/>
          </a:prstGeom>
        </p:spPr>
      </p:pic>
    </p:spTree>
    <p:extLst>
      <p:ext uri="{BB962C8B-B14F-4D97-AF65-F5344CB8AC3E}">
        <p14:creationId xmlns:p14="http://schemas.microsoft.com/office/powerpoint/2010/main" val="110597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47F91C-86F9-4E10-8DF1-9EF88DA0A69F}"/>
              </a:ext>
            </a:extLst>
          </p:cNvPr>
          <p:cNvSpPr>
            <a:spLocks noGrp="1"/>
          </p:cNvSpPr>
          <p:nvPr>
            <p:ph type="sldNum" sz="quarter" idx="4"/>
          </p:nvPr>
        </p:nvSpPr>
        <p:spPr/>
        <p:txBody>
          <a:bodyPr/>
          <a:lstStyle/>
          <a:p>
            <a:fld id="{D8D877B3-D348-4611-9BDB-C5374591D951}" type="slidenum">
              <a:rPr lang="en-US" smtClean="0"/>
              <a:pPr/>
              <a:t>11</a:t>
            </a:fld>
            <a:endParaRPr lang="en-US" dirty="0"/>
          </a:p>
        </p:txBody>
      </p:sp>
      <p:sp>
        <p:nvSpPr>
          <p:cNvPr id="3" name="Title 2">
            <a:extLst>
              <a:ext uri="{FF2B5EF4-FFF2-40B4-BE49-F238E27FC236}">
                <a16:creationId xmlns:a16="http://schemas.microsoft.com/office/drawing/2014/main" id="{8941F412-D02A-4860-954F-151F559A48B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19E7ED5-B72D-4016-844F-01985D91F1B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2614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2AF0B-A024-4EB5-B12E-13679423F172}"/>
              </a:ext>
            </a:extLst>
          </p:cNvPr>
          <p:cNvSpPr>
            <a:spLocks noGrp="1"/>
          </p:cNvSpPr>
          <p:nvPr>
            <p:ph type="sldNum" sz="quarter" idx="4"/>
          </p:nvPr>
        </p:nvSpPr>
        <p:spPr/>
        <p:txBody>
          <a:bodyPr/>
          <a:lstStyle/>
          <a:p>
            <a:fld id="{D8D877B3-D348-4611-9BDB-C5374591D951}" type="slidenum">
              <a:rPr lang="en-US" smtClean="0"/>
              <a:pPr/>
              <a:t>12</a:t>
            </a:fld>
            <a:endParaRPr lang="en-US" dirty="0"/>
          </a:p>
        </p:txBody>
      </p:sp>
      <p:sp>
        <p:nvSpPr>
          <p:cNvPr id="3" name="Title 2">
            <a:extLst>
              <a:ext uri="{FF2B5EF4-FFF2-40B4-BE49-F238E27FC236}">
                <a16:creationId xmlns:a16="http://schemas.microsoft.com/office/drawing/2014/main" id="{A94AAC87-C025-445F-89D0-748752DE728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66D08EB-0F39-4105-B3C3-584AD086016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3532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2CD5E3-E437-4074-823E-2F1A9B571177}"/>
              </a:ext>
            </a:extLst>
          </p:cNvPr>
          <p:cNvSpPr>
            <a:spLocks noGrp="1"/>
          </p:cNvSpPr>
          <p:nvPr>
            <p:ph type="sldNum" sz="quarter" idx="4"/>
          </p:nvPr>
        </p:nvSpPr>
        <p:spPr/>
        <p:txBody>
          <a:bodyPr/>
          <a:lstStyle/>
          <a:p>
            <a:fld id="{D8D877B3-D348-4611-9BDB-C5374591D951}" type="slidenum">
              <a:rPr lang="en-US" smtClean="0"/>
              <a:pPr/>
              <a:t>13</a:t>
            </a:fld>
            <a:endParaRPr lang="en-US" dirty="0"/>
          </a:p>
        </p:txBody>
      </p:sp>
      <p:sp>
        <p:nvSpPr>
          <p:cNvPr id="3" name="Title 2">
            <a:extLst>
              <a:ext uri="{FF2B5EF4-FFF2-40B4-BE49-F238E27FC236}">
                <a16:creationId xmlns:a16="http://schemas.microsoft.com/office/drawing/2014/main" id="{C0AFED3B-F5A5-45E1-9619-E52BFD45911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CBA6C32-A08D-4049-8452-75AE54568D7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1349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A623DA-0E13-47DF-82FD-FC8090F4CCF5}"/>
              </a:ext>
            </a:extLst>
          </p:cNvPr>
          <p:cNvSpPr>
            <a:spLocks noGrp="1"/>
          </p:cNvSpPr>
          <p:nvPr>
            <p:ph type="sldNum" sz="quarter" idx="4"/>
          </p:nvPr>
        </p:nvSpPr>
        <p:spPr/>
        <p:txBody>
          <a:bodyPr/>
          <a:lstStyle/>
          <a:p>
            <a:fld id="{D8D877B3-D348-4611-9BDB-C5374591D951}" type="slidenum">
              <a:rPr lang="en-US" smtClean="0"/>
              <a:pPr/>
              <a:t>14</a:t>
            </a:fld>
            <a:endParaRPr lang="en-US" dirty="0"/>
          </a:p>
        </p:txBody>
      </p:sp>
      <p:sp>
        <p:nvSpPr>
          <p:cNvPr id="3" name="Title 2">
            <a:extLst>
              <a:ext uri="{FF2B5EF4-FFF2-40B4-BE49-F238E27FC236}">
                <a16:creationId xmlns:a16="http://schemas.microsoft.com/office/drawing/2014/main" id="{904726A0-68CB-4649-9F74-0304E8429D6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71190A2-15EA-4824-B9ED-F86B849A015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829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E90EF-1ABE-401D-8A72-0E8054E86678}"/>
              </a:ext>
            </a:extLst>
          </p:cNvPr>
          <p:cNvSpPr>
            <a:spLocks noGrp="1"/>
          </p:cNvSpPr>
          <p:nvPr>
            <p:ph type="sldNum" sz="quarter" idx="4"/>
          </p:nvPr>
        </p:nvSpPr>
        <p:spPr/>
        <p:txBody>
          <a:bodyPr/>
          <a:lstStyle/>
          <a:p>
            <a:fld id="{D8D877B3-D348-4611-9BDB-C5374591D951}" type="slidenum">
              <a:rPr lang="en-US" smtClean="0"/>
              <a:pPr/>
              <a:t>15</a:t>
            </a:fld>
            <a:endParaRPr lang="en-US" dirty="0"/>
          </a:p>
        </p:txBody>
      </p:sp>
      <p:sp>
        <p:nvSpPr>
          <p:cNvPr id="3" name="Title 2">
            <a:extLst>
              <a:ext uri="{FF2B5EF4-FFF2-40B4-BE49-F238E27FC236}">
                <a16:creationId xmlns:a16="http://schemas.microsoft.com/office/drawing/2014/main" id="{D9F8E80A-D2A5-450A-ACD3-E60C5035F19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8EF76E9-E08D-4958-BD2C-0D66EB8A308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4799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738C3-6DDD-4670-BAD6-4E497AF348C9}"/>
              </a:ext>
            </a:extLst>
          </p:cNvPr>
          <p:cNvSpPr>
            <a:spLocks noGrp="1"/>
          </p:cNvSpPr>
          <p:nvPr>
            <p:ph type="sldNum" sz="quarter" idx="4"/>
          </p:nvPr>
        </p:nvSpPr>
        <p:spPr/>
        <p:txBody>
          <a:bodyPr/>
          <a:lstStyle/>
          <a:p>
            <a:fld id="{D8D877B3-D348-4611-9BDB-C5374591D951}" type="slidenum">
              <a:rPr lang="en-US" smtClean="0"/>
              <a:pPr/>
              <a:t>16</a:t>
            </a:fld>
            <a:endParaRPr lang="en-US" dirty="0"/>
          </a:p>
        </p:txBody>
      </p:sp>
      <p:sp>
        <p:nvSpPr>
          <p:cNvPr id="3" name="Title 2">
            <a:extLst>
              <a:ext uri="{FF2B5EF4-FFF2-40B4-BE49-F238E27FC236}">
                <a16:creationId xmlns:a16="http://schemas.microsoft.com/office/drawing/2014/main" id="{17EDAC59-6AAE-4601-8377-E30508D788A5}"/>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09A70156-1480-4ED1-9E69-CFF184C27C0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2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7C1495-7DF1-4D2A-85B3-09604D32ECE8}"/>
              </a:ext>
            </a:extLst>
          </p:cNvPr>
          <p:cNvSpPr>
            <a:spLocks noGrp="1"/>
          </p:cNvSpPr>
          <p:nvPr>
            <p:ph type="sldNum" sz="quarter" idx="4"/>
          </p:nvPr>
        </p:nvSpPr>
        <p:spPr/>
        <p:txBody>
          <a:bodyPr/>
          <a:lstStyle/>
          <a:p>
            <a:fld id="{D8D877B3-D348-4611-9BDB-C5374591D951}" type="slidenum">
              <a:rPr lang="en-US" smtClean="0"/>
              <a:pPr/>
              <a:t>17</a:t>
            </a:fld>
            <a:endParaRPr lang="en-US" dirty="0"/>
          </a:p>
        </p:txBody>
      </p:sp>
      <p:sp>
        <p:nvSpPr>
          <p:cNvPr id="3" name="Title 2">
            <a:extLst>
              <a:ext uri="{FF2B5EF4-FFF2-40B4-BE49-F238E27FC236}">
                <a16:creationId xmlns:a16="http://schemas.microsoft.com/office/drawing/2014/main" id="{B875FAE1-19A2-4A87-94B3-263AF061610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817C789-D9E4-4F02-9507-F5ADAD5128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8975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E65CA1-BE24-48C6-B6AA-4FD91C5A7022}"/>
              </a:ext>
            </a:extLst>
          </p:cNvPr>
          <p:cNvSpPr>
            <a:spLocks noGrp="1"/>
          </p:cNvSpPr>
          <p:nvPr>
            <p:ph type="sldNum" sz="quarter" idx="4"/>
          </p:nvPr>
        </p:nvSpPr>
        <p:spPr/>
        <p:txBody>
          <a:bodyPr/>
          <a:lstStyle/>
          <a:p>
            <a:fld id="{D8D877B3-D348-4611-9BDB-C5374591D951}" type="slidenum">
              <a:rPr lang="en-US" smtClean="0"/>
              <a:pPr/>
              <a:t>18</a:t>
            </a:fld>
            <a:endParaRPr lang="en-US" dirty="0"/>
          </a:p>
        </p:txBody>
      </p:sp>
      <p:sp>
        <p:nvSpPr>
          <p:cNvPr id="3" name="Title 2">
            <a:extLst>
              <a:ext uri="{FF2B5EF4-FFF2-40B4-BE49-F238E27FC236}">
                <a16:creationId xmlns:a16="http://schemas.microsoft.com/office/drawing/2014/main" id="{8038F815-E930-453D-82C5-E3F4BB79E9E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AA57C39-1926-46A6-94F8-3097C57E9BD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7046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creen&#10;&#10;Description generated with high confidence">
            <a:extLst>
              <a:ext uri="{FF2B5EF4-FFF2-40B4-BE49-F238E27FC236}">
                <a16:creationId xmlns:a16="http://schemas.microsoft.com/office/drawing/2014/main" id="{968242B0-6483-4925-88F4-FB03EADA195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111" r="1111"/>
          <a:stretch>
            <a:fillRect/>
          </a:stretch>
        </p:blipFill>
        <p:spPr>
          <a:xfrm>
            <a:off x="0" y="0"/>
            <a:ext cx="12192000" cy="6858000"/>
          </a:xfrm>
        </p:spPr>
      </p:pic>
      <p:sp>
        <p:nvSpPr>
          <p:cNvPr id="5" name="Title 4">
            <a:extLst>
              <a:ext uri="{FF2B5EF4-FFF2-40B4-BE49-F238E27FC236}">
                <a16:creationId xmlns:a16="http://schemas.microsoft.com/office/drawing/2014/main" id="{73401B5D-915C-4435-9B4F-353197E62BA6}"/>
              </a:ext>
            </a:extLst>
          </p:cNvPr>
          <p:cNvSpPr>
            <a:spLocks noGrp="1"/>
          </p:cNvSpPr>
          <p:nvPr>
            <p:ph type="title"/>
          </p:nvPr>
        </p:nvSpPr>
        <p:spPr/>
        <p:txBody>
          <a:bodyPr/>
          <a:lstStyle/>
          <a:p>
            <a:r>
              <a:rPr lang="en-GB" dirty="0"/>
              <a:t>Data Pre-processing</a:t>
            </a:r>
          </a:p>
        </p:txBody>
      </p:sp>
    </p:spTree>
    <p:extLst>
      <p:ext uri="{BB962C8B-B14F-4D97-AF65-F5344CB8AC3E}">
        <p14:creationId xmlns:p14="http://schemas.microsoft.com/office/powerpoint/2010/main" val="87826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A26C301-5032-4EBC-AAE8-78C1BDBDD358}"/>
              </a:ext>
            </a:extLst>
          </p:cNvPr>
          <p:cNvSpPr>
            <a:spLocks noGrp="1"/>
          </p:cNvSpPr>
          <p:nvPr>
            <p:ph type="pic" sz="quarter" idx="11"/>
          </p:nvPr>
        </p:nvSpPr>
        <p:spPr/>
      </p:sp>
      <p:sp>
        <p:nvSpPr>
          <p:cNvPr id="9" name="Title 8">
            <a:extLst>
              <a:ext uri="{FF2B5EF4-FFF2-40B4-BE49-F238E27FC236}">
                <a16:creationId xmlns:a16="http://schemas.microsoft.com/office/drawing/2014/main" id="{1C60C65C-F3C7-48E6-8150-77B9B32B86D0}"/>
              </a:ext>
            </a:extLst>
          </p:cNvPr>
          <p:cNvSpPr>
            <a:spLocks noGrp="1"/>
          </p:cNvSpPr>
          <p:nvPr>
            <p:ph type="title"/>
          </p:nvPr>
        </p:nvSpPr>
        <p:spPr/>
        <p:txBody>
          <a:bodyPr/>
          <a:lstStyle/>
          <a:p>
            <a:r>
              <a:rPr lang="en-US" dirty="0"/>
              <a:t>Neural Networks Theory</a:t>
            </a:r>
          </a:p>
        </p:txBody>
      </p:sp>
      <p:sp>
        <p:nvSpPr>
          <p:cNvPr id="3" name="Slide Number Placeholder 2">
            <a:extLst>
              <a:ext uri="{FF2B5EF4-FFF2-40B4-BE49-F238E27FC236}">
                <a16:creationId xmlns:a16="http://schemas.microsoft.com/office/drawing/2014/main" id="{DDB8F3D9-8592-4D16-896B-6033AA0589AB}"/>
              </a:ext>
            </a:extLst>
          </p:cNvPr>
          <p:cNvSpPr>
            <a:spLocks noGrp="1"/>
          </p:cNvSpPr>
          <p:nvPr>
            <p:ph type="sldNum" sz="quarter" idx="4294967295"/>
          </p:nvPr>
        </p:nvSpPr>
        <p:spPr>
          <a:xfrm>
            <a:off x="11620500" y="593725"/>
            <a:ext cx="571500" cy="227013"/>
          </a:xfrm>
        </p:spPr>
        <p:txBody>
          <a:bodyPr/>
          <a:lstStyle/>
          <a:p>
            <a:fld id="{D8D877B3-D348-4611-9BDB-C5374591D951}" type="slidenum">
              <a:rPr lang="en-US" smtClean="0"/>
              <a:pPr/>
              <a:t>2</a:t>
            </a:fld>
            <a:endParaRPr lang="en-US" dirty="0"/>
          </a:p>
        </p:txBody>
      </p:sp>
    </p:spTree>
    <p:extLst>
      <p:ext uri="{BB962C8B-B14F-4D97-AF65-F5344CB8AC3E}">
        <p14:creationId xmlns:p14="http://schemas.microsoft.com/office/powerpoint/2010/main" val="421130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7374" y="370290"/>
            <a:ext cx="5508626" cy="1474385"/>
          </a:xfrm>
        </p:spPr>
        <p:txBody>
          <a:bodyPr/>
          <a:lstStyle/>
          <a:p>
            <a:r>
              <a:rPr lang="en-GB" dirty="0"/>
              <a:t>Data Pre-processing</a:t>
            </a:r>
            <a:endParaRPr lang="ro-RO" dirty="0"/>
          </a:p>
        </p:txBody>
      </p:sp>
      <p:sp>
        <p:nvSpPr>
          <p:cNvPr id="8" name="Text Placeholder 7"/>
          <p:cNvSpPr>
            <a:spLocks noGrp="1"/>
          </p:cNvSpPr>
          <p:nvPr>
            <p:ph type="body" sz="quarter" idx="12"/>
          </p:nvPr>
        </p:nvSpPr>
        <p:spPr/>
        <p:txBody>
          <a:bodyPr/>
          <a:lstStyle/>
          <a:p>
            <a:endParaRPr lang="ro-RO" dirty="0"/>
          </a:p>
        </p:txBody>
      </p:sp>
    </p:spTree>
    <p:extLst>
      <p:ext uri="{BB962C8B-B14F-4D97-AF65-F5344CB8AC3E}">
        <p14:creationId xmlns:p14="http://schemas.microsoft.com/office/powerpoint/2010/main" val="117457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t="2555" b="2555"/>
          <a:stretch>
            <a:fillRect/>
          </a:stretch>
        </p:blipFill>
        <p:spPr/>
      </p:pic>
      <p:sp>
        <p:nvSpPr>
          <p:cNvPr id="5" name="Title 4"/>
          <p:cNvSpPr>
            <a:spLocks noGrp="1"/>
          </p:cNvSpPr>
          <p:nvPr>
            <p:ph type="title"/>
          </p:nvPr>
        </p:nvSpPr>
        <p:spPr/>
        <p:txBody>
          <a:bodyPr/>
          <a:lstStyle/>
          <a:p>
            <a:r>
              <a:rPr lang="ro-RO" dirty="0"/>
              <a:t>Training Methods</a:t>
            </a:r>
          </a:p>
        </p:txBody>
      </p:sp>
      <p:sp>
        <p:nvSpPr>
          <p:cNvPr id="2" name="Slide Number Placeholder 1"/>
          <p:cNvSpPr>
            <a:spLocks noGrp="1"/>
          </p:cNvSpPr>
          <p:nvPr>
            <p:ph type="sldNum" sz="quarter" idx="4294967295"/>
          </p:nvPr>
        </p:nvSpPr>
        <p:spPr>
          <a:xfrm>
            <a:off x="11620500" y="593725"/>
            <a:ext cx="571500" cy="227013"/>
          </a:xfrm>
        </p:spPr>
        <p:txBody>
          <a:bodyPr/>
          <a:lstStyle/>
          <a:p>
            <a:fld id="{D8D877B3-D348-4611-9BDB-C5374591D951}" type="slidenum">
              <a:rPr lang="en-US" smtClean="0"/>
              <a:pPr/>
              <a:t>21</a:t>
            </a:fld>
            <a:endParaRPr lang="en-US" dirty="0"/>
          </a:p>
        </p:txBody>
      </p:sp>
    </p:spTree>
    <p:extLst>
      <p:ext uri="{BB962C8B-B14F-4D97-AF65-F5344CB8AC3E}">
        <p14:creationId xmlns:p14="http://schemas.microsoft.com/office/powerpoint/2010/main" val="278379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p:sp>
      <p:sp>
        <p:nvSpPr>
          <p:cNvPr id="9" name="Title 8"/>
          <p:cNvSpPr>
            <a:spLocks noGrp="1"/>
          </p:cNvSpPr>
          <p:nvPr>
            <p:ph type="title"/>
          </p:nvPr>
        </p:nvSpPr>
        <p:spPr/>
        <p:txBody>
          <a:bodyPr/>
          <a:lstStyle/>
          <a:p>
            <a:r>
              <a:rPr lang="ro-RO" dirty="0"/>
              <a:t>Training Methods</a:t>
            </a:r>
          </a:p>
        </p:txBody>
      </p:sp>
      <p:sp>
        <p:nvSpPr>
          <p:cNvPr id="11" name="Text Placeholder 10"/>
          <p:cNvSpPr>
            <a:spLocks noGrp="1"/>
          </p:cNvSpPr>
          <p:nvPr>
            <p:ph type="body" sz="quarter" idx="12"/>
          </p:nvPr>
        </p:nvSpPr>
        <p:spPr/>
        <p:txBody>
          <a:bodyPr/>
          <a:lstStyle/>
          <a:p>
            <a:endParaRPr lang="ro-RO"/>
          </a:p>
        </p:txBody>
      </p:sp>
    </p:spTree>
    <p:extLst>
      <p:ext uri="{BB962C8B-B14F-4D97-AF65-F5344CB8AC3E}">
        <p14:creationId xmlns:p14="http://schemas.microsoft.com/office/powerpoint/2010/main" val="177103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a:xfrm>
            <a:off x="-2363056" y="0"/>
            <a:ext cx="14555056" cy="6858000"/>
          </a:xfrm>
        </p:spPr>
      </p:pic>
      <p:sp>
        <p:nvSpPr>
          <p:cNvPr id="4" name="Title 3"/>
          <p:cNvSpPr>
            <a:spLocks noGrp="1"/>
          </p:cNvSpPr>
          <p:nvPr>
            <p:ph type="title"/>
          </p:nvPr>
        </p:nvSpPr>
        <p:spPr/>
        <p:txBody>
          <a:bodyPr/>
          <a:lstStyle/>
          <a:p>
            <a:r>
              <a:rPr lang="ro-RO" dirty="0"/>
              <a:t>Neural Network Models</a:t>
            </a:r>
          </a:p>
        </p:txBody>
      </p:sp>
    </p:spTree>
    <p:extLst>
      <p:ext uri="{BB962C8B-B14F-4D97-AF65-F5344CB8AC3E}">
        <p14:creationId xmlns:p14="http://schemas.microsoft.com/office/powerpoint/2010/main" val="298366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956AA-C87A-4DDB-8D4B-5CBD0861B532}"/>
              </a:ext>
            </a:extLst>
          </p:cNvPr>
          <p:cNvSpPr>
            <a:spLocks noGrp="1"/>
          </p:cNvSpPr>
          <p:nvPr>
            <p:ph type="title"/>
          </p:nvPr>
        </p:nvSpPr>
        <p:spPr>
          <a:xfrm>
            <a:off x="587374" y="370290"/>
            <a:ext cx="4875877" cy="1474385"/>
          </a:xfrm>
        </p:spPr>
        <p:txBody>
          <a:bodyPr/>
          <a:lstStyle/>
          <a:p>
            <a:r>
              <a:rPr lang="ro-RO" dirty="0"/>
              <a:t>Neural Network Models</a:t>
            </a:r>
            <a:endParaRPr lang="en-GB" dirty="0"/>
          </a:p>
        </p:txBody>
      </p:sp>
      <p:sp>
        <p:nvSpPr>
          <p:cNvPr id="5" name="Text Placeholder 4">
            <a:extLst>
              <a:ext uri="{FF2B5EF4-FFF2-40B4-BE49-F238E27FC236}">
                <a16:creationId xmlns:a16="http://schemas.microsoft.com/office/drawing/2014/main" id="{7ACCD741-50E5-4F0C-B707-0A04570974B8}"/>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093403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l="18586" r="18586"/>
          <a:stretch>
            <a:fillRect/>
          </a:stretch>
        </p:blipFill>
        <p:spPr/>
      </p:pic>
      <p:sp>
        <p:nvSpPr>
          <p:cNvPr id="3" name="Title 2"/>
          <p:cNvSpPr>
            <a:spLocks noGrp="1"/>
          </p:cNvSpPr>
          <p:nvPr>
            <p:ph type="title"/>
          </p:nvPr>
        </p:nvSpPr>
        <p:spPr/>
        <p:txBody>
          <a:bodyPr/>
          <a:lstStyle/>
          <a:p>
            <a:r>
              <a:rPr lang="ro-RO" dirty="0"/>
              <a:t>Model Description</a:t>
            </a:r>
          </a:p>
        </p:txBody>
      </p:sp>
    </p:spTree>
    <p:extLst>
      <p:ext uri="{BB962C8B-B14F-4D97-AF65-F5344CB8AC3E}">
        <p14:creationId xmlns:p14="http://schemas.microsoft.com/office/powerpoint/2010/main" val="230170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956AA-C87A-4DDB-8D4B-5CBD0861B532}"/>
              </a:ext>
            </a:extLst>
          </p:cNvPr>
          <p:cNvSpPr>
            <a:spLocks noGrp="1"/>
          </p:cNvSpPr>
          <p:nvPr>
            <p:ph type="title"/>
          </p:nvPr>
        </p:nvSpPr>
        <p:spPr/>
        <p:txBody>
          <a:bodyPr/>
          <a:lstStyle/>
          <a:p>
            <a:r>
              <a:rPr lang="ro-RO" dirty="0"/>
              <a:t>Model Description</a:t>
            </a:r>
            <a:endParaRPr lang="en-GB" dirty="0"/>
          </a:p>
        </p:txBody>
      </p:sp>
      <p:sp>
        <p:nvSpPr>
          <p:cNvPr id="5" name="Text Placeholder 4">
            <a:extLst>
              <a:ext uri="{FF2B5EF4-FFF2-40B4-BE49-F238E27FC236}">
                <a16:creationId xmlns:a16="http://schemas.microsoft.com/office/drawing/2014/main" id="{7ACCD741-50E5-4F0C-B707-0A04570974B8}"/>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76162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p:sp>
      <p:sp>
        <p:nvSpPr>
          <p:cNvPr id="2" name="Title 1"/>
          <p:cNvSpPr>
            <a:spLocks noGrp="1"/>
          </p:cNvSpPr>
          <p:nvPr>
            <p:ph type="title"/>
          </p:nvPr>
        </p:nvSpPr>
        <p:spPr/>
        <p:txBody>
          <a:bodyPr/>
          <a:lstStyle/>
          <a:p>
            <a:r>
              <a:rPr lang="ro-RO" dirty="0"/>
              <a:t>Discussion</a:t>
            </a:r>
          </a:p>
        </p:txBody>
      </p:sp>
      <p:sp>
        <p:nvSpPr>
          <p:cNvPr id="10" name="Text Placeholder 9"/>
          <p:cNvSpPr>
            <a:spLocks noGrp="1"/>
          </p:cNvSpPr>
          <p:nvPr>
            <p:ph type="body" sz="quarter" idx="12"/>
          </p:nvPr>
        </p:nvSpPr>
        <p:spPr/>
        <p:txBody>
          <a:bodyPr/>
          <a:lstStyle/>
          <a:p>
            <a:endParaRPr lang="ro-RO"/>
          </a:p>
        </p:txBody>
      </p:sp>
    </p:spTree>
    <p:extLst>
      <p:ext uri="{BB962C8B-B14F-4D97-AF65-F5344CB8AC3E}">
        <p14:creationId xmlns:p14="http://schemas.microsoft.com/office/powerpoint/2010/main" val="19846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preferRelativeResize="0">
            <a:picLocks noGrp="1"/>
          </p:cNvPicPr>
          <p:nvPr>
            <p:ph type="pic" sz="quarter" idx="11"/>
          </p:nvPr>
        </p:nvPicPr>
        <p:blipFill rotWithShape="1">
          <a:blip r:embed="rId3">
            <a:extLst>
              <a:ext uri="{28A0092B-C50C-407E-A947-70E740481C1C}">
                <a14:useLocalDpi xmlns:a14="http://schemas.microsoft.com/office/drawing/2010/main" val="0"/>
              </a:ext>
            </a:extLst>
          </a:blip>
          <a:srcRect l="63488" r="3432"/>
          <a:stretch/>
        </p:blipFill>
        <p:spPr>
          <a:xfrm>
            <a:off x="7428480" y="858"/>
            <a:ext cx="4763520" cy="6857142"/>
          </a:xfrm>
        </p:spPr>
      </p:pic>
      <p:sp>
        <p:nvSpPr>
          <p:cNvPr id="2" name="Title 1"/>
          <p:cNvSpPr>
            <a:spLocks noGrp="1"/>
          </p:cNvSpPr>
          <p:nvPr>
            <p:ph type="title"/>
          </p:nvPr>
        </p:nvSpPr>
        <p:spPr/>
        <p:txBody>
          <a:bodyPr/>
          <a:lstStyle/>
          <a:p>
            <a:r>
              <a:rPr lang="ro-RO" dirty="0"/>
              <a:t>Conclusion</a:t>
            </a:r>
          </a:p>
        </p:txBody>
      </p:sp>
      <p:sp>
        <p:nvSpPr>
          <p:cNvPr id="6" name="Text Placeholder 5"/>
          <p:cNvSpPr>
            <a:spLocks noGrp="1"/>
          </p:cNvSpPr>
          <p:nvPr>
            <p:ph type="body" sz="quarter" idx="12"/>
          </p:nvPr>
        </p:nvSpPr>
        <p:spPr/>
        <p:txBody>
          <a:bodyPr/>
          <a:lstStyle/>
          <a:p>
            <a:endParaRPr lang="ro-RO"/>
          </a:p>
        </p:txBody>
      </p:sp>
    </p:spTree>
    <p:extLst>
      <p:ext uri="{BB962C8B-B14F-4D97-AF65-F5344CB8AC3E}">
        <p14:creationId xmlns:p14="http://schemas.microsoft.com/office/powerpoint/2010/main" val="3406612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pattFill prst="pct10">
            <a:fgClr>
              <a:schemeClr val="tx1"/>
            </a:fgClr>
            <a:bgClr>
              <a:schemeClr val="tx1"/>
            </a:bgClr>
          </a:pattFill>
        </p:spPr>
      </p:sp>
      <p:sp>
        <p:nvSpPr>
          <p:cNvPr id="9" name="Title 8"/>
          <p:cNvSpPr>
            <a:spLocks noGrp="1"/>
          </p:cNvSpPr>
          <p:nvPr>
            <p:ph type="title"/>
          </p:nvPr>
        </p:nvSpPr>
        <p:spPr/>
        <p:txBody>
          <a:bodyPr/>
          <a:lstStyle/>
          <a:p>
            <a:r>
              <a:rPr lang="ro-RO" dirty="0"/>
              <a:t>Thank you for you attention</a:t>
            </a:r>
          </a:p>
        </p:txBody>
      </p:sp>
      <p:sp>
        <p:nvSpPr>
          <p:cNvPr id="2" name="Slide Number Placeholder 1"/>
          <p:cNvSpPr>
            <a:spLocks noGrp="1"/>
          </p:cNvSpPr>
          <p:nvPr>
            <p:ph type="sldNum" sz="quarter" idx="4294967295"/>
          </p:nvPr>
        </p:nvSpPr>
        <p:spPr>
          <a:xfrm>
            <a:off x="11620500" y="593725"/>
            <a:ext cx="571500" cy="227013"/>
          </a:xfrm>
        </p:spPr>
        <p:txBody>
          <a:bodyPr/>
          <a:lstStyle/>
          <a:p>
            <a:fld id="{D8D877B3-D348-4611-9BDB-C5374591D951}" type="slidenum">
              <a:rPr lang="en-US" smtClean="0"/>
              <a:pPr/>
              <a:t>29</a:t>
            </a:fld>
            <a:endParaRPr lang="en-US" dirty="0"/>
          </a:p>
        </p:txBody>
      </p:sp>
      <p:pic>
        <p:nvPicPr>
          <p:cNvPr id="12" name="Picture 11"/>
          <p:cNvPicPr>
            <a:picLocks noChangeAspect="1"/>
          </p:cNvPicPr>
          <p:nvPr/>
        </p:nvPicPr>
        <p:blipFill>
          <a:blip r:embed="rId3"/>
          <a:stretch>
            <a:fillRect/>
          </a:stretch>
        </p:blipFill>
        <p:spPr>
          <a:xfrm>
            <a:off x="5395570" y="5794205"/>
            <a:ext cx="1433138" cy="1019345"/>
          </a:xfrm>
          <a:prstGeom prst="rect">
            <a:avLst/>
          </a:prstGeom>
        </p:spPr>
      </p:pic>
    </p:spTree>
    <p:extLst>
      <p:ext uri="{BB962C8B-B14F-4D97-AF65-F5344CB8AC3E}">
        <p14:creationId xmlns:p14="http://schemas.microsoft.com/office/powerpoint/2010/main" val="191358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87374" y="359273"/>
            <a:ext cx="4607624" cy="1621619"/>
          </a:xfrm>
        </p:spPr>
        <p:txBody>
          <a:bodyPr/>
          <a:lstStyle/>
          <a:p>
            <a:r>
              <a:rPr lang="da-DK" dirty="0"/>
              <a:t>Artificial Neurons</a:t>
            </a:r>
          </a:p>
        </p:txBody>
      </p:sp>
      <p:pic>
        <p:nvPicPr>
          <p:cNvPr id="13" name="Picture 12" descr="A close up of a logo&#10;&#10;Description automatically generated">
            <a:extLst>
              <a:ext uri="{FF2B5EF4-FFF2-40B4-BE49-F238E27FC236}">
                <a16:creationId xmlns:a16="http://schemas.microsoft.com/office/drawing/2014/main" id="{BAB08A22-461B-43B9-9F2B-45FD2F48F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68" y="1655794"/>
            <a:ext cx="7465664" cy="3546412"/>
          </a:xfrm>
          <a:prstGeom prst="rect">
            <a:avLst/>
          </a:prstGeom>
        </p:spPr>
      </p:pic>
    </p:spTree>
    <p:extLst>
      <p:ext uri="{BB962C8B-B14F-4D97-AF65-F5344CB8AC3E}">
        <p14:creationId xmlns:p14="http://schemas.microsoft.com/office/powerpoint/2010/main" val="306239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444EDB-B44C-4FAC-A05C-C517C85CBB46}"/>
              </a:ext>
            </a:extLst>
          </p:cNvPr>
          <p:cNvSpPr>
            <a:spLocks noGrp="1"/>
          </p:cNvSpPr>
          <p:nvPr>
            <p:ph type="sldNum" sz="quarter" idx="10"/>
          </p:nvPr>
        </p:nvSpPr>
        <p:spPr/>
        <p:txBody>
          <a:bodyPr/>
          <a:lstStyle/>
          <a:p>
            <a:fld id="{D8D877B3-D348-4611-9BDB-C5374591D951}" type="slidenum">
              <a:rPr lang="en-US" smtClean="0"/>
              <a:pPr/>
              <a:t>4</a:t>
            </a:fld>
            <a:endParaRPr lang="en-US" dirty="0"/>
          </a:p>
        </p:txBody>
      </p:sp>
      <p:sp>
        <p:nvSpPr>
          <p:cNvPr id="6" name="Title 5">
            <a:extLst>
              <a:ext uri="{FF2B5EF4-FFF2-40B4-BE49-F238E27FC236}">
                <a16:creationId xmlns:a16="http://schemas.microsoft.com/office/drawing/2014/main" id="{69C4A501-9CC9-45C9-B886-C43AD9756EEF}"/>
              </a:ext>
            </a:extLst>
          </p:cNvPr>
          <p:cNvSpPr>
            <a:spLocks noGrp="1"/>
          </p:cNvSpPr>
          <p:nvPr>
            <p:ph type="title"/>
          </p:nvPr>
        </p:nvSpPr>
        <p:spPr/>
        <p:txBody>
          <a:bodyPr/>
          <a:lstStyle/>
          <a:p>
            <a:r>
              <a:rPr lang="en-US" dirty="0"/>
              <a:t>Activation Functions</a:t>
            </a:r>
          </a:p>
        </p:txBody>
      </p:sp>
      <p:sp>
        <p:nvSpPr>
          <p:cNvPr id="8" name="Text Placeholder 7">
            <a:extLst>
              <a:ext uri="{FF2B5EF4-FFF2-40B4-BE49-F238E27FC236}">
                <a16:creationId xmlns:a16="http://schemas.microsoft.com/office/drawing/2014/main" id="{0DDC4F94-E4BD-48A3-A7FC-A6A094F51991}"/>
              </a:ext>
            </a:extLst>
          </p:cNvPr>
          <p:cNvSpPr>
            <a:spLocks noGrp="1"/>
          </p:cNvSpPr>
          <p:nvPr>
            <p:ph type="body" sz="quarter" idx="12"/>
          </p:nvPr>
        </p:nvSpPr>
        <p:spPr/>
        <p:txBody>
          <a:bodyPr/>
          <a:lstStyle/>
          <a:p>
            <a:r>
              <a:rPr lang="en-US" dirty="0"/>
              <a:t>Sigmoid</a:t>
            </a:r>
          </a:p>
          <a:p>
            <a:r>
              <a:rPr lang="en-US" dirty="0"/>
              <a:t>Tangent Hyperbolic</a:t>
            </a:r>
          </a:p>
        </p:txBody>
      </p:sp>
      <p:pic>
        <p:nvPicPr>
          <p:cNvPr id="10" name="Picture 9">
            <a:extLst>
              <a:ext uri="{FF2B5EF4-FFF2-40B4-BE49-F238E27FC236}">
                <a16:creationId xmlns:a16="http://schemas.microsoft.com/office/drawing/2014/main" id="{513F8934-73D3-44A2-8D1D-EC1455FB9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32609"/>
            <a:ext cx="4077310" cy="2522538"/>
          </a:xfrm>
          <a:prstGeom prst="rect">
            <a:avLst/>
          </a:prstGeom>
        </p:spPr>
      </p:pic>
      <p:pic>
        <p:nvPicPr>
          <p:cNvPr id="12" name="Picture 11" descr="A close up of a map&#10;&#10;Description automatically generated">
            <a:extLst>
              <a:ext uri="{FF2B5EF4-FFF2-40B4-BE49-F238E27FC236}">
                <a16:creationId xmlns:a16="http://schemas.microsoft.com/office/drawing/2014/main" id="{7F90F5F8-47EB-46B9-BFC8-6515D6A21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255962"/>
            <a:ext cx="3897484" cy="2522538"/>
          </a:xfrm>
          <a:prstGeom prst="rect">
            <a:avLst/>
          </a:prstGeom>
        </p:spPr>
      </p:pic>
    </p:spTree>
    <p:extLst>
      <p:ext uri="{BB962C8B-B14F-4D97-AF65-F5344CB8AC3E}">
        <p14:creationId xmlns:p14="http://schemas.microsoft.com/office/powerpoint/2010/main" val="207360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978C25-50C9-4A81-9F15-A6F9B53507BF}"/>
              </a:ext>
            </a:extLst>
          </p:cNvPr>
          <p:cNvSpPr>
            <a:spLocks noGrp="1"/>
          </p:cNvSpPr>
          <p:nvPr>
            <p:ph type="sldNum" sz="quarter" idx="10"/>
          </p:nvPr>
        </p:nvSpPr>
        <p:spPr/>
        <p:txBody>
          <a:bodyPr/>
          <a:lstStyle/>
          <a:p>
            <a:fld id="{D8D877B3-D348-4611-9BDB-C5374591D951}" type="slidenum">
              <a:rPr lang="en-US" smtClean="0"/>
              <a:pPr/>
              <a:t>5</a:t>
            </a:fld>
            <a:endParaRPr lang="en-US" dirty="0"/>
          </a:p>
        </p:txBody>
      </p:sp>
      <p:sp>
        <p:nvSpPr>
          <p:cNvPr id="4" name="Title 3">
            <a:extLst>
              <a:ext uri="{FF2B5EF4-FFF2-40B4-BE49-F238E27FC236}">
                <a16:creationId xmlns:a16="http://schemas.microsoft.com/office/drawing/2014/main" id="{C82DFC6C-931D-4C4E-A479-A7E21510F8A1}"/>
              </a:ext>
            </a:extLst>
          </p:cNvPr>
          <p:cNvSpPr>
            <a:spLocks noGrp="1"/>
          </p:cNvSpPr>
          <p:nvPr>
            <p:ph type="title"/>
          </p:nvPr>
        </p:nvSpPr>
        <p:spPr>
          <a:xfrm>
            <a:off x="587374" y="359273"/>
            <a:ext cx="7204076" cy="1621619"/>
          </a:xfrm>
        </p:spPr>
        <p:txBody>
          <a:bodyPr/>
          <a:lstStyle/>
          <a:p>
            <a:r>
              <a:rPr lang="en-US" dirty="0"/>
              <a:t>Types Of Neural Networks</a:t>
            </a:r>
          </a:p>
        </p:txBody>
      </p:sp>
      <p:sp>
        <p:nvSpPr>
          <p:cNvPr id="5" name="Text Placeholder 4">
            <a:extLst>
              <a:ext uri="{FF2B5EF4-FFF2-40B4-BE49-F238E27FC236}">
                <a16:creationId xmlns:a16="http://schemas.microsoft.com/office/drawing/2014/main" id="{96026E72-1AB0-4A06-8FE4-F9D41BCDC28D}"/>
              </a:ext>
            </a:extLst>
          </p:cNvPr>
          <p:cNvSpPr>
            <a:spLocks noGrp="1"/>
          </p:cNvSpPr>
          <p:nvPr>
            <p:ph type="body" sz="quarter" idx="12"/>
          </p:nvPr>
        </p:nvSpPr>
        <p:spPr>
          <a:xfrm>
            <a:off x="587375" y="2143359"/>
            <a:ext cx="10752512" cy="3752115"/>
          </a:xfrm>
        </p:spPr>
        <p:txBody>
          <a:bodyPr/>
          <a:lstStyle/>
          <a:p>
            <a:r>
              <a:rPr lang="en-US" dirty="0"/>
              <a:t>Feed Forward</a:t>
            </a:r>
          </a:p>
          <a:p>
            <a:pPr lvl="1"/>
            <a:r>
              <a:rPr lang="en-GB" dirty="0"/>
              <a:t>Information ﬂows through the function being evaluated from </a:t>
            </a:r>
            <a:r>
              <a:rPr lang="en-GB" b="1" dirty="0"/>
              <a:t>x</a:t>
            </a:r>
            <a:r>
              <a:rPr lang="en-GB" dirty="0"/>
              <a:t>, through the intermediate computations used to deﬁne f, and ﬁnally to the output y</a:t>
            </a:r>
            <a:endParaRPr lang="en-US" dirty="0"/>
          </a:p>
          <a:p>
            <a:r>
              <a:rPr lang="en-US" dirty="0"/>
              <a:t>Recurrent Neural Network</a:t>
            </a:r>
          </a:p>
          <a:p>
            <a:pPr lvl="1"/>
            <a:r>
              <a:rPr lang="en-US" dirty="0"/>
              <a:t>Good at processing sequenced data for predictions</a:t>
            </a:r>
          </a:p>
          <a:p>
            <a:r>
              <a:rPr lang="en-US" dirty="0"/>
              <a:t>Gated Recurrent Networks</a:t>
            </a:r>
          </a:p>
          <a:p>
            <a:pPr lvl="1"/>
            <a:r>
              <a:rPr lang="en-US" dirty="0"/>
              <a:t>Mostly same as the recurrent neural network, only solves vanishing gradient problem</a:t>
            </a:r>
          </a:p>
        </p:txBody>
      </p:sp>
    </p:spTree>
    <p:extLst>
      <p:ext uri="{BB962C8B-B14F-4D97-AF65-F5344CB8AC3E}">
        <p14:creationId xmlns:p14="http://schemas.microsoft.com/office/powerpoint/2010/main" val="21856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1C2AE3-7647-496D-8DC5-9C31DFC3E409}"/>
              </a:ext>
            </a:extLst>
          </p:cNvPr>
          <p:cNvSpPr>
            <a:spLocks noGrp="1"/>
          </p:cNvSpPr>
          <p:nvPr>
            <p:ph type="sldNum" sz="quarter" idx="4"/>
          </p:nvPr>
        </p:nvSpPr>
        <p:spPr/>
        <p:txBody>
          <a:bodyPr/>
          <a:lstStyle/>
          <a:p>
            <a:fld id="{D8D877B3-D348-4611-9BDB-C5374591D951}" type="slidenum">
              <a:rPr lang="en-US" smtClean="0"/>
              <a:pPr/>
              <a:t>6</a:t>
            </a:fld>
            <a:endParaRPr lang="en-US" dirty="0"/>
          </a:p>
        </p:txBody>
      </p:sp>
      <p:sp>
        <p:nvSpPr>
          <p:cNvPr id="4" name="Title 3">
            <a:extLst>
              <a:ext uri="{FF2B5EF4-FFF2-40B4-BE49-F238E27FC236}">
                <a16:creationId xmlns:a16="http://schemas.microsoft.com/office/drawing/2014/main" id="{29E49857-977B-41AF-97A9-11A81AC50442}"/>
              </a:ext>
            </a:extLst>
          </p:cNvPr>
          <p:cNvSpPr>
            <a:spLocks noGrp="1"/>
          </p:cNvSpPr>
          <p:nvPr>
            <p:ph type="title"/>
          </p:nvPr>
        </p:nvSpPr>
        <p:spPr>
          <a:xfrm>
            <a:off x="587374" y="370290"/>
            <a:ext cx="10752513" cy="1474385"/>
          </a:xfrm>
        </p:spPr>
        <p:txBody>
          <a:bodyPr/>
          <a:lstStyle/>
          <a:p>
            <a:r>
              <a:rPr lang="en-US" dirty="0"/>
              <a:t>Gated Recurrent Unit Networks</a:t>
            </a:r>
          </a:p>
        </p:txBody>
      </p:sp>
      <p:pic>
        <p:nvPicPr>
          <p:cNvPr id="7" name="Picture 6">
            <a:extLst>
              <a:ext uri="{FF2B5EF4-FFF2-40B4-BE49-F238E27FC236}">
                <a16:creationId xmlns:a16="http://schemas.microsoft.com/office/drawing/2014/main" id="{2D5E5FB8-2BEF-414E-B4C6-189C7A6A6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198" y="1374183"/>
            <a:ext cx="5811604" cy="4109634"/>
          </a:xfrm>
          <a:prstGeom prst="rect">
            <a:avLst/>
          </a:prstGeom>
        </p:spPr>
      </p:pic>
    </p:spTree>
    <p:extLst>
      <p:ext uri="{BB962C8B-B14F-4D97-AF65-F5344CB8AC3E}">
        <p14:creationId xmlns:p14="http://schemas.microsoft.com/office/powerpoint/2010/main" val="151568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76816-6D4C-432F-B8CA-69A82DA61747}"/>
              </a:ext>
            </a:extLst>
          </p:cNvPr>
          <p:cNvSpPr>
            <a:spLocks noGrp="1"/>
          </p:cNvSpPr>
          <p:nvPr>
            <p:ph type="sldNum" sz="quarter" idx="4"/>
          </p:nvPr>
        </p:nvSpPr>
        <p:spPr/>
        <p:txBody>
          <a:bodyPr/>
          <a:lstStyle/>
          <a:p>
            <a:fld id="{D8D877B3-D348-4611-9BDB-C5374591D951}" type="slidenum">
              <a:rPr lang="en-US" smtClean="0"/>
              <a:pPr/>
              <a:t>7</a:t>
            </a:fld>
            <a:endParaRPr lang="en-US" dirty="0"/>
          </a:p>
        </p:txBody>
      </p:sp>
      <p:pic>
        <p:nvPicPr>
          <p:cNvPr id="10" name="Picture 9" descr="A screen shot of a computer&#10;&#10;Description automatically generated">
            <a:extLst>
              <a:ext uri="{FF2B5EF4-FFF2-40B4-BE49-F238E27FC236}">
                <a16:creationId xmlns:a16="http://schemas.microsoft.com/office/drawing/2014/main" id="{3A745E43-569B-435C-9B21-48AFEA6A1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46" y="593223"/>
            <a:ext cx="5176493" cy="3657600"/>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BA7DD89D-4EBE-487F-908B-3629DE228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2159121"/>
            <a:ext cx="5176493" cy="3657600"/>
          </a:xfrm>
          <a:prstGeom prst="rect">
            <a:avLst/>
          </a:prstGeom>
        </p:spPr>
      </p:pic>
      <p:sp>
        <p:nvSpPr>
          <p:cNvPr id="14" name="Title 3">
            <a:extLst>
              <a:ext uri="{FF2B5EF4-FFF2-40B4-BE49-F238E27FC236}">
                <a16:creationId xmlns:a16="http://schemas.microsoft.com/office/drawing/2014/main" id="{1F277E17-B0A1-420A-8EB0-067E4254EFD3}"/>
              </a:ext>
            </a:extLst>
          </p:cNvPr>
          <p:cNvSpPr>
            <a:spLocks noGrp="1"/>
          </p:cNvSpPr>
          <p:nvPr>
            <p:ph type="title"/>
          </p:nvPr>
        </p:nvSpPr>
        <p:spPr>
          <a:xfrm>
            <a:off x="623669" y="4643158"/>
            <a:ext cx="4490445" cy="1621619"/>
          </a:xfrm>
        </p:spPr>
        <p:txBody>
          <a:bodyPr/>
          <a:lstStyle/>
          <a:p>
            <a:r>
              <a:rPr lang="en-US" sz="2800" dirty="0"/>
              <a:t>Update Gate</a:t>
            </a:r>
          </a:p>
        </p:txBody>
      </p:sp>
      <p:sp>
        <p:nvSpPr>
          <p:cNvPr id="15" name="Title 3">
            <a:extLst>
              <a:ext uri="{FF2B5EF4-FFF2-40B4-BE49-F238E27FC236}">
                <a16:creationId xmlns:a16="http://schemas.microsoft.com/office/drawing/2014/main" id="{6F25A18F-BF27-468C-865E-34F5DF835895}"/>
              </a:ext>
            </a:extLst>
          </p:cNvPr>
          <p:cNvSpPr txBox="1">
            <a:spLocks/>
          </p:cNvSpPr>
          <p:nvPr/>
        </p:nvSpPr>
        <p:spPr>
          <a:xfrm>
            <a:off x="6096001" y="408392"/>
            <a:ext cx="5176494" cy="1621619"/>
          </a:xfrm>
          <a:prstGeom prst="rect">
            <a:avLst/>
          </a:prstGeom>
          <a:effectLst/>
        </p:spPr>
        <p:txBody>
          <a:bodyPr vert="horz" lIns="0" tIns="192024" rIns="0" bIns="0" rtlCol="0" anchor="t" anchorCtr="0">
            <a:noAutofit/>
          </a:bodyPr>
          <a:lst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a:lstStyle>
          <a:p>
            <a:r>
              <a:rPr lang="en-US" sz="2800" dirty="0"/>
              <a:t>Reset Gate</a:t>
            </a:r>
          </a:p>
        </p:txBody>
      </p:sp>
    </p:spTree>
    <p:extLst>
      <p:ext uri="{BB962C8B-B14F-4D97-AF65-F5344CB8AC3E}">
        <p14:creationId xmlns:p14="http://schemas.microsoft.com/office/powerpoint/2010/main" val="21591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38C09A-70D6-46BA-BDD8-CA2FC61BD594}"/>
              </a:ext>
            </a:extLst>
          </p:cNvPr>
          <p:cNvSpPr>
            <a:spLocks noGrp="1"/>
          </p:cNvSpPr>
          <p:nvPr>
            <p:ph type="sldNum" sz="quarter" idx="4"/>
          </p:nvPr>
        </p:nvSpPr>
        <p:spPr/>
        <p:txBody>
          <a:bodyPr/>
          <a:lstStyle/>
          <a:p>
            <a:fld id="{D8D877B3-D348-4611-9BDB-C5374591D951}" type="slidenum">
              <a:rPr lang="en-US" smtClean="0"/>
              <a:pPr/>
              <a:t>8</a:t>
            </a:fld>
            <a:endParaRPr lang="en-US" dirty="0"/>
          </a:p>
        </p:txBody>
      </p:sp>
      <p:pic>
        <p:nvPicPr>
          <p:cNvPr id="6" name="Picture 5" descr="A screen shot of a computer&#10;&#10;Description automatically generated">
            <a:extLst>
              <a:ext uri="{FF2B5EF4-FFF2-40B4-BE49-F238E27FC236}">
                <a16:creationId xmlns:a16="http://schemas.microsoft.com/office/drawing/2014/main" id="{C538CB26-4D4B-49EB-B4B3-163398CC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595312"/>
            <a:ext cx="5176492" cy="36576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87CE8974-1AE1-41EC-AE02-85FE96FEB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700" y="2159502"/>
            <a:ext cx="5176496" cy="3657600"/>
          </a:xfrm>
          <a:prstGeom prst="rect">
            <a:avLst/>
          </a:prstGeom>
        </p:spPr>
      </p:pic>
      <p:sp>
        <p:nvSpPr>
          <p:cNvPr id="9" name="Title 3">
            <a:extLst>
              <a:ext uri="{FF2B5EF4-FFF2-40B4-BE49-F238E27FC236}">
                <a16:creationId xmlns:a16="http://schemas.microsoft.com/office/drawing/2014/main" id="{03CD2899-C426-4DF0-966A-E999A902694D}"/>
              </a:ext>
            </a:extLst>
          </p:cNvPr>
          <p:cNvSpPr>
            <a:spLocks noGrp="1"/>
          </p:cNvSpPr>
          <p:nvPr>
            <p:ph type="title"/>
          </p:nvPr>
        </p:nvSpPr>
        <p:spPr>
          <a:xfrm>
            <a:off x="623669" y="4643158"/>
            <a:ext cx="4490445" cy="1621619"/>
          </a:xfrm>
        </p:spPr>
        <p:txBody>
          <a:bodyPr/>
          <a:lstStyle/>
          <a:p>
            <a:r>
              <a:rPr lang="en-US" sz="2800" dirty="0"/>
              <a:t>Current Memory Content</a:t>
            </a:r>
          </a:p>
        </p:txBody>
      </p:sp>
      <p:sp>
        <p:nvSpPr>
          <p:cNvPr id="10" name="Title 3">
            <a:extLst>
              <a:ext uri="{FF2B5EF4-FFF2-40B4-BE49-F238E27FC236}">
                <a16:creationId xmlns:a16="http://schemas.microsoft.com/office/drawing/2014/main" id="{71B6DC66-04DE-43AA-A430-F44799C7521F}"/>
              </a:ext>
            </a:extLst>
          </p:cNvPr>
          <p:cNvSpPr txBox="1">
            <a:spLocks/>
          </p:cNvSpPr>
          <p:nvPr/>
        </p:nvSpPr>
        <p:spPr>
          <a:xfrm>
            <a:off x="6096001" y="408392"/>
            <a:ext cx="5176494" cy="1621619"/>
          </a:xfrm>
          <a:prstGeom prst="rect">
            <a:avLst/>
          </a:prstGeom>
          <a:effectLst/>
        </p:spPr>
        <p:txBody>
          <a:bodyPr vert="horz" lIns="0" tIns="192024" rIns="0" bIns="0" rtlCol="0" anchor="t" anchorCtr="0">
            <a:noAutofit/>
          </a:bodyPr>
          <a:lst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a:lstStyle>
          <a:p>
            <a:r>
              <a:rPr lang="en-US" sz="2800" dirty="0"/>
              <a:t>Final Memory at Current Time Step</a:t>
            </a:r>
          </a:p>
        </p:txBody>
      </p:sp>
    </p:spTree>
    <p:extLst>
      <p:ext uri="{BB962C8B-B14F-4D97-AF65-F5344CB8AC3E}">
        <p14:creationId xmlns:p14="http://schemas.microsoft.com/office/powerpoint/2010/main" val="62337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68BC70-FAD3-4B33-9E5E-F9CAF67BA763}"/>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0F3F2218-F5B0-4AAE-92D5-443CE45B8F5C}"/>
              </a:ext>
            </a:extLst>
          </p:cNvPr>
          <p:cNvSpPr>
            <a:spLocks noGrp="1"/>
          </p:cNvSpPr>
          <p:nvPr>
            <p:ph type="title"/>
          </p:nvPr>
        </p:nvSpPr>
        <p:spPr/>
        <p:txBody>
          <a:bodyPr/>
          <a:lstStyle/>
          <a:p>
            <a:r>
              <a:rPr lang="en-US" dirty="0"/>
              <a:t>Regularization Methods</a:t>
            </a:r>
          </a:p>
        </p:txBody>
      </p:sp>
      <p:sp>
        <p:nvSpPr>
          <p:cNvPr id="5" name="Text Placeholder 4">
            <a:extLst>
              <a:ext uri="{FF2B5EF4-FFF2-40B4-BE49-F238E27FC236}">
                <a16:creationId xmlns:a16="http://schemas.microsoft.com/office/drawing/2014/main" id="{94B0B696-0DD9-4D51-B461-C66CDD9F6537}"/>
              </a:ext>
            </a:extLst>
          </p:cNvPr>
          <p:cNvSpPr>
            <a:spLocks noGrp="1"/>
          </p:cNvSpPr>
          <p:nvPr>
            <p:ph type="body" sz="quarter" idx="12"/>
          </p:nvPr>
        </p:nvSpPr>
        <p:spPr/>
        <p:txBody>
          <a:bodyPr/>
          <a:lstStyle/>
          <a:p>
            <a:r>
              <a:rPr lang="en-US" dirty="0"/>
              <a:t>Dropout</a:t>
            </a:r>
          </a:p>
          <a:p>
            <a:r>
              <a:rPr lang="en-US" dirty="0"/>
              <a:t>Batch Normalization</a:t>
            </a:r>
          </a:p>
        </p:txBody>
      </p:sp>
    </p:spTree>
    <p:extLst>
      <p:ext uri="{BB962C8B-B14F-4D97-AF65-F5344CB8AC3E}">
        <p14:creationId xmlns:p14="http://schemas.microsoft.com/office/powerpoint/2010/main" val="1609955164"/>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AU 16_9 (EN)" id="{5E8AD2F3-63DB-428D-8DAB-A06FACC8B5E8}" vid="{08F8F28F-18B8-46ED-82D7-96E1459C25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F40094-D6F9-4293-B12F-0532B9891E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ED49AB-59DE-4FF7-9348-60B6F5ACD27D}">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purl.org/dc/dcmitype/"/>
    <ds:schemaRef ds:uri="5eaab4c3-db73-4b93-9200-350b498c50e8"/>
    <ds:schemaRef ds:uri="1790affa-1f64-4e58-8dd7-745390e575dd"/>
    <ds:schemaRef ds:uri="http://www.w3.org/XML/1998/namespace"/>
  </ds:schemaRefs>
</ds:datastoreItem>
</file>

<file path=customXml/itemProps3.xml><?xml version="1.0" encoding="utf-8"?>
<ds:datastoreItem xmlns:ds="http://schemas.openxmlformats.org/officeDocument/2006/customXml" ds:itemID="{DB09AFFA-FBAB-43F9-B3E8-292900A83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AAU 16_9 (EN)</Template>
  <TotalTime>1295</TotalTime>
  <Words>419</Words>
  <Application>Microsoft Office PowerPoint</Application>
  <PresentationFormat>Widescreen</PresentationFormat>
  <Paragraphs>103</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Montserrat Medium</vt:lpstr>
      <vt:lpstr>Times New Roman</vt:lpstr>
      <vt:lpstr>AAU PowerPoint</vt:lpstr>
      <vt:lpstr>Directional Filtering and Noise Suppression</vt:lpstr>
      <vt:lpstr>Neural Networks Theory</vt:lpstr>
      <vt:lpstr>Artificial Neurons</vt:lpstr>
      <vt:lpstr>Activation Functions</vt:lpstr>
      <vt:lpstr>Types Of Neural Networks</vt:lpstr>
      <vt:lpstr>Gated Recurrent Unit Networks</vt:lpstr>
      <vt:lpstr>Update Gate</vt:lpstr>
      <vt:lpstr>Current Memory Content</vt:lpstr>
      <vt:lpstr>Regularization Methods</vt:lpstr>
      <vt:lpstr>Dropout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Data Pre-processing</vt:lpstr>
      <vt:lpstr>Training Methods</vt:lpstr>
      <vt:lpstr>Training Methods</vt:lpstr>
      <vt:lpstr>Neural Network Models</vt:lpstr>
      <vt:lpstr>Neural Network Models</vt:lpstr>
      <vt:lpstr>Model Description</vt:lpstr>
      <vt:lpstr>Model Description</vt:lpstr>
      <vt:lpstr>Discussion</vt:lpstr>
      <vt:lpstr>Conclusion</vt:lpstr>
      <vt:lpstr>Thank you for you attention</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Darius Chira</cp:lastModifiedBy>
  <cp:revision>20</cp:revision>
  <cp:lastPrinted>2017-03-09T03:48:56Z</cp:lastPrinted>
  <dcterms:created xsi:type="dcterms:W3CDTF">2018-05-15T12:21:02Z</dcterms:created>
  <dcterms:modified xsi:type="dcterms:W3CDTF">2019-01-22T12:24:29Z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