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69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1DF97-1CC6-4A3F-A500-DD3FCE73293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FBC9FB-396A-468A-81F4-4CB1A9F9B570}">
      <dgm:prSet/>
      <dgm:spPr/>
      <dgm:t>
        <a:bodyPr/>
        <a:lstStyle/>
        <a:p>
          <a:r>
            <a:rPr lang="en-US"/>
            <a:t>Software and Resources</a:t>
          </a:r>
        </a:p>
      </dgm:t>
    </dgm:pt>
    <dgm:pt modelId="{86C50C08-767C-4128-9006-27ADB5C10514}" type="parTrans" cxnId="{BE82D26B-54A6-4FE5-B18C-E2DD12DD6D58}">
      <dgm:prSet/>
      <dgm:spPr/>
      <dgm:t>
        <a:bodyPr/>
        <a:lstStyle/>
        <a:p>
          <a:endParaRPr lang="en-US"/>
        </a:p>
      </dgm:t>
    </dgm:pt>
    <dgm:pt modelId="{DF98E8F8-8A26-467E-9A1B-C0562CA6A531}" type="sibTrans" cxnId="{BE82D26B-54A6-4FE5-B18C-E2DD12DD6D58}">
      <dgm:prSet/>
      <dgm:spPr/>
      <dgm:t>
        <a:bodyPr/>
        <a:lstStyle/>
        <a:p>
          <a:endParaRPr lang="en-US"/>
        </a:p>
      </dgm:t>
    </dgm:pt>
    <dgm:pt modelId="{032FE935-B042-44A3-B96A-C9A8B18BFFBC}">
      <dgm:prSet/>
      <dgm:spPr/>
      <dgm:t>
        <a:bodyPr/>
        <a:lstStyle/>
        <a:p>
          <a:r>
            <a:rPr lang="en-US"/>
            <a:t>Hardware Components</a:t>
          </a:r>
        </a:p>
      </dgm:t>
    </dgm:pt>
    <dgm:pt modelId="{AFEEBAE3-0060-4353-A2B7-1F26BE0FC048}" type="parTrans" cxnId="{B389C17D-4CD6-4F7F-9158-38F0090B44DA}">
      <dgm:prSet/>
      <dgm:spPr/>
      <dgm:t>
        <a:bodyPr/>
        <a:lstStyle/>
        <a:p>
          <a:endParaRPr lang="en-US"/>
        </a:p>
      </dgm:t>
    </dgm:pt>
    <dgm:pt modelId="{98ED340A-F071-4492-A568-659BE88F8DCF}" type="sibTrans" cxnId="{B389C17D-4CD6-4F7F-9158-38F0090B44DA}">
      <dgm:prSet/>
      <dgm:spPr/>
      <dgm:t>
        <a:bodyPr/>
        <a:lstStyle/>
        <a:p>
          <a:endParaRPr lang="en-US"/>
        </a:p>
      </dgm:t>
    </dgm:pt>
    <dgm:pt modelId="{E66C1A5F-1850-4876-B10A-CBADED9A8C92}">
      <dgm:prSet/>
      <dgm:spPr/>
      <dgm:t>
        <a:bodyPr/>
        <a:lstStyle/>
        <a:p>
          <a:r>
            <a:rPr lang="en-US"/>
            <a:t>Labor</a:t>
          </a:r>
        </a:p>
      </dgm:t>
    </dgm:pt>
    <dgm:pt modelId="{E0F426A8-BEE3-4FBA-A234-1E59E1E281DD}" type="parTrans" cxnId="{1AFB3E35-AD04-4FF6-A03F-164BCF5D3B43}">
      <dgm:prSet/>
      <dgm:spPr/>
      <dgm:t>
        <a:bodyPr/>
        <a:lstStyle/>
        <a:p>
          <a:endParaRPr lang="en-US"/>
        </a:p>
      </dgm:t>
    </dgm:pt>
    <dgm:pt modelId="{E76FBECA-DA5E-470D-8E22-E777EC0E761B}" type="sibTrans" cxnId="{1AFB3E35-AD04-4FF6-A03F-164BCF5D3B43}">
      <dgm:prSet/>
      <dgm:spPr/>
      <dgm:t>
        <a:bodyPr/>
        <a:lstStyle/>
        <a:p>
          <a:endParaRPr lang="en-US"/>
        </a:p>
      </dgm:t>
    </dgm:pt>
    <dgm:pt modelId="{50FC9F07-E9C1-4E43-AC37-EC68AA0B871A}">
      <dgm:prSet/>
      <dgm:spPr/>
      <dgm:t>
        <a:bodyPr/>
        <a:lstStyle/>
        <a:p>
          <a:r>
            <a:rPr lang="en-US"/>
            <a:t>Hosting</a:t>
          </a:r>
        </a:p>
      </dgm:t>
    </dgm:pt>
    <dgm:pt modelId="{71C373DB-BD17-4C72-BCD2-8A32C55ADBED}" type="parTrans" cxnId="{BB514C9E-2304-4F52-9E84-D27C2BD0388A}">
      <dgm:prSet/>
      <dgm:spPr/>
      <dgm:t>
        <a:bodyPr/>
        <a:lstStyle/>
        <a:p>
          <a:endParaRPr lang="en-US"/>
        </a:p>
      </dgm:t>
    </dgm:pt>
    <dgm:pt modelId="{3026CC2F-6F1D-42CB-A97F-4C2C3F98D57F}" type="sibTrans" cxnId="{BB514C9E-2304-4F52-9E84-D27C2BD0388A}">
      <dgm:prSet/>
      <dgm:spPr/>
      <dgm:t>
        <a:bodyPr/>
        <a:lstStyle/>
        <a:p>
          <a:endParaRPr lang="en-US"/>
        </a:p>
      </dgm:t>
    </dgm:pt>
    <dgm:pt modelId="{CBFFB5EA-C64B-403E-AFD2-EFD1C135AE2B}">
      <dgm:prSet/>
      <dgm:spPr/>
      <dgm:t>
        <a:bodyPr/>
        <a:lstStyle/>
        <a:p>
          <a:r>
            <a:rPr lang="en-US"/>
            <a:t>Liability </a:t>
          </a:r>
        </a:p>
      </dgm:t>
    </dgm:pt>
    <dgm:pt modelId="{106A5820-2375-45E5-BBFE-A38AB0E00329}" type="parTrans" cxnId="{165F67DB-B614-46F2-87CA-E4A14B301303}">
      <dgm:prSet/>
      <dgm:spPr/>
      <dgm:t>
        <a:bodyPr/>
        <a:lstStyle/>
        <a:p>
          <a:endParaRPr lang="en-US"/>
        </a:p>
      </dgm:t>
    </dgm:pt>
    <dgm:pt modelId="{8FE8E530-3AB3-4E0C-BFE1-FECECEED71B6}" type="sibTrans" cxnId="{165F67DB-B614-46F2-87CA-E4A14B301303}">
      <dgm:prSet/>
      <dgm:spPr/>
      <dgm:t>
        <a:bodyPr/>
        <a:lstStyle/>
        <a:p>
          <a:endParaRPr lang="en-US"/>
        </a:p>
      </dgm:t>
    </dgm:pt>
    <dgm:pt modelId="{66711982-8283-4DD7-AB43-EC891D59F949}">
      <dgm:prSet/>
      <dgm:spPr/>
      <dgm:t>
        <a:bodyPr/>
        <a:lstStyle/>
        <a:p>
          <a:r>
            <a:rPr lang="en-US"/>
            <a:t>Conservative / Liberal Estimates of Net Revenue</a:t>
          </a:r>
        </a:p>
      </dgm:t>
    </dgm:pt>
    <dgm:pt modelId="{228C51AB-7BBA-4069-9673-5114F6ED5E3E}" type="parTrans" cxnId="{07DD6A3D-F35D-4C50-93AF-39B01CC09771}">
      <dgm:prSet/>
      <dgm:spPr/>
      <dgm:t>
        <a:bodyPr/>
        <a:lstStyle/>
        <a:p>
          <a:endParaRPr lang="en-US"/>
        </a:p>
      </dgm:t>
    </dgm:pt>
    <dgm:pt modelId="{0487F850-A408-4408-949A-748272C70916}" type="sibTrans" cxnId="{07DD6A3D-F35D-4C50-93AF-39B01CC09771}">
      <dgm:prSet/>
      <dgm:spPr/>
      <dgm:t>
        <a:bodyPr/>
        <a:lstStyle/>
        <a:p>
          <a:endParaRPr lang="en-US"/>
        </a:p>
      </dgm:t>
    </dgm:pt>
    <dgm:pt modelId="{F301FD09-6461-46C9-AB8A-24FCF89CF71A}">
      <dgm:prSet/>
      <dgm:spPr/>
      <dgm:t>
        <a:bodyPr/>
        <a:lstStyle/>
        <a:p>
          <a:r>
            <a:rPr lang="en-US"/>
            <a:t>Profit</a:t>
          </a:r>
        </a:p>
      </dgm:t>
    </dgm:pt>
    <dgm:pt modelId="{EDCF3A1B-D80B-4508-A8F8-646AF2020BF2}" type="parTrans" cxnId="{D447C160-7EA2-4324-98F3-3B5B75EB9F06}">
      <dgm:prSet/>
      <dgm:spPr/>
      <dgm:t>
        <a:bodyPr/>
        <a:lstStyle/>
        <a:p>
          <a:endParaRPr lang="en-US"/>
        </a:p>
      </dgm:t>
    </dgm:pt>
    <dgm:pt modelId="{65334593-5423-451F-AB64-517AC4EB4FFF}" type="sibTrans" cxnId="{D447C160-7EA2-4324-98F3-3B5B75EB9F06}">
      <dgm:prSet/>
      <dgm:spPr/>
      <dgm:t>
        <a:bodyPr/>
        <a:lstStyle/>
        <a:p>
          <a:endParaRPr lang="en-US"/>
        </a:p>
      </dgm:t>
    </dgm:pt>
    <dgm:pt modelId="{7E52FE30-ACEB-4CE8-8E1A-144FE02768CB}" type="pres">
      <dgm:prSet presAssocID="{4001DF97-1CC6-4A3F-A500-DD3FCE732931}" presName="linear" presStyleCnt="0">
        <dgm:presLayoutVars>
          <dgm:animLvl val="lvl"/>
          <dgm:resizeHandles val="exact"/>
        </dgm:presLayoutVars>
      </dgm:prSet>
      <dgm:spPr/>
    </dgm:pt>
    <dgm:pt modelId="{75234B39-D63F-4A11-95FC-412C092155BB}" type="pres">
      <dgm:prSet presAssocID="{E9FBC9FB-396A-468A-81F4-4CB1A9F9B57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DB18C0A-763E-4FD7-8317-818E149C852C}" type="pres">
      <dgm:prSet presAssocID="{DF98E8F8-8A26-467E-9A1B-C0562CA6A531}" presName="spacer" presStyleCnt="0"/>
      <dgm:spPr/>
    </dgm:pt>
    <dgm:pt modelId="{F35CA327-0104-4940-8F6C-5ED03896575D}" type="pres">
      <dgm:prSet presAssocID="{032FE935-B042-44A3-B96A-C9A8B18BFFB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E9F92EB-2628-47DB-ACB8-5C64B5F6705B}" type="pres">
      <dgm:prSet presAssocID="{98ED340A-F071-4492-A568-659BE88F8DCF}" presName="spacer" presStyleCnt="0"/>
      <dgm:spPr/>
    </dgm:pt>
    <dgm:pt modelId="{C0F7FB00-1B96-4B85-942E-93DA2417E46F}" type="pres">
      <dgm:prSet presAssocID="{E66C1A5F-1850-4876-B10A-CBADED9A8C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F9C7536-368C-4A05-821B-5CB78C357CB1}" type="pres">
      <dgm:prSet presAssocID="{E76FBECA-DA5E-470D-8E22-E777EC0E761B}" presName="spacer" presStyleCnt="0"/>
      <dgm:spPr/>
    </dgm:pt>
    <dgm:pt modelId="{E7146EE1-6FC0-41FE-8039-C98ED1C4383C}" type="pres">
      <dgm:prSet presAssocID="{50FC9F07-E9C1-4E43-AC37-EC68AA0B87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D6B043B-90BF-4096-BED5-6F0355901BDD}" type="pres">
      <dgm:prSet presAssocID="{3026CC2F-6F1D-42CB-A97F-4C2C3F98D57F}" presName="spacer" presStyleCnt="0"/>
      <dgm:spPr/>
    </dgm:pt>
    <dgm:pt modelId="{5AC89A41-4920-439D-A735-D735E2E9F4C2}" type="pres">
      <dgm:prSet presAssocID="{CBFFB5EA-C64B-403E-AFD2-EFD1C135AE2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9A2D20-DF35-48A9-AB0B-B7DDCD7FDD78}" type="pres">
      <dgm:prSet presAssocID="{8FE8E530-3AB3-4E0C-BFE1-FECECEED71B6}" presName="spacer" presStyleCnt="0"/>
      <dgm:spPr/>
    </dgm:pt>
    <dgm:pt modelId="{C0D8B3DC-35B4-431D-8A1C-456EA6C828A5}" type="pres">
      <dgm:prSet presAssocID="{66711982-8283-4DD7-AB43-EC891D59F94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653AAFC-8E45-4931-B7AD-C57E86EEA316}" type="pres">
      <dgm:prSet presAssocID="{0487F850-A408-4408-949A-748272C70916}" presName="spacer" presStyleCnt="0"/>
      <dgm:spPr/>
    </dgm:pt>
    <dgm:pt modelId="{2D8E75E3-E373-444B-802D-F914E949D74D}" type="pres">
      <dgm:prSet presAssocID="{F301FD09-6461-46C9-AB8A-24FCF89CF7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A02B729-8FDE-4847-8871-DF0990815404}" type="presOf" srcId="{50FC9F07-E9C1-4E43-AC37-EC68AA0B871A}" destId="{E7146EE1-6FC0-41FE-8039-C98ED1C4383C}" srcOrd="0" destOrd="0" presId="urn:microsoft.com/office/officeart/2005/8/layout/vList2"/>
    <dgm:cxn modelId="{1AFB3E35-AD04-4FF6-A03F-164BCF5D3B43}" srcId="{4001DF97-1CC6-4A3F-A500-DD3FCE732931}" destId="{E66C1A5F-1850-4876-B10A-CBADED9A8C92}" srcOrd="2" destOrd="0" parTransId="{E0F426A8-BEE3-4FBA-A234-1E59E1E281DD}" sibTransId="{E76FBECA-DA5E-470D-8E22-E777EC0E761B}"/>
    <dgm:cxn modelId="{2256423B-5947-4B7A-827A-B2F60E9831A8}" type="presOf" srcId="{66711982-8283-4DD7-AB43-EC891D59F949}" destId="{C0D8B3DC-35B4-431D-8A1C-456EA6C828A5}" srcOrd="0" destOrd="0" presId="urn:microsoft.com/office/officeart/2005/8/layout/vList2"/>
    <dgm:cxn modelId="{07DD6A3D-F35D-4C50-93AF-39B01CC09771}" srcId="{4001DF97-1CC6-4A3F-A500-DD3FCE732931}" destId="{66711982-8283-4DD7-AB43-EC891D59F949}" srcOrd="5" destOrd="0" parTransId="{228C51AB-7BBA-4069-9673-5114F6ED5E3E}" sibTransId="{0487F850-A408-4408-949A-748272C70916}"/>
    <dgm:cxn modelId="{5F45AD5E-9F43-42CC-9270-108D30452038}" type="presOf" srcId="{4001DF97-1CC6-4A3F-A500-DD3FCE732931}" destId="{7E52FE30-ACEB-4CE8-8E1A-144FE02768CB}" srcOrd="0" destOrd="0" presId="urn:microsoft.com/office/officeart/2005/8/layout/vList2"/>
    <dgm:cxn modelId="{D447C160-7EA2-4324-98F3-3B5B75EB9F06}" srcId="{4001DF97-1CC6-4A3F-A500-DD3FCE732931}" destId="{F301FD09-6461-46C9-AB8A-24FCF89CF71A}" srcOrd="6" destOrd="0" parTransId="{EDCF3A1B-D80B-4508-A8F8-646AF2020BF2}" sibTransId="{65334593-5423-451F-AB64-517AC4EB4FFF}"/>
    <dgm:cxn modelId="{E4653842-BE25-4C5D-9D52-F7BCE2A70505}" type="presOf" srcId="{E66C1A5F-1850-4876-B10A-CBADED9A8C92}" destId="{C0F7FB00-1B96-4B85-942E-93DA2417E46F}" srcOrd="0" destOrd="0" presId="urn:microsoft.com/office/officeart/2005/8/layout/vList2"/>
    <dgm:cxn modelId="{47672246-669D-41A9-97E1-947D0A264828}" type="presOf" srcId="{F301FD09-6461-46C9-AB8A-24FCF89CF71A}" destId="{2D8E75E3-E373-444B-802D-F914E949D74D}" srcOrd="0" destOrd="0" presId="urn:microsoft.com/office/officeart/2005/8/layout/vList2"/>
    <dgm:cxn modelId="{BE82D26B-54A6-4FE5-B18C-E2DD12DD6D58}" srcId="{4001DF97-1CC6-4A3F-A500-DD3FCE732931}" destId="{E9FBC9FB-396A-468A-81F4-4CB1A9F9B570}" srcOrd="0" destOrd="0" parTransId="{86C50C08-767C-4128-9006-27ADB5C10514}" sibTransId="{DF98E8F8-8A26-467E-9A1B-C0562CA6A531}"/>
    <dgm:cxn modelId="{B389C17D-4CD6-4F7F-9158-38F0090B44DA}" srcId="{4001DF97-1CC6-4A3F-A500-DD3FCE732931}" destId="{032FE935-B042-44A3-B96A-C9A8B18BFFBC}" srcOrd="1" destOrd="0" parTransId="{AFEEBAE3-0060-4353-A2B7-1F26BE0FC048}" sibTransId="{98ED340A-F071-4492-A568-659BE88F8DCF}"/>
    <dgm:cxn modelId="{7DBD1899-D3BC-4F36-AED5-AC36B8B346A3}" type="presOf" srcId="{E9FBC9FB-396A-468A-81F4-4CB1A9F9B570}" destId="{75234B39-D63F-4A11-95FC-412C092155BB}" srcOrd="0" destOrd="0" presId="urn:microsoft.com/office/officeart/2005/8/layout/vList2"/>
    <dgm:cxn modelId="{BB514C9E-2304-4F52-9E84-D27C2BD0388A}" srcId="{4001DF97-1CC6-4A3F-A500-DD3FCE732931}" destId="{50FC9F07-E9C1-4E43-AC37-EC68AA0B871A}" srcOrd="3" destOrd="0" parTransId="{71C373DB-BD17-4C72-BCD2-8A32C55ADBED}" sibTransId="{3026CC2F-6F1D-42CB-A97F-4C2C3F98D57F}"/>
    <dgm:cxn modelId="{32C36CC7-2888-4D30-BD46-392A7765E0B8}" type="presOf" srcId="{032FE935-B042-44A3-B96A-C9A8B18BFFBC}" destId="{F35CA327-0104-4940-8F6C-5ED03896575D}" srcOrd="0" destOrd="0" presId="urn:microsoft.com/office/officeart/2005/8/layout/vList2"/>
    <dgm:cxn modelId="{30A39BD5-6F06-43E1-B613-578129669EFC}" type="presOf" srcId="{CBFFB5EA-C64B-403E-AFD2-EFD1C135AE2B}" destId="{5AC89A41-4920-439D-A735-D735E2E9F4C2}" srcOrd="0" destOrd="0" presId="urn:microsoft.com/office/officeart/2005/8/layout/vList2"/>
    <dgm:cxn modelId="{165F67DB-B614-46F2-87CA-E4A14B301303}" srcId="{4001DF97-1CC6-4A3F-A500-DD3FCE732931}" destId="{CBFFB5EA-C64B-403E-AFD2-EFD1C135AE2B}" srcOrd="4" destOrd="0" parTransId="{106A5820-2375-45E5-BBFE-A38AB0E00329}" sibTransId="{8FE8E530-3AB3-4E0C-BFE1-FECECEED71B6}"/>
    <dgm:cxn modelId="{40CE58DB-0EAD-42DA-B6D9-B8EE83DF8585}" type="presParOf" srcId="{7E52FE30-ACEB-4CE8-8E1A-144FE02768CB}" destId="{75234B39-D63F-4A11-95FC-412C092155BB}" srcOrd="0" destOrd="0" presId="urn:microsoft.com/office/officeart/2005/8/layout/vList2"/>
    <dgm:cxn modelId="{5A4551CA-0192-4691-988F-8D394AE8DA63}" type="presParOf" srcId="{7E52FE30-ACEB-4CE8-8E1A-144FE02768CB}" destId="{5DB18C0A-763E-4FD7-8317-818E149C852C}" srcOrd="1" destOrd="0" presId="urn:microsoft.com/office/officeart/2005/8/layout/vList2"/>
    <dgm:cxn modelId="{0949AFDA-7ECB-471B-BC54-0DAF01B4735F}" type="presParOf" srcId="{7E52FE30-ACEB-4CE8-8E1A-144FE02768CB}" destId="{F35CA327-0104-4940-8F6C-5ED03896575D}" srcOrd="2" destOrd="0" presId="urn:microsoft.com/office/officeart/2005/8/layout/vList2"/>
    <dgm:cxn modelId="{6C33FE35-23B7-4BCC-8F6A-5842FC6C1E03}" type="presParOf" srcId="{7E52FE30-ACEB-4CE8-8E1A-144FE02768CB}" destId="{5E9F92EB-2628-47DB-ACB8-5C64B5F6705B}" srcOrd="3" destOrd="0" presId="urn:microsoft.com/office/officeart/2005/8/layout/vList2"/>
    <dgm:cxn modelId="{5609DB45-E9B4-4E40-B34C-5CB1CFA3986C}" type="presParOf" srcId="{7E52FE30-ACEB-4CE8-8E1A-144FE02768CB}" destId="{C0F7FB00-1B96-4B85-942E-93DA2417E46F}" srcOrd="4" destOrd="0" presId="urn:microsoft.com/office/officeart/2005/8/layout/vList2"/>
    <dgm:cxn modelId="{C00D86EF-8A57-4CB4-B8AD-4C8C528374F8}" type="presParOf" srcId="{7E52FE30-ACEB-4CE8-8E1A-144FE02768CB}" destId="{2F9C7536-368C-4A05-821B-5CB78C357CB1}" srcOrd="5" destOrd="0" presId="urn:microsoft.com/office/officeart/2005/8/layout/vList2"/>
    <dgm:cxn modelId="{1D85E658-0F2F-4E13-A12C-99AA6514025D}" type="presParOf" srcId="{7E52FE30-ACEB-4CE8-8E1A-144FE02768CB}" destId="{E7146EE1-6FC0-41FE-8039-C98ED1C4383C}" srcOrd="6" destOrd="0" presId="urn:microsoft.com/office/officeart/2005/8/layout/vList2"/>
    <dgm:cxn modelId="{4AC64A5C-B872-4FDF-B645-FB64A48A1FAB}" type="presParOf" srcId="{7E52FE30-ACEB-4CE8-8E1A-144FE02768CB}" destId="{7D6B043B-90BF-4096-BED5-6F0355901BDD}" srcOrd="7" destOrd="0" presId="urn:microsoft.com/office/officeart/2005/8/layout/vList2"/>
    <dgm:cxn modelId="{BC77CFF7-43E4-42B1-B443-F89BC6FE9336}" type="presParOf" srcId="{7E52FE30-ACEB-4CE8-8E1A-144FE02768CB}" destId="{5AC89A41-4920-439D-A735-D735E2E9F4C2}" srcOrd="8" destOrd="0" presId="urn:microsoft.com/office/officeart/2005/8/layout/vList2"/>
    <dgm:cxn modelId="{A4F9FA9D-9F6E-4E09-84EA-009AB5194A2E}" type="presParOf" srcId="{7E52FE30-ACEB-4CE8-8E1A-144FE02768CB}" destId="{849A2D20-DF35-48A9-AB0B-B7DDCD7FDD78}" srcOrd="9" destOrd="0" presId="urn:microsoft.com/office/officeart/2005/8/layout/vList2"/>
    <dgm:cxn modelId="{7EECAAD4-39CC-4A15-8BBD-25E163C1E436}" type="presParOf" srcId="{7E52FE30-ACEB-4CE8-8E1A-144FE02768CB}" destId="{C0D8B3DC-35B4-431D-8A1C-456EA6C828A5}" srcOrd="10" destOrd="0" presId="urn:microsoft.com/office/officeart/2005/8/layout/vList2"/>
    <dgm:cxn modelId="{A09B2DE0-FF3D-4866-96D4-6765CC0AD081}" type="presParOf" srcId="{7E52FE30-ACEB-4CE8-8E1A-144FE02768CB}" destId="{8653AAFC-8E45-4931-B7AD-C57E86EEA316}" srcOrd="11" destOrd="0" presId="urn:microsoft.com/office/officeart/2005/8/layout/vList2"/>
    <dgm:cxn modelId="{0E57D7A5-0848-468C-808F-D668781CA645}" type="presParOf" srcId="{7E52FE30-ACEB-4CE8-8E1A-144FE02768CB}" destId="{2D8E75E3-E373-444B-802D-F914E949D7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4B39-D63F-4A11-95FC-412C092155BB}">
      <dsp:nvSpPr>
        <dsp:cNvPr id="0" name=""/>
        <dsp:cNvSpPr/>
      </dsp:nvSpPr>
      <dsp:spPr>
        <a:xfrm>
          <a:off x="0" y="412272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and Resources</a:t>
          </a:r>
        </a:p>
      </dsp:txBody>
      <dsp:txXfrm>
        <a:off x="29271" y="441543"/>
        <a:ext cx="6608291" cy="541083"/>
      </dsp:txXfrm>
    </dsp:sp>
    <dsp:sp modelId="{F35CA327-0104-4940-8F6C-5ED03896575D}">
      <dsp:nvSpPr>
        <dsp:cNvPr id="0" name=""/>
        <dsp:cNvSpPr/>
      </dsp:nvSpPr>
      <dsp:spPr>
        <a:xfrm>
          <a:off x="0" y="1083897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Hardware Components</a:t>
          </a:r>
        </a:p>
      </dsp:txBody>
      <dsp:txXfrm>
        <a:off x="29271" y="1113168"/>
        <a:ext cx="6608291" cy="541083"/>
      </dsp:txXfrm>
    </dsp:sp>
    <dsp:sp modelId="{C0F7FB00-1B96-4B85-942E-93DA2417E46F}">
      <dsp:nvSpPr>
        <dsp:cNvPr id="0" name=""/>
        <dsp:cNvSpPr/>
      </dsp:nvSpPr>
      <dsp:spPr>
        <a:xfrm>
          <a:off x="0" y="1755522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Labor</a:t>
          </a:r>
        </a:p>
      </dsp:txBody>
      <dsp:txXfrm>
        <a:off x="29271" y="1784793"/>
        <a:ext cx="6608291" cy="541083"/>
      </dsp:txXfrm>
    </dsp:sp>
    <dsp:sp modelId="{E7146EE1-6FC0-41FE-8039-C98ED1C4383C}">
      <dsp:nvSpPr>
        <dsp:cNvPr id="0" name=""/>
        <dsp:cNvSpPr/>
      </dsp:nvSpPr>
      <dsp:spPr>
        <a:xfrm>
          <a:off x="0" y="2427147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Hosting</a:t>
          </a:r>
        </a:p>
      </dsp:txBody>
      <dsp:txXfrm>
        <a:off x="29271" y="2456418"/>
        <a:ext cx="6608291" cy="541083"/>
      </dsp:txXfrm>
    </dsp:sp>
    <dsp:sp modelId="{5AC89A41-4920-439D-A735-D735E2E9F4C2}">
      <dsp:nvSpPr>
        <dsp:cNvPr id="0" name=""/>
        <dsp:cNvSpPr/>
      </dsp:nvSpPr>
      <dsp:spPr>
        <a:xfrm>
          <a:off x="0" y="3098772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Liability </a:t>
          </a:r>
        </a:p>
      </dsp:txBody>
      <dsp:txXfrm>
        <a:off x="29271" y="3128043"/>
        <a:ext cx="6608291" cy="541083"/>
      </dsp:txXfrm>
    </dsp:sp>
    <dsp:sp modelId="{C0D8B3DC-35B4-431D-8A1C-456EA6C828A5}">
      <dsp:nvSpPr>
        <dsp:cNvPr id="0" name=""/>
        <dsp:cNvSpPr/>
      </dsp:nvSpPr>
      <dsp:spPr>
        <a:xfrm>
          <a:off x="0" y="3770397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Conservative / Liberal Estimates of Net Revenue</a:t>
          </a:r>
        </a:p>
      </dsp:txBody>
      <dsp:txXfrm>
        <a:off x="29271" y="3799668"/>
        <a:ext cx="6608291" cy="541083"/>
      </dsp:txXfrm>
    </dsp:sp>
    <dsp:sp modelId="{2D8E75E3-E373-444B-802D-F914E949D74D}">
      <dsp:nvSpPr>
        <dsp:cNvPr id="0" name=""/>
        <dsp:cNvSpPr/>
      </dsp:nvSpPr>
      <dsp:spPr>
        <a:xfrm>
          <a:off x="0" y="4442022"/>
          <a:ext cx="6666833" cy="59962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Profit</a:t>
          </a:r>
        </a:p>
      </dsp:txBody>
      <dsp:txXfrm>
        <a:off x="29271" y="4471293"/>
        <a:ext cx="6608291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Eyes on the Ground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 Project by:</a:t>
            </a:r>
          </a:p>
          <a:p>
            <a:r>
              <a:rPr lang="en-US">
                <a:cs typeface="Calibri"/>
              </a:rPr>
              <a:t>Ryan Oberleitner</a:t>
            </a:r>
          </a:p>
          <a:p>
            <a:r>
              <a:rPr lang="en-US">
                <a:cs typeface="Calibri"/>
              </a:rPr>
              <a:t>Ava-Li Baker</a:t>
            </a:r>
          </a:p>
          <a:p>
            <a:r>
              <a:rPr lang="en-US">
                <a:cs typeface="Calibri"/>
              </a:rPr>
              <a:t>Chris Paez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B607-E1E4-40D3-AFA9-0D75282A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System Dependencies / Testing Requirements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37826A-9BAA-4C58-8372-A46713CBE6A7}"/>
              </a:ext>
            </a:extLst>
          </p:cNvPr>
          <p:cNvSpPr txBox="1">
            <a:spLocks/>
          </p:cNvSpPr>
          <p:nvPr/>
        </p:nvSpPr>
        <p:spPr>
          <a:xfrm>
            <a:off x="836612" y="1681163"/>
            <a:ext cx="5157787" cy="823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Dependency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6FF60AC-E4F5-462E-AA16-3AE4227A1770}"/>
              </a:ext>
            </a:extLst>
          </p:cNvPr>
          <p:cNvSpPr txBox="1">
            <a:spLocks/>
          </p:cNvSpPr>
          <p:nvPr/>
        </p:nvSpPr>
        <p:spPr>
          <a:xfrm>
            <a:off x="836612" y="2505075"/>
            <a:ext cx="5157787" cy="3684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Portability</a:t>
            </a:r>
          </a:p>
          <a:p>
            <a:endParaRPr lang="en-US"/>
          </a:p>
          <a:p>
            <a:r>
              <a:rPr lang="en-US"/>
              <a:t>Version Control</a:t>
            </a:r>
          </a:p>
          <a:p>
            <a:endParaRPr lang="en-US"/>
          </a:p>
          <a:p>
            <a:r>
              <a:rPr lang="en-US"/>
              <a:t>Updates on a Regular Basis</a:t>
            </a:r>
          </a:p>
          <a:p>
            <a:endParaRPr lang="en-US"/>
          </a:p>
          <a:p>
            <a:r>
              <a:rPr lang="en-US"/>
              <a:t>Adoption Rate and Usage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3136764-1FF6-481B-BC04-009CE72EAC4C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Testing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2CA5AE5-6E44-4EF4-88E8-F674C5E01D8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Hardware </a:t>
            </a:r>
          </a:p>
          <a:p>
            <a:r>
              <a:rPr lang="en-US"/>
              <a:t>Software </a:t>
            </a:r>
          </a:p>
          <a:p>
            <a:r>
              <a:rPr lang="en-US"/>
              <a:t>Usability </a:t>
            </a:r>
          </a:p>
          <a:p>
            <a:r>
              <a:rPr lang="en-US"/>
              <a:t>Compatibility </a:t>
            </a:r>
          </a:p>
          <a:p>
            <a:r>
              <a:rPr lang="en-US"/>
              <a:t>Interface</a:t>
            </a:r>
          </a:p>
          <a:p>
            <a:r>
              <a:rPr lang="en-US"/>
              <a:t>Services</a:t>
            </a:r>
          </a:p>
          <a:p>
            <a:r>
              <a:rPr lang="en-US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01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D00-CF86-4735-99F1-DB647A70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18167"/>
            <a:ext cx="5835316" cy="725738"/>
          </a:xfrm>
        </p:spPr>
        <p:txBody>
          <a:bodyPr/>
          <a:lstStyle/>
          <a:p>
            <a:r>
              <a:rPr lang="en-US" dirty="0"/>
              <a:t>Operational Prototype</a:t>
            </a:r>
          </a:p>
        </p:txBody>
      </p:sp>
      <p:pic>
        <p:nvPicPr>
          <p:cNvPr id="3074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996F6B1-3BE6-4B92-AA33-6C59CC5F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2" y="1414765"/>
            <a:ext cx="5980778" cy="43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del of Relationships among Security Requirements and Risk Components |  Download Scientific Diagram">
            <a:extLst>
              <a:ext uri="{FF2B5EF4-FFF2-40B4-BE49-F238E27FC236}">
                <a16:creationId xmlns:a16="http://schemas.microsoft.com/office/drawing/2014/main" id="{97EAA3A7-C1D9-4F2A-A83F-80D4CA80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7" y="1567113"/>
            <a:ext cx="4588043" cy="38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7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0FC4-E467-4B68-B2B3-A9C094A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70041"/>
            <a:ext cx="4503821" cy="821991"/>
          </a:xfrm>
        </p:spPr>
        <p:txBody>
          <a:bodyPr/>
          <a:lstStyle/>
          <a:p>
            <a:r>
              <a:rPr lang="en-US" dirty="0"/>
              <a:t>Design Constraints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3C67AB-A75F-4248-807A-8EBB2B10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687179"/>
            <a:ext cx="7171717" cy="388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F03395A-F0DC-4CA1-A5E8-9D9F1DA44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81138"/>
            <a:ext cx="3948864" cy="42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61AD-D356-4D31-B8AC-0E3042A8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74" y="365126"/>
            <a:ext cx="6360695" cy="725738"/>
          </a:xfrm>
        </p:spPr>
        <p:txBody>
          <a:bodyPr/>
          <a:lstStyle/>
          <a:p>
            <a:r>
              <a:rPr lang="en-US" dirty="0"/>
              <a:t>Use Case and Specification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367B29-5E9B-4DA0-9215-8729474A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41" y="1118938"/>
            <a:ext cx="9443518" cy="50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4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2DD4-07AB-47F0-A01F-4650085A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37" y="333041"/>
            <a:ext cx="5434263" cy="1094707"/>
          </a:xfrm>
        </p:spPr>
        <p:txBody>
          <a:bodyPr/>
          <a:lstStyle/>
          <a:p>
            <a:r>
              <a:rPr lang="en-US" dirty="0"/>
              <a:t>Project Hand off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B111-DF73-4A08-9F89-F97119B5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3611" cy="2874712"/>
          </a:xfrm>
        </p:spPr>
        <p:txBody>
          <a:bodyPr/>
          <a:lstStyle/>
          <a:p>
            <a:r>
              <a:rPr lang="en-US" dirty="0"/>
              <a:t>Commercial/Contractual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Data and Knowledge transfer</a:t>
            </a:r>
          </a:p>
          <a:p>
            <a:r>
              <a:rPr lang="en-US" dirty="0"/>
              <a:t>People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andoff GIFs - Get the best GIF on GIPHY">
            <a:extLst>
              <a:ext uri="{FF2B5EF4-FFF2-40B4-BE49-F238E27FC236}">
                <a16:creationId xmlns:a16="http://schemas.microsoft.com/office/drawing/2014/main" id="{85C5AF48-CAD6-46ED-AB01-18DE5442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96" y="1792705"/>
            <a:ext cx="5825208" cy="32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0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EE76-89B0-4E12-81EE-D1B1C692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710" y="188662"/>
            <a:ext cx="3268579" cy="1325563"/>
          </a:xfrm>
        </p:spPr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EC5-406E-4C23-9116-D9CAFF38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23510" cy="4591217"/>
          </a:xfrm>
        </p:spPr>
        <p:txBody>
          <a:bodyPr/>
          <a:lstStyle/>
          <a:p>
            <a:r>
              <a:rPr lang="en-US" dirty="0"/>
              <a:t>Expect 90% of users to able to easily navigate software upon first use</a:t>
            </a:r>
          </a:p>
          <a:p>
            <a:r>
              <a:rPr lang="en-US" dirty="0"/>
              <a:t>Tooltips</a:t>
            </a:r>
          </a:p>
          <a:p>
            <a:r>
              <a:rPr lang="en-US" dirty="0"/>
              <a:t>“How to” videos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1 Interactive User Manual Creating Software in 2022 - Why UserGuiding?">
            <a:extLst>
              <a:ext uri="{FF2B5EF4-FFF2-40B4-BE49-F238E27FC236}">
                <a16:creationId xmlns:a16="http://schemas.microsoft.com/office/drawing/2014/main" id="{DE2E5978-3167-475C-B3FC-E010F169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2" y="1514225"/>
            <a:ext cx="666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D01-ABD6-7D6A-13E7-497F9DA5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Project Proposal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FBF4-7A30-5774-7198-8609C799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EOTG is a small tech startup based in Pittsburgh, Pennsylvania</a:t>
            </a:r>
          </a:p>
          <a:p>
            <a:r>
              <a:rPr lang="en-US">
                <a:cs typeface="Calibri"/>
              </a:rPr>
              <a:t>EOTG is also the name of our flagship application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application fills a need in the market for aggregated livestream content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EOTG will be a single platform that aggregates multiple livestream platforms onto a geographical map by which users can locate and view livestreams</a:t>
            </a:r>
          </a:p>
        </p:txBody>
      </p:sp>
    </p:spTree>
    <p:extLst>
      <p:ext uri="{BB962C8B-B14F-4D97-AF65-F5344CB8AC3E}">
        <p14:creationId xmlns:p14="http://schemas.microsoft.com/office/powerpoint/2010/main" val="8016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2310-8439-E212-66AD-E76C3E17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The Project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23E5754F-3FA3-3ABA-A48F-E5DE5C17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050" y="2832622"/>
            <a:ext cx="9286875" cy="3248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A4C56-BE22-40D7-1460-0958734FEA66}"/>
              </a:ext>
            </a:extLst>
          </p:cNvPr>
          <p:cNvSpPr txBox="1"/>
          <p:nvPr/>
        </p:nvSpPr>
        <p:spPr>
          <a:xfrm>
            <a:off x="840059" y="1657815"/>
            <a:ext cx="103724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EOTG grabs data from other livestream platforms (Twitch.tv, Youtube.com. Vimeo.com, etc.)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EOTG grabs the metadata from these locations and sorts each stream by geographic location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The app then places markers on a map, allowing users to pick and choose by location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8C2E0-74BA-2C56-8DA6-02C2E2063B1A}"/>
              </a:ext>
            </a:extLst>
          </p:cNvPr>
          <p:cNvSpPr txBox="1"/>
          <p:nvPr/>
        </p:nvSpPr>
        <p:spPr>
          <a:xfrm>
            <a:off x="1754226" y="6075324"/>
            <a:ext cx="92945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Aggregated Livestream list                                                User selects specific stream                                                 User Views Livestream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079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BE08-06A7-ED36-C81F-C3B308DA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2EBD-1ADC-F4C4-4F24-7749268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Goals - </a:t>
            </a:r>
          </a:p>
          <a:p>
            <a:pPr lvl="1"/>
            <a:r>
              <a:rPr lang="en-US">
                <a:cs typeface="Calibri"/>
              </a:rPr>
              <a:t>Metrics </a:t>
            </a:r>
          </a:p>
          <a:p>
            <a:pPr lvl="2"/>
            <a:r>
              <a:rPr lang="en-US">
                <a:cs typeface="Calibri"/>
              </a:rPr>
              <a:t>6 Months after rollout: 20,000 unique visitors per month. Average of one to two hours per day per visit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Participation – 6 months after rollout: 50-100 content contributors from most major western countries. 10-20 from smaller countries</a:t>
            </a:r>
          </a:p>
          <a:p>
            <a:pPr lvl="2"/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Performance – Only 1 bug or crash per 10,000 hours viewed. Hardware and software upgrades as needed for the first 6 months, and routinely every 3 months afterwards.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9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0636-E8A3-0E84-7253-B193E282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A05C-69D7-A8FE-3C23-87D36D08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Technology -</a:t>
            </a:r>
          </a:p>
          <a:p>
            <a:pPr lvl="1"/>
            <a:r>
              <a:rPr lang="en-US">
                <a:cs typeface="Calibri"/>
              </a:rPr>
              <a:t>Mobile Operating Systems : Apple, Android, and Windows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Servers: Web Server, Application Server, Database Server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Data - </a:t>
            </a:r>
          </a:p>
          <a:p>
            <a:pPr lvl="2"/>
            <a:r>
              <a:rPr lang="en-US">
                <a:cs typeface="Calibri"/>
              </a:rPr>
              <a:t>Metadata from source livestreams</a:t>
            </a:r>
          </a:p>
          <a:p>
            <a:pPr lvl="2"/>
            <a:r>
              <a:rPr lang="en-US">
                <a:cs typeface="Calibri"/>
              </a:rPr>
              <a:t>User and Contributor data</a:t>
            </a:r>
          </a:p>
          <a:p>
            <a:pPr lvl="2"/>
            <a:r>
              <a:rPr lang="en-US">
                <a:cs typeface="Calibri"/>
              </a:rPr>
              <a:t>Application Data</a:t>
            </a:r>
          </a:p>
          <a:p>
            <a:pPr lvl="2"/>
            <a:r>
              <a:rPr lang="en-US">
                <a:cs typeface="Calibri"/>
              </a:rPr>
              <a:t>Data grabbed from original source and embedded onto EOTG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45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BE08E-6604-4645-8C99-25DA16BA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240C73AF-39DC-45C9-83A2-C14A86F65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9358" y="631371"/>
            <a:ext cx="8708573" cy="552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2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6A2D-80ED-4C21-8CF4-FAEFEE42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Development &amp; Budget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98359-3C22-59F0-CE8B-C439D2327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377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90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use and Effect Diagrams - Leading Edge">
            <a:extLst>
              <a:ext uri="{FF2B5EF4-FFF2-40B4-BE49-F238E27FC236}">
                <a16:creationId xmlns:a16="http://schemas.microsoft.com/office/drawing/2014/main" id="{557AF13D-E97E-4EA8-A6A9-525066B94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 r="5524"/>
          <a:stretch/>
        </p:blipFill>
        <p:spPr bwMode="auto">
          <a:xfrm>
            <a:off x="642938" y="1712913"/>
            <a:ext cx="5981700" cy="431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ow Diagrams · Axure Docs">
            <a:extLst>
              <a:ext uri="{FF2B5EF4-FFF2-40B4-BE49-F238E27FC236}">
                <a16:creationId xmlns:a16="http://schemas.microsoft.com/office/drawing/2014/main" id="{A5E37D42-C342-4F79-90EF-FA1B67238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12853" r="12434" b="6480"/>
          <a:stretch/>
        </p:blipFill>
        <p:spPr bwMode="auto">
          <a:xfrm>
            <a:off x="6699250" y="1712913"/>
            <a:ext cx="4848225" cy="431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6ABC0-B84E-4E52-95CA-1E93AB3A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34653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B607-E1E4-40D3-AFA9-0D75282A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D2FF-783F-4BE9-8B6E-4CA87900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0" y="1396588"/>
            <a:ext cx="9516119" cy="52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AC955B93A694EABA1122698C662FD" ma:contentTypeVersion="4" ma:contentTypeDescription="Create a new document." ma:contentTypeScope="" ma:versionID="3115b0d1fde38c3c578c80c1d4c1f976">
  <xsd:schema xmlns:xsd="http://www.w3.org/2001/XMLSchema" xmlns:xs="http://www.w3.org/2001/XMLSchema" xmlns:p="http://schemas.microsoft.com/office/2006/metadata/properties" xmlns:ns2="16b48f4c-89cd-4c37-a4b8-4f490b86ed2c" targetNamespace="http://schemas.microsoft.com/office/2006/metadata/properties" ma:root="true" ma:fieldsID="38dc62027b226d387fed821317d13481" ns2:_="">
    <xsd:import namespace="16b48f4c-89cd-4c37-a4b8-4f490b86ed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48f4c-89cd-4c37-a4b8-4f490b86e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F6386F-F435-4532-82C8-3A7AC05DBC01}">
  <ds:schemaRefs>
    <ds:schemaRef ds:uri="16b48f4c-89cd-4c37-a4b8-4f490b86ed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75122D-FEA3-4D1C-8E79-D77288B1DC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954D4B-D20F-438C-8DE0-1AEDBDFDBBFC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16b48f4c-89cd-4c37-a4b8-4f490b86ed2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353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Eyes on the Ground </vt:lpstr>
      <vt:lpstr>Project Proposal</vt:lpstr>
      <vt:lpstr>The Project</vt:lpstr>
      <vt:lpstr>Requirements </vt:lpstr>
      <vt:lpstr>Requirements</vt:lpstr>
      <vt:lpstr>System Architecture</vt:lpstr>
      <vt:lpstr>Development &amp; Budget Analysis</vt:lpstr>
      <vt:lpstr>Tools &amp; Techniques</vt:lpstr>
      <vt:lpstr>Risk Analysis</vt:lpstr>
      <vt:lpstr>System Dependencies / Testing Requirements</vt:lpstr>
      <vt:lpstr>Operational Prototype</vt:lpstr>
      <vt:lpstr>Design Constraints </vt:lpstr>
      <vt:lpstr>Use Case and Specification </vt:lpstr>
      <vt:lpstr>Project Hand off Plan</vt:lpstr>
      <vt:lpstr>User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Paez</dc:creator>
  <cp:lastModifiedBy>Paez, Christopher</cp:lastModifiedBy>
  <cp:revision>3</cp:revision>
  <dcterms:created xsi:type="dcterms:W3CDTF">2022-04-18T23:33:06Z</dcterms:created>
  <dcterms:modified xsi:type="dcterms:W3CDTF">2022-04-25T23:13:13Z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0x010100022AC955B93A694EABA1122698C662FD</vt:lpwstr>
  </property>
</Properties>
</file>