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1" r:id="rId6"/>
    <p:sldId id="264" r:id="rId7"/>
    <p:sldId id="265" r:id="rId8"/>
    <p:sldId id="266" r:id="rId9"/>
    <p:sldId id="270" r:id="rId10"/>
    <p:sldId id="271" r:id="rId11"/>
    <p:sldId id="267" r:id="rId12"/>
    <p:sldId id="275" r:id="rId13"/>
    <p:sldId id="260" r:id="rId14"/>
    <p:sldId id="272" r:id="rId15"/>
    <p:sldId id="273" r:id="rId16"/>
    <p:sldId id="274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6E80B3-8C71-4F52-9B46-29AD46EB075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6751BD-1E73-4279-8095-A7590DF4AB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Theme</a:t>
          </a:r>
          <a:r>
            <a:rPr lang="ko-KR"/>
            <a:t> </a:t>
          </a:r>
          <a:r>
            <a:rPr lang="en-US"/>
            <a:t>and</a:t>
          </a:r>
          <a:r>
            <a:rPr lang="ko-KR"/>
            <a:t> </a:t>
          </a:r>
          <a:r>
            <a:rPr lang="en-US"/>
            <a:t>goal</a:t>
          </a:r>
        </a:p>
      </dgm:t>
    </dgm:pt>
    <dgm:pt modelId="{0A4F9C77-8A5E-48DD-AB6D-B32182365A12}" type="parTrans" cxnId="{A102223B-B9CF-4DE2-B8C0-6F17A3CB578D}">
      <dgm:prSet/>
      <dgm:spPr/>
      <dgm:t>
        <a:bodyPr/>
        <a:lstStyle/>
        <a:p>
          <a:endParaRPr lang="en-US"/>
        </a:p>
      </dgm:t>
    </dgm:pt>
    <dgm:pt modelId="{AAAA7715-1CA8-4786-A8ED-900716396795}" type="sibTrans" cxnId="{A102223B-B9CF-4DE2-B8C0-6F17A3CB578D}">
      <dgm:prSet/>
      <dgm:spPr/>
      <dgm:t>
        <a:bodyPr/>
        <a:lstStyle/>
        <a:p>
          <a:endParaRPr lang="en-US"/>
        </a:p>
      </dgm:t>
    </dgm:pt>
    <dgm:pt modelId="{B2A3BEAC-A325-423C-A83B-2AC7B704D4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2. Major functions</a:t>
          </a:r>
        </a:p>
      </dgm:t>
    </dgm:pt>
    <dgm:pt modelId="{A41C0E36-5C22-4F7C-ACE3-C821AD98CA80}" type="parTrans" cxnId="{B1B6DC2F-3392-48DE-AFC3-52CBB0357023}">
      <dgm:prSet/>
      <dgm:spPr/>
      <dgm:t>
        <a:bodyPr/>
        <a:lstStyle/>
        <a:p>
          <a:endParaRPr lang="en-US"/>
        </a:p>
      </dgm:t>
    </dgm:pt>
    <dgm:pt modelId="{37D91726-C18D-4692-B951-FA32D05EE389}" type="sibTrans" cxnId="{B1B6DC2F-3392-48DE-AFC3-52CBB0357023}">
      <dgm:prSet/>
      <dgm:spPr/>
      <dgm:t>
        <a:bodyPr/>
        <a:lstStyle/>
        <a:p>
          <a:endParaRPr lang="en-US"/>
        </a:p>
      </dgm:t>
    </dgm:pt>
    <dgm:pt modelId="{4DC81D1D-A52A-4A1B-8F22-25396B274D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3. Practice</a:t>
          </a:r>
        </a:p>
      </dgm:t>
    </dgm:pt>
    <dgm:pt modelId="{374881BA-F901-46C1-858C-1C5037FF891F}" type="parTrans" cxnId="{974D0832-D8FF-4DF7-85B9-1B70234E3D11}">
      <dgm:prSet/>
      <dgm:spPr/>
      <dgm:t>
        <a:bodyPr/>
        <a:lstStyle/>
        <a:p>
          <a:endParaRPr lang="en-US"/>
        </a:p>
      </dgm:t>
    </dgm:pt>
    <dgm:pt modelId="{547207F8-7C2D-4BDA-9007-CE8936570160}" type="sibTrans" cxnId="{974D0832-D8FF-4DF7-85B9-1B70234E3D11}">
      <dgm:prSet/>
      <dgm:spPr/>
      <dgm:t>
        <a:bodyPr/>
        <a:lstStyle/>
        <a:p>
          <a:endParaRPr lang="en-US"/>
        </a:p>
      </dgm:t>
    </dgm:pt>
    <dgm:pt modelId="{9E20AD35-09FB-4C08-B02C-C2A969928B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4. Evaluation</a:t>
          </a:r>
        </a:p>
      </dgm:t>
    </dgm:pt>
    <dgm:pt modelId="{B7868910-D70B-4954-8BC1-56C1521EC56A}" type="parTrans" cxnId="{5654E6E8-DF0A-406A-B62F-51897E9977FC}">
      <dgm:prSet/>
      <dgm:spPr/>
      <dgm:t>
        <a:bodyPr/>
        <a:lstStyle/>
        <a:p>
          <a:endParaRPr lang="en-US"/>
        </a:p>
      </dgm:t>
    </dgm:pt>
    <dgm:pt modelId="{253D0200-309F-451B-A266-37875EEFA4D7}" type="sibTrans" cxnId="{5654E6E8-DF0A-406A-B62F-51897E9977FC}">
      <dgm:prSet/>
      <dgm:spPr/>
      <dgm:t>
        <a:bodyPr/>
        <a:lstStyle/>
        <a:p>
          <a:endParaRPr lang="en-US"/>
        </a:p>
      </dgm:t>
    </dgm:pt>
    <dgm:pt modelId="{7837A981-E731-4237-A8A0-B01C19283AB2}" type="pres">
      <dgm:prSet presAssocID="{676E80B3-8C71-4F52-9B46-29AD46EB0758}" presName="root" presStyleCnt="0">
        <dgm:presLayoutVars>
          <dgm:dir/>
          <dgm:resizeHandles val="exact"/>
        </dgm:presLayoutVars>
      </dgm:prSet>
      <dgm:spPr/>
    </dgm:pt>
    <dgm:pt modelId="{795A384A-0204-4EF2-9C80-037513C4C8AB}" type="pres">
      <dgm:prSet presAssocID="{106751BD-1E73-4279-8095-A7590DF4ABA3}" presName="compNode" presStyleCnt="0"/>
      <dgm:spPr/>
    </dgm:pt>
    <dgm:pt modelId="{E9AECD21-9394-409E-8EDF-FEE591F1183C}" type="pres">
      <dgm:prSet presAssocID="{106751BD-1E73-4279-8095-A7590DF4ABA3}" presName="bgRect" presStyleLbl="bgShp" presStyleIdx="0" presStyleCnt="4"/>
      <dgm:spPr/>
    </dgm:pt>
    <dgm:pt modelId="{0529ADA9-B2CF-477A-9F64-72269DC776D6}" type="pres">
      <dgm:prSet presAssocID="{106751BD-1E73-4279-8095-A7590DF4ABA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과녁"/>
        </a:ext>
      </dgm:extLst>
    </dgm:pt>
    <dgm:pt modelId="{88F470EE-70CA-46A7-8493-5F053BC5A76C}" type="pres">
      <dgm:prSet presAssocID="{106751BD-1E73-4279-8095-A7590DF4ABA3}" presName="spaceRect" presStyleCnt="0"/>
      <dgm:spPr/>
    </dgm:pt>
    <dgm:pt modelId="{2A0B011D-C98C-43F0-A0D9-7B51CDEF62C1}" type="pres">
      <dgm:prSet presAssocID="{106751BD-1E73-4279-8095-A7590DF4ABA3}" presName="parTx" presStyleLbl="revTx" presStyleIdx="0" presStyleCnt="4">
        <dgm:presLayoutVars>
          <dgm:chMax val="0"/>
          <dgm:chPref val="0"/>
        </dgm:presLayoutVars>
      </dgm:prSet>
      <dgm:spPr/>
    </dgm:pt>
    <dgm:pt modelId="{3D8C690A-760C-49A9-B98B-D4CEC9656ACC}" type="pres">
      <dgm:prSet presAssocID="{AAAA7715-1CA8-4786-A8ED-900716396795}" presName="sibTrans" presStyleCnt="0"/>
      <dgm:spPr/>
    </dgm:pt>
    <dgm:pt modelId="{6385F045-2794-4515-83D1-9B633070E882}" type="pres">
      <dgm:prSet presAssocID="{B2A3BEAC-A325-423C-A83B-2AC7B704D457}" presName="compNode" presStyleCnt="0"/>
      <dgm:spPr/>
    </dgm:pt>
    <dgm:pt modelId="{230FA706-6006-4117-9C4C-E52A6FB46EE6}" type="pres">
      <dgm:prSet presAssocID="{B2A3BEAC-A325-423C-A83B-2AC7B704D457}" presName="bgRect" presStyleLbl="bgShp" presStyleIdx="1" presStyleCnt="4"/>
      <dgm:spPr/>
    </dgm:pt>
    <dgm:pt modelId="{70D8E04C-948D-47FC-973B-055ECA1143B1}" type="pres">
      <dgm:prSet presAssocID="{B2A3BEAC-A325-423C-A83B-2AC7B704D45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계층 구조형"/>
        </a:ext>
      </dgm:extLst>
    </dgm:pt>
    <dgm:pt modelId="{FF3A7D2A-F380-41EE-810D-FAB5B3780E54}" type="pres">
      <dgm:prSet presAssocID="{B2A3BEAC-A325-423C-A83B-2AC7B704D457}" presName="spaceRect" presStyleCnt="0"/>
      <dgm:spPr/>
    </dgm:pt>
    <dgm:pt modelId="{1CD638BA-B817-49C4-A511-D7E5873CAFC4}" type="pres">
      <dgm:prSet presAssocID="{B2A3BEAC-A325-423C-A83B-2AC7B704D457}" presName="parTx" presStyleLbl="revTx" presStyleIdx="1" presStyleCnt="4">
        <dgm:presLayoutVars>
          <dgm:chMax val="0"/>
          <dgm:chPref val="0"/>
        </dgm:presLayoutVars>
      </dgm:prSet>
      <dgm:spPr/>
    </dgm:pt>
    <dgm:pt modelId="{F2D5A759-1842-43C6-8F7C-581DDCED13E3}" type="pres">
      <dgm:prSet presAssocID="{37D91726-C18D-4692-B951-FA32D05EE389}" presName="sibTrans" presStyleCnt="0"/>
      <dgm:spPr/>
    </dgm:pt>
    <dgm:pt modelId="{3BC30E79-200B-4415-AE05-179ADACBCAE8}" type="pres">
      <dgm:prSet presAssocID="{4DC81D1D-A52A-4A1B-8F22-25396B274D65}" presName="compNode" presStyleCnt="0"/>
      <dgm:spPr/>
    </dgm:pt>
    <dgm:pt modelId="{A5580EE8-795D-4F93-8AAA-E0446A1173A2}" type="pres">
      <dgm:prSet presAssocID="{4DC81D1D-A52A-4A1B-8F22-25396B274D65}" presName="bgRect" presStyleLbl="bgShp" presStyleIdx="2" presStyleCnt="4"/>
      <dgm:spPr/>
    </dgm:pt>
    <dgm:pt modelId="{F4B82F94-8CC4-4BE9-BEC9-8A4196E3A38B}" type="pres">
      <dgm:prSet presAssocID="{4DC81D1D-A52A-4A1B-8F22-25396B274D6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연필"/>
        </a:ext>
      </dgm:extLst>
    </dgm:pt>
    <dgm:pt modelId="{E3C8D111-C8E6-4A0E-A6A8-2D1502126689}" type="pres">
      <dgm:prSet presAssocID="{4DC81D1D-A52A-4A1B-8F22-25396B274D65}" presName="spaceRect" presStyleCnt="0"/>
      <dgm:spPr/>
    </dgm:pt>
    <dgm:pt modelId="{DA8E65A0-95EA-4A87-848A-3EE5D1701617}" type="pres">
      <dgm:prSet presAssocID="{4DC81D1D-A52A-4A1B-8F22-25396B274D65}" presName="parTx" presStyleLbl="revTx" presStyleIdx="2" presStyleCnt="4">
        <dgm:presLayoutVars>
          <dgm:chMax val="0"/>
          <dgm:chPref val="0"/>
        </dgm:presLayoutVars>
      </dgm:prSet>
      <dgm:spPr/>
    </dgm:pt>
    <dgm:pt modelId="{58E57123-E742-43BE-A896-16E7EDF19888}" type="pres">
      <dgm:prSet presAssocID="{547207F8-7C2D-4BDA-9007-CE8936570160}" presName="sibTrans" presStyleCnt="0"/>
      <dgm:spPr/>
    </dgm:pt>
    <dgm:pt modelId="{8ABF4678-B8B0-4C78-8B4A-02FB61AC4B2F}" type="pres">
      <dgm:prSet presAssocID="{9E20AD35-09FB-4C08-B02C-C2A969928BE6}" presName="compNode" presStyleCnt="0"/>
      <dgm:spPr/>
    </dgm:pt>
    <dgm:pt modelId="{6F73BF6E-F668-4280-B1A6-586AC661AA1F}" type="pres">
      <dgm:prSet presAssocID="{9E20AD35-09FB-4C08-B02C-C2A969928BE6}" presName="bgRect" presStyleLbl="bgShp" presStyleIdx="3" presStyleCnt="4"/>
      <dgm:spPr/>
    </dgm:pt>
    <dgm:pt modelId="{2C5DB321-7ED4-460D-B089-1B2EEE96EB35}" type="pres">
      <dgm:prSet presAssocID="{9E20AD35-09FB-4C08-B02C-C2A969928BE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확인 표시"/>
        </a:ext>
      </dgm:extLst>
    </dgm:pt>
    <dgm:pt modelId="{0C6D27BC-FC54-44D7-B10D-3FB11A23BB83}" type="pres">
      <dgm:prSet presAssocID="{9E20AD35-09FB-4C08-B02C-C2A969928BE6}" presName="spaceRect" presStyleCnt="0"/>
      <dgm:spPr/>
    </dgm:pt>
    <dgm:pt modelId="{4B9711AA-406B-41C6-B493-62F52FC98E4F}" type="pres">
      <dgm:prSet presAssocID="{9E20AD35-09FB-4C08-B02C-C2A969928BE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1B6DC2F-3392-48DE-AFC3-52CBB0357023}" srcId="{676E80B3-8C71-4F52-9B46-29AD46EB0758}" destId="{B2A3BEAC-A325-423C-A83B-2AC7B704D457}" srcOrd="1" destOrd="0" parTransId="{A41C0E36-5C22-4F7C-ACE3-C821AD98CA80}" sibTransId="{37D91726-C18D-4692-B951-FA32D05EE389}"/>
    <dgm:cxn modelId="{974D0832-D8FF-4DF7-85B9-1B70234E3D11}" srcId="{676E80B3-8C71-4F52-9B46-29AD46EB0758}" destId="{4DC81D1D-A52A-4A1B-8F22-25396B274D65}" srcOrd="2" destOrd="0" parTransId="{374881BA-F901-46C1-858C-1C5037FF891F}" sibTransId="{547207F8-7C2D-4BDA-9007-CE8936570160}"/>
    <dgm:cxn modelId="{A102223B-B9CF-4DE2-B8C0-6F17A3CB578D}" srcId="{676E80B3-8C71-4F52-9B46-29AD46EB0758}" destId="{106751BD-1E73-4279-8095-A7590DF4ABA3}" srcOrd="0" destOrd="0" parTransId="{0A4F9C77-8A5E-48DD-AB6D-B32182365A12}" sibTransId="{AAAA7715-1CA8-4786-A8ED-900716396795}"/>
    <dgm:cxn modelId="{28B8D543-922D-4E83-A788-23C10287B83C}" type="presOf" srcId="{106751BD-1E73-4279-8095-A7590DF4ABA3}" destId="{2A0B011D-C98C-43F0-A0D9-7B51CDEF62C1}" srcOrd="0" destOrd="0" presId="urn:microsoft.com/office/officeart/2018/2/layout/IconVerticalSolidList"/>
    <dgm:cxn modelId="{DDCAEF4C-C9D7-41C0-9208-A34599281298}" type="presOf" srcId="{4DC81D1D-A52A-4A1B-8F22-25396B274D65}" destId="{DA8E65A0-95EA-4A87-848A-3EE5D1701617}" srcOrd="0" destOrd="0" presId="urn:microsoft.com/office/officeart/2018/2/layout/IconVerticalSolidList"/>
    <dgm:cxn modelId="{BC5A0F82-295A-421A-AC03-7D033DEB1715}" type="presOf" srcId="{676E80B3-8C71-4F52-9B46-29AD46EB0758}" destId="{7837A981-E731-4237-A8A0-B01C19283AB2}" srcOrd="0" destOrd="0" presId="urn:microsoft.com/office/officeart/2018/2/layout/IconVerticalSolidList"/>
    <dgm:cxn modelId="{A7CECBCC-AB35-4F30-BB4D-FFF34F2B08C9}" type="presOf" srcId="{B2A3BEAC-A325-423C-A83B-2AC7B704D457}" destId="{1CD638BA-B817-49C4-A511-D7E5873CAFC4}" srcOrd="0" destOrd="0" presId="urn:microsoft.com/office/officeart/2018/2/layout/IconVerticalSolidList"/>
    <dgm:cxn modelId="{5654E6E8-DF0A-406A-B62F-51897E9977FC}" srcId="{676E80B3-8C71-4F52-9B46-29AD46EB0758}" destId="{9E20AD35-09FB-4C08-B02C-C2A969928BE6}" srcOrd="3" destOrd="0" parTransId="{B7868910-D70B-4954-8BC1-56C1521EC56A}" sibTransId="{253D0200-309F-451B-A266-37875EEFA4D7}"/>
    <dgm:cxn modelId="{023981F8-32B2-4932-A61E-71621AE882F8}" type="presOf" srcId="{9E20AD35-09FB-4C08-B02C-C2A969928BE6}" destId="{4B9711AA-406B-41C6-B493-62F52FC98E4F}" srcOrd="0" destOrd="0" presId="urn:microsoft.com/office/officeart/2018/2/layout/IconVerticalSolidList"/>
    <dgm:cxn modelId="{FDC35B80-43A9-4AFE-AF23-568432017F2F}" type="presParOf" srcId="{7837A981-E731-4237-A8A0-B01C19283AB2}" destId="{795A384A-0204-4EF2-9C80-037513C4C8AB}" srcOrd="0" destOrd="0" presId="urn:microsoft.com/office/officeart/2018/2/layout/IconVerticalSolidList"/>
    <dgm:cxn modelId="{1A20C9C7-C229-4B69-BA86-46D4510FC637}" type="presParOf" srcId="{795A384A-0204-4EF2-9C80-037513C4C8AB}" destId="{E9AECD21-9394-409E-8EDF-FEE591F1183C}" srcOrd="0" destOrd="0" presId="urn:microsoft.com/office/officeart/2018/2/layout/IconVerticalSolidList"/>
    <dgm:cxn modelId="{41AEE1A3-4C28-451F-97C2-AFCD218E2AD2}" type="presParOf" srcId="{795A384A-0204-4EF2-9C80-037513C4C8AB}" destId="{0529ADA9-B2CF-477A-9F64-72269DC776D6}" srcOrd="1" destOrd="0" presId="urn:microsoft.com/office/officeart/2018/2/layout/IconVerticalSolidList"/>
    <dgm:cxn modelId="{6C269801-66E9-43DD-B75B-39526A76C684}" type="presParOf" srcId="{795A384A-0204-4EF2-9C80-037513C4C8AB}" destId="{88F470EE-70CA-46A7-8493-5F053BC5A76C}" srcOrd="2" destOrd="0" presId="urn:microsoft.com/office/officeart/2018/2/layout/IconVerticalSolidList"/>
    <dgm:cxn modelId="{FC3EBFF2-FF79-4423-ADE6-97475FD39AAF}" type="presParOf" srcId="{795A384A-0204-4EF2-9C80-037513C4C8AB}" destId="{2A0B011D-C98C-43F0-A0D9-7B51CDEF62C1}" srcOrd="3" destOrd="0" presId="urn:microsoft.com/office/officeart/2018/2/layout/IconVerticalSolidList"/>
    <dgm:cxn modelId="{15CBFE33-24B8-4199-8667-CECB8C4BC15B}" type="presParOf" srcId="{7837A981-E731-4237-A8A0-B01C19283AB2}" destId="{3D8C690A-760C-49A9-B98B-D4CEC9656ACC}" srcOrd="1" destOrd="0" presId="urn:microsoft.com/office/officeart/2018/2/layout/IconVerticalSolidList"/>
    <dgm:cxn modelId="{B89F82D4-4C9C-4B7B-A8AB-CD7DD584FA40}" type="presParOf" srcId="{7837A981-E731-4237-A8A0-B01C19283AB2}" destId="{6385F045-2794-4515-83D1-9B633070E882}" srcOrd="2" destOrd="0" presId="urn:microsoft.com/office/officeart/2018/2/layout/IconVerticalSolidList"/>
    <dgm:cxn modelId="{773AABC8-9416-498E-AABE-F8F0E16DDC4B}" type="presParOf" srcId="{6385F045-2794-4515-83D1-9B633070E882}" destId="{230FA706-6006-4117-9C4C-E52A6FB46EE6}" srcOrd="0" destOrd="0" presId="urn:microsoft.com/office/officeart/2018/2/layout/IconVerticalSolidList"/>
    <dgm:cxn modelId="{DF330585-B0D4-4307-A814-C81A2D76274F}" type="presParOf" srcId="{6385F045-2794-4515-83D1-9B633070E882}" destId="{70D8E04C-948D-47FC-973B-055ECA1143B1}" srcOrd="1" destOrd="0" presId="urn:microsoft.com/office/officeart/2018/2/layout/IconVerticalSolidList"/>
    <dgm:cxn modelId="{56CC293A-2ECE-4597-AEEF-4492CE2DABE3}" type="presParOf" srcId="{6385F045-2794-4515-83D1-9B633070E882}" destId="{FF3A7D2A-F380-41EE-810D-FAB5B3780E54}" srcOrd="2" destOrd="0" presId="urn:microsoft.com/office/officeart/2018/2/layout/IconVerticalSolidList"/>
    <dgm:cxn modelId="{DD6C6757-A2D8-469B-BAFD-A39145C076CF}" type="presParOf" srcId="{6385F045-2794-4515-83D1-9B633070E882}" destId="{1CD638BA-B817-49C4-A511-D7E5873CAFC4}" srcOrd="3" destOrd="0" presId="urn:microsoft.com/office/officeart/2018/2/layout/IconVerticalSolidList"/>
    <dgm:cxn modelId="{FE2DD651-47D7-48D9-A22B-BD52737A31F2}" type="presParOf" srcId="{7837A981-E731-4237-A8A0-B01C19283AB2}" destId="{F2D5A759-1842-43C6-8F7C-581DDCED13E3}" srcOrd="3" destOrd="0" presId="urn:microsoft.com/office/officeart/2018/2/layout/IconVerticalSolidList"/>
    <dgm:cxn modelId="{4C73D9CE-CF4C-4F9F-9F37-8EF3AF1E7D3A}" type="presParOf" srcId="{7837A981-E731-4237-A8A0-B01C19283AB2}" destId="{3BC30E79-200B-4415-AE05-179ADACBCAE8}" srcOrd="4" destOrd="0" presId="urn:microsoft.com/office/officeart/2018/2/layout/IconVerticalSolidList"/>
    <dgm:cxn modelId="{FDB207B9-07B1-480A-802A-0215293AA544}" type="presParOf" srcId="{3BC30E79-200B-4415-AE05-179ADACBCAE8}" destId="{A5580EE8-795D-4F93-8AAA-E0446A1173A2}" srcOrd="0" destOrd="0" presId="urn:microsoft.com/office/officeart/2018/2/layout/IconVerticalSolidList"/>
    <dgm:cxn modelId="{22B35320-5F65-41C8-89F6-22B623B18CBC}" type="presParOf" srcId="{3BC30E79-200B-4415-AE05-179ADACBCAE8}" destId="{F4B82F94-8CC4-4BE9-BEC9-8A4196E3A38B}" srcOrd="1" destOrd="0" presId="urn:microsoft.com/office/officeart/2018/2/layout/IconVerticalSolidList"/>
    <dgm:cxn modelId="{4A807EDA-51CB-4366-B757-3CBC45F0D1E6}" type="presParOf" srcId="{3BC30E79-200B-4415-AE05-179ADACBCAE8}" destId="{E3C8D111-C8E6-4A0E-A6A8-2D1502126689}" srcOrd="2" destOrd="0" presId="urn:microsoft.com/office/officeart/2018/2/layout/IconVerticalSolidList"/>
    <dgm:cxn modelId="{F5D91363-6C44-451E-BF74-2862A0C7491F}" type="presParOf" srcId="{3BC30E79-200B-4415-AE05-179ADACBCAE8}" destId="{DA8E65A0-95EA-4A87-848A-3EE5D1701617}" srcOrd="3" destOrd="0" presId="urn:microsoft.com/office/officeart/2018/2/layout/IconVerticalSolidList"/>
    <dgm:cxn modelId="{77DDDE13-B067-4CCD-9083-49E92D78C75F}" type="presParOf" srcId="{7837A981-E731-4237-A8A0-B01C19283AB2}" destId="{58E57123-E742-43BE-A896-16E7EDF19888}" srcOrd="5" destOrd="0" presId="urn:microsoft.com/office/officeart/2018/2/layout/IconVerticalSolidList"/>
    <dgm:cxn modelId="{CFE509B5-2D39-4B9C-9E52-486BAAB26ED4}" type="presParOf" srcId="{7837A981-E731-4237-A8A0-B01C19283AB2}" destId="{8ABF4678-B8B0-4C78-8B4A-02FB61AC4B2F}" srcOrd="6" destOrd="0" presId="urn:microsoft.com/office/officeart/2018/2/layout/IconVerticalSolidList"/>
    <dgm:cxn modelId="{38786FC0-9A68-429D-8D02-DF809B64325F}" type="presParOf" srcId="{8ABF4678-B8B0-4C78-8B4A-02FB61AC4B2F}" destId="{6F73BF6E-F668-4280-B1A6-586AC661AA1F}" srcOrd="0" destOrd="0" presId="urn:microsoft.com/office/officeart/2018/2/layout/IconVerticalSolidList"/>
    <dgm:cxn modelId="{B83DC261-70AF-4812-B1AE-42AE159FC1E6}" type="presParOf" srcId="{8ABF4678-B8B0-4C78-8B4A-02FB61AC4B2F}" destId="{2C5DB321-7ED4-460D-B089-1B2EEE96EB35}" srcOrd="1" destOrd="0" presId="urn:microsoft.com/office/officeart/2018/2/layout/IconVerticalSolidList"/>
    <dgm:cxn modelId="{C30AF69B-7F8B-49E1-B2C5-3EB1F352822D}" type="presParOf" srcId="{8ABF4678-B8B0-4C78-8B4A-02FB61AC4B2F}" destId="{0C6D27BC-FC54-44D7-B10D-3FB11A23BB83}" srcOrd="2" destOrd="0" presId="urn:microsoft.com/office/officeart/2018/2/layout/IconVerticalSolidList"/>
    <dgm:cxn modelId="{3FAB9331-7D37-451E-9AD8-B10A73064AC6}" type="presParOf" srcId="{8ABF4678-B8B0-4C78-8B4A-02FB61AC4B2F}" destId="{4B9711AA-406B-41C6-B493-62F52FC98E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ECD21-9394-409E-8EDF-FEE591F1183C}">
      <dsp:nvSpPr>
        <dsp:cNvPr id="0" name=""/>
        <dsp:cNvSpPr/>
      </dsp:nvSpPr>
      <dsp:spPr>
        <a:xfrm>
          <a:off x="0" y="1669"/>
          <a:ext cx="10058399" cy="8463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9ADA9-B2CF-477A-9F64-72269DC776D6}">
      <dsp:nvSpPr>
        <dsp:cNvPr id="0" name=""/>
        <dsp:cNvSpPr/>
      </dsp:nvSpPr>
      <dsp:spPr>
        <a:xfrm>
          <a:off x="256011" y="192091"/>
          <a:ext cx="465476" cy="465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B011D-C98C-43F0-A0D9-7B51CDEF62C1}">
      <dsp:nvSpPr>
        <dsp:cNvPr id="0" name=""/>
        <dsp:cNvSpPr/>
      </dsp:nvSpPr>
      <dsp:spPr>
        <a:xfrm>
          <a:off x="977499" y="1669"/>
          <a:ext cx="9080900" cy="84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69" tIns="89569" rIns="89569" bIns="8956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1. Theme</a:t>
          </a:r>
          <a:r>
            <a:rPr lang="ko-KR" sz="2200" kern="1200"/>
            <a:t> </a:t>
          </a:r>
          <a:r>
            <a:rPr lang="en-US" sz="2200" kern="1200"/>
            <a:t>and</a:t>
          </a:r>
          <a:r>
            <a:rPr lang="ko-KR" sz="2200" kern="1200"/>
            <a:t> </a:t>
          </a:r>
          <a:r>
            <a:rPr lang="en-US" sz="2200" kern="1200"/>
            <a:t>goal</a:t>
          </a:r>
        </a:p>
      </dsp:txBody>
      <dsp:txXfrm>
        <a:off x="977499" y="1669"/>
        <a:ext cx="9080900" cy="846320"/>
      </dsp:txXfrm>
    </dsp:sp>
    <dsp:sp modelId="{230FA706-6006-4117-9C4C-E52A6FB46EE6}">
      <dsp:nvSpPr>
        <dsp:cNvPr id="0" name=""/>
        <dsp:cNvSpPr/>
      </dsp:nvSpPr>
      <dsp:spPr>
        <a:xfrm>
          <a:off x="0" y="1059569"/>
          <a:ext cx="10058399" cy="8463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8E04C-948D-47FC-973B-055ECA1143B1}">
      <dsp:nvSpPr>
        <dsp:cNvPr id="0" name=""/>
        <dsp:cNvSpPr/>
      </dsp:nvSpPr>
      <dsp:spPr>
        <a:xfrm>
          <a:off x="256011" y="1249991"/>
          <a:ext cx="465476" cy="4654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638BA-B817-49C4-A511-D7E5873CAFC4}">
      <dsp:nvSpPr>
        <dsp:cNvPr id="0" name=""/>
        <dsp:cNvSpPr/>
      </dsp:nvSpPr>
      <dsp:spPr>
        <a:xfrm>
          <a:off x="977499" y="1059569"/>
          <a:ext cx="9080900" cy="84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69" tIns="89569" rIns="89569" bIns="8956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2. Major functions</a:t>
          </a:r>
        </a:p>
      </dsp:txBody>
      <dsp:txXfrm>
        <a:off x="977499" y="1059569"/>
        <a:ext cx="9080900" cy="846320"/>
      </dsp:txXfrm>
    </dsp:sp>
    <dsp:sp modelId="{A5580EE8-795D-4F93-8AAA-E0446A1173A2}">
      <dsp:nvSpPr>
        <dsp:cNvPr id="0" name=""/>
        <dsp:cNvSpPr/>
      </dsp:nvSpPr>
      <dsp:spPr>
        <a:xfrm>
          <a:off x="0" y="2117470"/>
          <a:ext cx="10058399" cy="8463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82F94-8CC4-4BE9-BEC9-8A4196E3A38B}">
      <dsp:nvSpPr>
        <dsp:cNvPr id="0" name=""/>
        <dsp:cNvSpPr/>
      </dsp:nvSpPr>
      <dsp:spPr>
        <a:xfrm>
          <a:off x="256011" y="2307892"/>
          <a:ext cx="465476" cy="4654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E65A0-95EA-4A87-848A-3EE5D1701617}">
      <dsp:nvSpPr>
        <dsp:cNvPr id="0" name=""/>
        <dsp:cNvSpPr/>
      </dsp:nvSpPr>
      <dsp:spPr>
        <a:xfrm>
          <a:off x="977499" y="2117470"/>
          <a:ext cx="9080900" cy="84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69" tIns="89569" rIns="89569" bIns="8956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3. Practice</a:t>
          </a:r>
        </a:p>
      </dsp:txBody>
      <dsp:txXfrm>
        <a:off x="977499" y="2117470"/>
        <a:ext cx="9080900" cy="846320"/>
      </dsp:txXfrm>
    </dsp:sp>
    <dsp:sp modelId="{6F73BF6E-F668-4280-B1A6-586AC661AA1F}">
      <dsp:nvSpPr>
        <dsp:cNvPr id="0" name=""/>
        <dsp:cNvSpPr/>
      </dsp:nvSpPr>
      <dsp:spPr>
        <a:xfrm>
          <a:off x="0" y="3175370"/>
          <a:ext cx="10058399" cy="8463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5DB321-7ED4-460D-B089-1B2EEE96EB35}">
      <dsp:nvSpPr>
        <dsp:cNvPr id="0" name=""/>
        <dsp:cNvSpPr/>
      </dsp:nvSpPr>
      <dsp:spPr>
        <a:xfrm>
          <a:off x="256011" y="3365792"/>
          <a:ext cx="465476" cy="4654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711AA-406B-41C6-B493-62F52FC98E4F}">
      <dsp:nvSpPr>
        <dsp:cNvPr id="0" name=""/>
        <dsp:cNvSpPr/>
      </dsp:nvSpPr>
      <dsp:spPr>
        <a:xfrm>
          <a:off x="977499" y="3175370"/>
          <a:ext cx="9080900" cy="84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69" tIns="89569" rIns="89569" bIns="8956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4. Evaluation</a:t>
          </a:r>
        </a:p>
      </dsp:txBody>
      <dsp:txXfrm>
        <a:off x="977499" y="3175370"/>
        <a:ext cx="9080900" cy="846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7C7A-0581-4F30-A148-D0B6AEA2BBAE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4425-ACC2-4559-8B1F-55BEC509458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96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7C7A-0581-4F30-A148-D0B6AEA2BBAE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4425-ACC2-4559-8B1F-55BEC5094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25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7C7A-0581-4F30-A148-D0B6AEA2BBAE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4425-ACC2-4559-8B1F-55BEC5094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90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7C7A-0581-4F30-A148-D0B6AEA2BBAE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4425-ACC2-4559-8B1F-55BEC5094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6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7C7A-0581-4F30-A148-D0B6AEA2BBAE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4425-ACC2-4559-8B1F-55BEC509458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11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7C7A-0581-4F30-A148-D0B6AEA2BBAE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4425-ACC2-4559-8B1F-55BEC5094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08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7C7A-0581-4F30-A148-D0B6AEA2BBAE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4425-ACC2-4559-8B1F-55BEC5094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97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7C7A-0581-4F30-A148-D0B6AEA2BBAE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4425-ACC2-4559-8B1F-55BEC5094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72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7C7A-0581-4F30-A148-D0B6AEA2BBAE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4425-ACC2-4559-8B1F-55BEC5094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36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637C7A-0581-4F30-A148-D0B6AEA2BBAE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C94425-ACC2-4559-8B1F-55BEC5094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29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7C7A-0581-4F30-A148-D0B6AEA2BBAE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4425-ACC2-4559-8B1F-55BEC5094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3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637C7A-0581-4F30-A148-D0B6AEA2BBAE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C94425-ACC2-4559-8B1F-55BEC509458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21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4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4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3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2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13.gif"/><Relationship Id="rId4" Type="http://schemas.openxmlformats.org/officeDocument/2006/relationships/image" Target="../media/image11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15971-5B86-0A95-AAE0-F35AE02F2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>
                <a:latin typeface="Monotype Corsiva" panose="03010101010201010101" pitchFamily="66" charset="0"/>
              </a:rPr>
              <a:t>Game Engine Development Presentation</a:t>
            </a:r>
            <a:endParaRPr lang="ko-KR" altLang="en-US" sz="6000" dirty="0">
              <a:latin typeface="Monotype Corsiva" panose="03010101010201010101" pitchFamily="66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1F3E79-02C2-029A-0DAA-128DBABA1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451" y="5538531"/>
            <a:ext cx="1472233" cy="342803"/>
          </a:xfrm>
        </p:spPr>
        <p:txBody>
          <a:bodyPr>
            <a:noAutofit/>
          </a:bodyPr>
          <a:lstStyle/>
          <a:p>
            <a:r>
              <a:rPr lang="ko-KR" altLang="en-US" sz="900" dirty="0"/>
              <a:t>개발 참고 자료</a:t>
            </a:r>
            <a:endParaRPr lang="en-US" altLang="ko-KR" sz="900" dirty="0"/>
          </a:p>
          <a:p>
            <a:r>
              <a:rPr lang="ko-KR" altLang="en-US" sz="900" dirty="0"/>
              <a:t>강의노트 </a:t>
            </a:r>
            <a:r>
              <a:rPr lang="en-US" altLang="ko-KR" sz="900" dirty="0"/>
              <a:t>6</a:t>
            </a:r>
            <a:r>
              <a:rPr lang="ko-KR" altLang="en-US" sz="900" dirty="0"/>
              <a:t>장</a:t>
            </a:r>
            <a:r>
              <a:rPr lang="en-US" altLang="ko-KR" sz="900" dirty="0"/>
              <a:t>, 7</a:t>
            </a:r>
            <a:r>
              <a:rPr lang="ko-KR" altLang="en-US" sz="900" dirty="0"/>
              <a:t>장</a:t>
            </a:r>
            <a:r>
              <a:rPr lang="en-US" altLang="ko-KR" sz="900" dirty="0"/>
              <a:t>, 9</a:t>
            </a:r>
            <a:r>
              <a:rPr lang="ko-KR" altLang="en-US" sz="900" dirty="0"/>
              <a:t>장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F1872F9C-48C3-344C-958B-8CC579984469}"/>
              </a:ext>
            </a:extLst>
          </p:cNvPr>
          <p:cNvSpPr txBox="1">
            <a:spLocks/>
          </p:cNvSpPr>
          <p:nvPr/>
        </p:nvSpPr>
        <p:spPr>
          <a:xfrm>
            <a:off x="1252451" y="4608020"/>
            <a:ext cx="10058400" cy="342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2020105618 </a:t>
            </a:r>
            <a:r>
              <a:rPr lang="ko-KR" altLang="en-US"/>
              <a:t>백건희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164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97462-5107-BE5F-5014-B53270E52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ko-KR" dirty="0"/>
              <a:t>2 . Major</a:t>
            </a:r>
            <a:r>
              <a:rPr lang="ko-KR" altLang="en-US" dirty="0"/>
              <a:t> </a:t>
            </a:r>
            <a:r>
              <a:rPr lang="en-US" altLang="ko-KR" dirty="0"/>
              <a:t>Functions : </a:t>
            </a:r>
            <a:r>
              <a:rPr lang="en-US" altLang="ko-KR" dirty="0" err="1"/>
              <a:t>overlapArea</a:t>
            </a:r>
            <a:endParaRPr lang="ko-KR" altLang="en-US" dirty="0"/>
          </a:p>
        </p:txBody>
      </p:sp>
      <p:sp>
        <p:nvSpPr>
          <p:cNvPr id="4" name="직사각형 3" descr="계층 구조형">
            <a:extLst>
              <a:ext uri="{FF2B5EF4-FFF2-40B4-BE49-F238E27FC236}">
                <a16:creationId xmlns:a16="http://schemas.microsoft.com/office/drawing/2014/main" id="{D3E560C0-3FAD-7D12-26E6-9B2CD9B228B5}"/>
              </a:ext>
            </a:extLst>
          </p:cNvPr>
          <p:cNvSpPr/>
          <p:nvPr/>
        </p:nvSpPr>
        <p:spPr>
          <a:xfrm>
            <a:off x="345872" y="993719"/>
            <a:ext cx="690448" cy="74364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96C2BA0-EF0E-5D81-A34A-F58F565F93E3}"/>
              </a:ext>
            </a:extLst>
          </p:cNvPr>
          <p:cNvGraphicFramePr>
            <a:graphicFrameLocks noGrp="1"/>
          </p:cNvGraphicFramePr>
          <p:nvPr/>
        </p:nvGraphicFramePr>
        <p:xfrm>
          <a:off x="2720664" y="2302510"/>
          <a:ext cx="9344698" cy="289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44">
                  <a:extLst>
                    <a:ext uri="{9D8B030D-6E8A-4147-A177-3AD203B41FA5}">
                      <a16:colId xmlns:a16="http://schemas.microsoft.com/office/drawing/2014/main" val="3200760655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46022844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4063164929"/>
                    </a:ext>
                  </a:extLst>
                </a:gridCol>
                <a:gridCol w="3001554">
                  <a:extLst>
                    <a:ext uri="{9D8B030D-6E8A-4147-A177-3AD203B41FA5}">
                      <a16:colId xmlns:a16="http://schemas.microsoft.com/office/drawing/2014/main" val="3975169067"/>
                    </a:ext>
                  </a:extLst>
                </a:gridCol>
              </a:tblGrid>
              <a:tr h="5243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함수</a:t>
                      </a:r>
                      <a:r>
                        <a:rPr lang="en-US" altLang="ko-KR" sz="1200" dirty="0"/>
                        <a:t>(method)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매개변수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 예시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51424"/>
                  </a:ext>
                </a:extLst>
              </a:tr>
              <a:tr h="563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OBB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CollisionDetection</a:t>
                      </a:r>
                      <a:r>
                        <a:rPr lang="en-US" altLang="ko-KR" sz="1200" dirty="0"/>
                        <a:t> -&gt; bool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Collision </a:t>
                      </a:r>
                      <a:r>
                        <a:rPr lang="ko-KR" altLang="en-US" sz="1200" dirty="0"/>
                        <a:t>정보를 갖는 다른 객체와의 충돌 감지 </a:t>
                      </a:r>
                      <a:r>
                        <a:rPr lang="en-US" altLang="ko-KR" sz="1200" dirty="0"/>
                        <a:t>with OBB Algorithm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If </a:t>
                      </a:r>
                      <a:r>
                        <a:rPr lang="en-US" altLang="ko-KR" sz="1200" dirty="0" err="1"/>
                        <a:t>obj.OBB</a:t>
                      </a:r>
                      <a:r>
                        <a:rPr lang="en-US" altLang="ko-KR" sz="1200" dirty="0"/>
                        <a:t>(other):</a:t>
                      </a:r>
                    </a:p>
                    <a:p>
                      <a:pPr latinLnBrk="1"/>
                      <a:r>
                        <a:rPr lang="en-US" altLang="ko-KR" sz="1200" dirty="0"/>
                        <a:t>    pass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064775"/>
                  </a:ext>
                </a:extLst>
              </a:tr>
              <a:tr h="567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/>
                        <a:t>line_segment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CollisionDetection</a:t>
                      </a:r>
                      <a:r>
                        <a:rPr lang="en-US" altLang="ko-KR" sz="1200" dirty="0"/>
                        <a:t> -&gt; List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Collision </a:t>
                      </a:r>
                      <a:r>
                        <a:rPr lang="ko-KR" altLang="en-US" sz="1200" dirty="0"/>
                        <a:t>정보를 갖는 다른 객체와의 충돌 감지 </a:t>
                      </a:r>
                      <a:r>
                        <a:rPr lang="en-US" altLang="ko-KR" sz="1200" dirty="0"/>
                        <a:t>with line segment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If </a:t>
                      </a:r>
                      <a:r>
                        <a:rPr lang="en-US" altLang="ko-KR" sz="1200" dirty="0" err="1"/>
                        <a:t>obj.line_segment</a:t>
                      </a:r>
                      <a:r>
                        <a:rPr lang="en-US" altLang="ko-KR" sz="1200" dirty="0"/>
                        <a:t>(other):</a:t>
                      </a:r>
                    </a:p>
                    <a:p>
                      <a:pPr latinLnBrk="1"/>
                      <a:r>
                        <a:rPr lang="en-US" altLang="ko-KR" sz="1200" dirty="0"/>
                        <a:t>    pass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045151"/>
                  </a:ext>
                </a:extLst>
              </a:tr>
              <a:tr h="600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/>
                        <a:t>overlapCircleArea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Float, </a:t>
                      </a:r>
                      <a:r>
                        <a:rPr lang="en-US" altLang="ko-KR" sz="1200" dirty="0" err="1"/>
                        <a:t>CollisionDetection</a:t>
                      </a:r>
                      <a:r>
                        <a:rPr lang="en-US" altLang="ko-KR" sz="1200" dirty="0"/>
                        <a:t> -&gt; bool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객체를 중심으로 지정된 반지름의 원형 범위 내 지정된 객체 감지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If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 err="1"/>
                        <a:t>obj.overlapCircleArea</a:t>
                      </a:r>
                      <a:r>
                        <a:rPr lang="en-US" altLang="ko-KR" sz="1200" dirty="0"/>
                        <a:t>(5, other)</a:t>
                      </a:r>
                    </a:p>
                    <a:p>
                      <a:pPr latinLnBrk="1"/>
                      <a:r>
                        <a:rPr lang="en-US" altLang="ko-KR" sz="1200" dirty="0"/>
                        <a:t>    kill(other)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859161"/>
                  </a:ext>
                </a:extLst>
              </a:tr>
              <a:tr h="600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/>
                        <a:t>overlapCircularArea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Float, float, </a:t>
                      </a:r>
                      <a:r>
                        <a:rPr lang="en-US" altLang="ko-KR" sz="1200" dirty="0" err="1"/>
                        <a:t>CollisionDetection</a:t>
                      </a:r>
                      <a:r>
                        <a:rPr lang="en-US" altLang="ko-KR" sz="1200" dirty="0"/>
                        <a:t> -&gt; bool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객체 전방으로 지정된 각도의 부채꼴 범위 내 지정된 객체 감지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If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 err="1"/>
                        <a:t>obj.overlapCircleArea</a:t>
                      </a:r>
                      <a:r>
                        <a:rPr lang="en-US" altLang="ko-KR" sz="1200" dirty="0"/>
                        <a:t>(5, 30, other)</a:t>
                      </a:r>
                    </a:p>
                    <a:p>
                      <a:pPr latinLnBrk="1"/>
                      <a:r>
                        <a:rPr lang="en-US" altLang="ko-KR" sz="1200" dirty="0"/>
                        <a:t>    kill(other)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597379"/>
                  </a:ext>
                </a:extLst>
              </a:tr>
            </a:tbl>
          </a:graphicData>
        </a:graphic>
      </p:graphicFrame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5C4DB1E-14BB-2940-331E-8042662D624E}"/>
              </a:ext>
            </a:extLst>
          </p:cNvPr>
          <p:cNvSpPr/>
          <p:nvPr/>
        </p:nvSpPr>
        <p:spPr>
          <a:xfrm>
            <a:off x="409246" y="3236636"/>
            <a:ext cx="1923011" cy="12099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&quot;허용 안 됨&quot; 기호 7">
            <a:extLst>
              <a:ext uri="{FF2B5EF4-FFF2-40B4-BE49-F238E27FC236}">
                <a16:creationId xmlns:a16="http://schemas.microsoft.com/office/drawing/2014/main" id="{8809286F-A490-8234-F94E-FD0EFCF336E8}"/>
              </a:ext>
            </a:extLst>
          </p:cNvPr>
          <p:cNvSpPr/>
          <p:nvPr/>
        </p:nvSpPr>
        <p:spPr>
          <a:xfrm>
            <a:off x="660934" y="3683883"/>
            <a:ext cx="296091" cy="311331"/>
          </a:xfrm>
          <a:prstGeom prst="noSmoking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08F66D-8049-6415-8D16-D6065DF0C247}"/>
              </a:ext>
            </a:extLst>
          </p:cNvPr>
          <p:cNvSpPr txBox="1"/>
          <p:nvPr/>
        </p:nvSpPr>
        <p:spPr>
          <a:xfrm>
            <a:off x="1207797" y="3358028"/>
            <a:ext cx="1923011" cy="1043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38912">
              <a:spcAft>
                <a:spcPts val="600"/>
              </a:spcAft>
            </a:pPr>
            <a:r>
              <a:rPr lang="en-US" altLang="ko-KR" sz="1728" dirty="0"/>
              <a:t>Collision</a:t>
            </a:r>
          </a:p>
          <a:p>
            <a:pPr defTabSz="438912">
              <a:spcAft>
                <a:spcPts val="600"/>
              </a:spcAft>
            </a:pPr>
            <a:r>
              <a:rPr lang="en-US" altLang="ko-KR" sz="1728" dirty="0"/>
              <a:t>Detection</a:t>
            </a:r>
          </a:p>
          <a:p>
            <a:pPr defTabSz="438912">
              <a:spcAft>
                <a:spcPts val="600"/>
              </a:spcAft>
            </a:pPr>
            <a:r>
              <a:rPr lang="en-US" altLang="ko-KR" sz="1728" dirty="0"/>
              <a:t>(Base)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E20D95D-E416-12AC-170F-E22380E3DD4F}"/>
              </a:ext>
            </a:extLst>
          </p:cNvPr>
          <p:cNvCxnSpPr>
            <a:cxnSpLocks/>
          </p:cNvCxnSpPr>
          <p:nvPr/>
        </p:nvCxnSpPr>
        <p:spPr>
          <a:xfrm flipV="1">
            <a:off x="1388169" y="4452288"/>
            <a:ext cx="0" cy="39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2E56FC6-A6EF-1781-D24E-963F425543E3}"/>
              </a:ext>
            </a:extLst>
          </p:cNvPr>
          <p:cNvSpPr/>
          <p:nvPr/>
        </p:nvSpPr>
        <p:spPr>
          <a:xfrm>
            <a:off x="409246" y="4850493"/>
            <a:ext cx="1923011" cy="12099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5F221A5D-DC20-C659-BBC8-DC6D5016380F}"/>
              </a:ext>
            </a:extLst>
          </p:cNvPr>
          <p:cNvSpPr/>
          <p:nvPr/>
        </p:nvSpPr>
        <p:spPr>
          <a:xfrm>
            <a:off x="617194" y="5346717"/>
            <a:ext cx="296091" cy="31133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FAACB8-7E41-8BB9-898A-779FC2EEC4AF}"/>
              </a:ext>
            </a:extLst>
          </p:cNvPr>
          <p:cNvSpPr txBox="1"/>
          <p:nvPr/>
        </p:nvSpPr>
        <p:spPr>
          <a:xfrm>
            <a:off x="1042747" y="5151837"/>
            <a:ext cx="1289510" cy="701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38912">
              <a:spcAft>
                <a:spcPts val="600"/>
              </a:spcAft>
            </a:pPr>
            <a:r>
              <a:rPr lang="en-US" altLang="ko-KR" sz="1728" dirty="0" err="1"/>
              <a:t>BoxCollider</a:t>
            </a:r>
            <a:endParaRPr lang="en-US" altLang="ko-KR" sz="1728" dirty="0"/>
          </a:p>
          <a:p>
            <a:pPr defTabSz="438912">
              <a:spcAft>
                <a:spcPts val="600"/>
              </a:spcAft>
            </a:pPr>
            <a:r>
              <a:rPr lang="en-US" altLang="ko-KR" sz="1728" dirty="0"/>
              <a:t>(</a:t>
            </a:r>
            <a:r>
              <a:rPr lang="en-US" altLang="ko-KR" sz="1728" dirty="0" err="1"/>
              <a:t>Drived</a:t>
            </a:r>
            <a:r>
              <a:rPr lang="en-US" altLang="ko-KR" sz="1728" dirty="0"/>
              <a:t>)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945C7FC-9858-F8C3-71BE-3B8C3B32899F}"/>
              </a:ext>
            </a:extLst>
          </p:cNvPr>
          <p:cNvSpPr/>
          <p:nvPr/>
        </p:nvSpPr>
        <p:spPr>
          <a:xfrm>
            <a:off x="2720664" y="3988345"/>
            <a:ext cx="1923011" cy="1209963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781D3E-42A4-78C7-9CD0-6C98089393B7}"/>
              </a:ext>
            </a:extLst>
          </p:cNvPr>
          <p:cNvSpPr txBox="1"/>
          <p:nvPr/>
        </p:nvSpPr>
        <p:spPr>
          <a:xfrm>
            <a:off x="3497180" y="4279777"/>
            <a:ext cx="1289510" cy="701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38912">
              <a:spcAft>
                <a:spcPts val="600"/>
              </a:spcAft>
            </a:pPr>
            <a:r>
              <a:rPr lang="en-US" altLang="ko-KR" sz="1728" dirty="0"/>
              <a:t>Overlap</a:t>
            </a:r>
          </a:p>
          <a:p>
            <a:pPr defTabSz="438912">
              <a:spcAft>
                <a:spcPts val="600"/>
              </a:spcAft>
            </a:pPr>
            <a:r>
              <a:rPr lang="en-US" altLang="ko-KR" sz="1728" dirty="0"/>
              <a:t>Area</a:t>
            </a:r>
          </a:p>
        </p:txBody>
      </p:sp>
      <p:sp>
        <p:nvSpPr>
          <p:cNvPr id="23" name="순서도: 종속 처리 22">
            <a:extLst>
              <a:ext uri="{FF2B5EF4-FFF2-40B4-BE49-F238E27FC236}">
                <a16:creationId xmlns:a16="http://schemas.microsoft.com/office/drawing/2014/main" id="{B100CBE7-946E-1548-183C-C07567D5C5CB}"/>
              </a:ext>
            </a:extLst>
          </p:cNvPr>
          <p:cNvSpPr/>
          <p:nvPr/>
        </p:nvSpPr>
        <p:spPr>
          <a:xfrm>
            <a:off x="2972352" y="4403258"/>
            <a:ext cx="381813" cy="401555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021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97462-5107-BE5F-5014-B53270E52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ko-KR" dirty="0"/>
              <a:t>2 . Major</a:t>
            </a:r>
            <a:r>
              <a:rPr lang="ko-KR" altLang="en-US" dirty="0"/>
              <a:t> </a:t>
            </a:r>
            <a:r>
              <a:rPr lang="en-US" altLang="ko-KR" dirty="0"/>
              <a:t>Functions : Impulsive Force</a:t>
            </a:r>
            <a:endParaRPr lang="ko-KR" altLang="en-US" dirty="0"/>
          </a:p>
        </p:txBody>
      </p:sp>
      <p:sp>
        <p:nvSpPr>
          <p:cNvPr id="4" name="직사각형 3" descr="계층 구조형">
            <a:extLst>
              <a:ext uri="{FF2B5EF4-FFF2-40B4-BE49-F238E27FC236}">
                <a16:creationId xmlns:a16="http://schemas.microsoft.com/office/drawing/2014/main" id="{D3E560C0-3FAD-7D12-26E6-9B2CD9B228B5}"/>
              </a:ext>
            </a:extLst>
          </p:cNvPr>
          <p:cNvSpPr/>
          <p:nvPr/>
        </p:nvSpPr>
        <p:spPr>
          <a:xfrm>
            <a:off x="345872" y="993719"/>
            <a:ext cx="690448" cy="74364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96C2BA0-EF0E-5D81-A34A-F58F565F9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809872"/>
              </p:ext>
            </p:extLst>
          </p:nvPr>
        </p:nvGraphicFramePr>
        <p:xfrm>
          <a:off x="2501430" y="2481513"/>
          <a:ext cx="9344698" cy="2639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956">
                  <a:extLst>
                    <a:ext uri="{9D8B030D-6E8A-4147-A177-3AD203B41FA5}">
                      <a16:colId xmlns:a16="http://schemas.microsoft.com/office/drawing/2014/main" val="3200760655"/>
                    </a:ext>
                  </a:extLst>
                </a:gridCol>
                <a:gridCol w="2052552">
                  <a:extLst>
                    <a:ext uri="{9D8B030D-6E8A-4147-A177-3AD203B41FA5}">
                      <a16:colId xmlns:a16="http://schemas.microsoft.com/office/drawing/2014/main" val="2460228440"/>
                    </a:ext>
                  </a:extLst>
                </a:gridCol>
                <a:gridCol w="2401454">
                  <a:extLst>
                    <a:ext uri="{9D8B030D-6E8A-4147-A177-3AD203B41FA5}">
                      <a16:colId xmlns:a16="http://schemas.microsoft.com/office/drawing/2014/main" val="4063164929"/>
                    </a:ext>
                  </a:extLst>
                </a:gridCol>
                <a:gridCol w="3555736">
                  <a:extLst>
                    <a:ext uri="{9D8B030D-6E8A-4147-A177-3AD203B41FA5}">
                      <a16:colId xmlns:a16="http://schemas.microsoft.com/office/drawing/2014/main" val="3975169067"/>
                    </a:ext>
                  </a:extLst>
                </a:gridCol>
              </a:tblGrid>
              <a:tr h="3014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매개변수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사용 예시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51424"/>
                  </a:ext>
                </a:extLst>
              </a:tr>
              <a:tr h="851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impulsiveForceForAngle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Transform, Transform -&gt; Vector2D, Vector2D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질량이 있는 두 객체 간의 변화된 속도를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If obj1.line_segment(obj2) :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    obj1.velocity, obj2.velocity = </a:t>
                      </a:r>
                      <a:r>
                        <a:rPr lang="en-US" altLang="ko-KR" sz="1200" dirty="0" err="1"/>
                        <a:t>impulsiceForceForAngle</a:t>
                      </a:r>
                      <a:r>
                        <a:rPr lang="en-US" altLang="ko-KR" sz="1200" dirty="0"/>
                        <a:t>(obj1, obj2)</a:t>
                      </a:r>
                    </a:p>
                    <a:p>
                      <a:pPr latinLnBrk="1"/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064775"/>
                  </a:ext>
                </a:extLst>
              </a:tr>
              <a:tr h="1298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impulsiveForceWithWall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Transform, Transform</a:t>
                      </a:r>
                      <a:r>
                        <a:rPr lang="en-US" altLang="ko-KR" sz="1200" baseline="0" dirty="0"/>
                        <a:t> -&gt; Vector2D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어떤 객체가 벽과 충돌한 경우 해당 객체의 변화된 속도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collisionAxis</a:t>
                      </a:r>
                      <a:r>
                        <a:rPr lang="en-US" altLang="ko-KR" sz="1200" dirty="0"/>
                        <a:t> = </a:t>
                      </a:r>
                      <a:r>
                        <a:rPr lang="en-US" altLang="ko-KR" sz="1200" dirty="0" err="1"/>
                        <a:t>wall.line_segment</a:t>
                      </a:r>
                      <a:r>
                        <a:rPr lang="en-US" altLang="ko-KR" sz="1200" dirty="0"/>
                        <a:t>(obj)</a:t>
                      </a:r>
                    </a:p>
                    <a:p>
                      <a:pPr latinLnBrk="1"/>
                      <a:r>
                        <a:rPr lang="en-US" altLang="ko-KR" sz="1200" dirty="0"/>
                        <a:t>If </a:t>
                      </a:r>
                      <a:r>
                        <a:rPr lang="en-US" altLang="ko-KR" sz="1200" dirty="0" err="1"/>
                        <a:t>collisionAxis</a:t>
                      </a:r>
                      <a:r>
                        <a:rPr lang="en-US" altLang="ko-KR" sz="1200" dirty="0"/>
                        <a:t> != None: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obj.velocity</a:t>
                      </a:r>
                      <a:r>
                        <a:rPr lang="en-US" altLang="ko-KR" sz="1200" dirty="0"/>
                        <a:t> = </a:t>
                      </a:r>
                      <a:r>
                        <a:rPr lang="en-US" altLang="ko-KR" sz="1200" dirty="0" err="1"/>
                        <a:t>impulsiveForceWithWall</a:t>
                      </a:r>
                      <a:r>
                        <a:rPr lang="en-US" altLang="ko-KR" sz="1200" dirty="0"/>
                        <a:t>(obj, </a:t>
                      </a:r>
                      <a:r>
                        <a:rPr lang="en-US" altLang="ko-KR" sz="1200" dirty="0" err="1"/>
                        <a:t>collisionAxis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045151"/>
                  </a:ext>
                </a:extLst>
              </a:tr>
            </a:tbl>
          </a:graphicData>
        </a:graphic>
      </p:graphicFrame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BD01CF0-3889-76C0-6F02-69FF3D1DEA7D}"/>
              </a:ext>
            </a:extLst>
          </p:cNvPr>
          <p:cNvSpPr/>
          <p:nvPr/>
        </p:nvSpPr>
        <p:spPr>
          <a:xfrm>
            <a:off x="345872" y="3257272"/>
            <a:ext cx="1923011" cy="1209963"/>
          </a:xfrm>
          <a:prstGeom prst="roundRec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설명선: 오른쪽 화살표 7">
            <a:extLst>
              <a:ext uri="{FF2B5EF4-FFF2-40B4-BE49-F238E27FC236}">
                <a16:creationId xmlns:a16="http://schemas.microsoft.com/office/drawing/2014/main" id="{F85F8CB4-B72B-D674-B8A8-7C454185B6DF}"/>
              </a:ext>
            </a:extLst>
          </p:cNvPr>
          <p:cNvSpPr/>
          <p:nvPr/>
        </p:nvSpPr>
        <p:spPr>
          <a:xfrm>
            <a:off x="614521" y="3663272"/>
            <a:ext cx="322216" cy="383177"/>
          </a:xfrm>
          <a:prstGeom prst="right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88DEED-F5A7-E891-E644-0D5E9DA1606F}"/>
              </a:ext>
            </a:extLst>
          </p:cNvPr>
          <p:cNvSpPr txBox="1"/>
          <p:nvPr/>
        </p:nvSpPr>
        <p:spPr>
          <a:xfrm>
            <a:off x="1171421" y="3504317"/>
            <a:ext cx="1124460" cy="701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38912">
              <a:spcAft>
                <a:spcPts val="600"/>
              </a:spcAft>
            </a:pPr>
            <a:r>
              <a:rPr lang="en-US" altLang="ko-KR" sz="1728" dirty="0"/>
              <a:t>Impulsive</a:t>
            </a:r>
          </a:p>
          <a:p>
            <a:pPr defTabSz="438912">
              <a:spcAft>
                <a:spcPts val="600"/>
              </a:spcAft>
            </a:pPr>
            <a:r>
              <a:rPr lang="en-US" altLang="ko-KR" sz="1728" dirty="0"/>
              <a:t>Force</a:t>
            </a:r>
          </a:p>
        </p:txBody>
      </p:sp>
    </p:spTree>
    <p:extLst>
      <p:ext uri="{BB962C8B-B14F-4D97-AF65-F5344CB8AC3E}">
        <p14:creationId xmlns:p14="http://schemas.microsoft.com/office/powerpoint/2010/main" val="1990010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4993D-A7B1-9903-55DD-6002D878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. Practice</a:t>
            </a:r>
            <a:endParaRPr lang="ko-KR" altLang="en-US" dirty="0"/>
          </a:p>
        </p:txBody>
      </p:sp>
      <p:sp>
        <p:nvSpPr>
          <p:cNvPr id="4" name="직사각형 3" descr="연필">
            <a:extLst>
              <a:ext uri="{FF2B5EF4-FFF2-40B4-BE49-F238E27FC236}">
                <a16:creationId xmlns:a16="http://schemas.microsoft.com/office/drawing/2014/main" id="{98CD0B36-3ED4-7BF8-86C9-68C0274DE8B7}"/>
              </a:ext>
            </a:extLst>
          </p:cNvPr>
          <p:cNvSpPr/>
          <p:nvPr/>
        </p:nvSpPr>
        <p:spPr>
          <a:xfrm>
            <a:off x="477736" y="1118661"/>
            <a:ext cx="558584" cy="61869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pic>
        <p:nvPicPr>
          <p:cNvPr id="6" name="그림 5" descr="스크린샷, 다채로움이(가) 표시된 사진&#10;&#10;자동 생성된 설명">
            <a:extLst>
              <a:ext uri="{FF2B5EF4-FFF2-40B4-BE49-F238E27FC236}">
                <a16:creationId xmlns:a16="http://schemas.microsoft.com/office/drawing/2014/main" id="{2DEA401F-3E8B-D565-D847-304120391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028656"/>
            <a:ext cx="3873501" cy="2182072"/>
          </a:xfrm>
          <a:prstGeom prst="rect">
            <a:avLst/>
          </a:prstGeom>
        </p:spPr>
      </p:pic>
      <p:pic>
        <p:nvPicPr>
          <p:cNvPr id="8" name="그림 7" descr="스크린샷, 직사각형, 사각형, 다채로움이(가) 표시된 사진&#10;&#10;자동 생성된 설명">
            <a:extLst>
              <a:ext uri="{FF2B5EF4-FFF2-40B4-BE49-F238E27FC236}">
                <a16:creationId xmlns:a16="http://schemas.microsoft.com/office/drawing/2014/main" id="{555BB850-BBC5-25F1-CA0B-60E8B6EF73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4028655"/>
            <a:ext cx="3873501" cy="2182072"/>
          </a:xfrm>
          <a:prstGeom prst="rect">
            <a:avLst/>
          </a:prstGeom>
        </p:spPr>
      </p:pic>
      <p:pic>
        <p:nvPicPr>
          <p:cNvPr id="10" name="그림 9" descr="직사각형, 스크린샷, 사각형, 다채로움이(가) 표시된 사진&#10;&#10;자동 생성된 설명">
            <a:extLst>
              <a:ext uri="{FF2B5EF4-FFF2-40B4-BE49-F238E27FC236}">
                <a16:creationId xmlns:a16="http://schemas.microsoft.com/office/drawing/2014/main" id="{66DA72B2-2842-5A75-3A1B-4B34727172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737360"/>
            <a:ext cx="3873501" cy="2291296"/>
          </a:xfrm>
          <a:prstGeom prst="rect">
            <a:avLst/>
          </a:prstGeom>
        </p:spPr>
      </p:pic>
      <p:pic>
        <p:nvPicPr>
          <p:cNvPr id="12" name="그림 11" descr="스크린샷, 다채로움, 사각형, 직사각형이(가) 표시된 사진&#10;&#10;자동 생성된 설명">
            <a:extLst>
              <a:ext uri="{FF2B5EF4-FFF2-40B4-BE49-F238E27FC236}">
                <a16:creationId xmlns:a16="http://schemas.microsoft.com/office/drawing/2014/main" id="{78705660-0D9B-7F1B-2BAB-40A35E263B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1737360"/>
            <a:ext cx="3873502" cy="229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4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4993D-A7B1-9903-55DD-6002D878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. Practice</a:t>
            </a:r>
            <a:endParaRPr lang="ko-KR" altLang="en-US" dirty="0"/>
          </a:p>
        </p:txBody>
      </p:sp>
      <p:sp>
        <p:nvSpPr>
          <p:cNvPr id="4" name="직사각형 3" descr="연필">
            <a:extLst>
              <a:ext uri="{FF2B5EF4-FFF2-40B4-BE49-F238E27FC236}">
                <a16:creationId xmlns:a16="http://schemas.microsoft.com/office/drawing/2014/main" id="{98CD0B36-3ED4-7BF8-86C9-68C0274DE8B7}"/>
              </a:ext>
            </a:extLst>
          </p:cNvPr>
          <p:cNvSpPr/>
          <p:nvPr/>
        </p:nvSpPr>
        <p:spPr>
          <a:xfrm>
            <a:off x="477736" y="1118661"/>
            <a:ext cx="558584" cy="61869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pic>
        <p:nvPicPr>
          <p:cNvPr id="6" name="그림 5" descr="스크린샷, 다채로움이(가) 표시된 사진&#10;&#10;자동 생성된 설명">
            <a:extLst>
              <a:ext uri="{FF2B5EF4-FFF2-40B4-BE49-F238E27FC236}">
                <a16:creationId xmlns:a16="http://schemas.microsoft.com/office/drawing/2014/main" id="{2DEA401F-3E8B-D565-D847-304120391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028656"/>
            <a:ext cx="3873501" cy="2182072"/>
          </a:xfrm>
          <a:prstGeom prst="rect">
            <a:avLst/>
          </a:prstGeom>
        </p:spPr>
      </p:pic>
      <p:pic>
        <p:nvPicPr>
          <p:cNvPr id="8" name="그림 7" descr="스크린샷, 직사각형, 사각형, 다채로움이(가) 표시된 사진&#10;&#10;자동 생성된 설명">
            <a:extLst>
              <a:ext uri="{FF2B5EF4-FFF2-40B4-BE49-F238E27FC236}">
                <a16:creationId xmlns:a16="http://schemas.microsoft.com/office/drawing/2014/main" id="{555BB850-BBC5-25F1-CA0B-60E8B6EF73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4028655"/>
            <a:ext cx="3873501" cy="2182072"/>
          </a:xfrm>
          <a:prstGeom prst="rect">
            <a:avLst/>
          </a:prstGeom>
        </p:spPr>
      </p:pic>
      <p:pic>
        <p:nvPicPr>
          <p:cNvPr id="10" name="그림 9" descr="직사각형, 스크린샷, 사각형, 다채로움이(가) 표시된 사진&#10;&#10;자동 생성된 설명">
            <a:extLst>
              <a:ext uri="{FF2B5EF4-FFF2-40B4-BE49-F238E27FC236}">
                <a16:creationId xmlns:a16="http://schemas.microsoft.com/office/drawing/2014/main" id="{66DA72B2-2842-5A75-3A1B-4B34727172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737360"/>
            <a:ext cx="3873501" cy="2291296"/>
          </a:xfrm>
          <a:prstGeom prst="rect">
            <a:avLst/>
          </a:prstGeom>
        </p:spPr>
      </p:pic>
      <p:pic>
        <p:nvPicPr>
          <p:cNvPr id="12" name="그림 11" descr="스크린샷, 다채로움, 사각형, 직사각형이(가) 표시된 사진&#10;&#10;자동 생성된 설명">
            <a:extLst>
              <a:ext uri="{FF2B5EF4-FFF2-40B4-BE49-F238E27FC236}">
                <a16:creationId xmlns:a16="http://schemas.microsoft.com/office/drawing/2014/main" id="{78705660-0D9B-7F1B-2BAB-40A35E263B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7" y="1737359"/>
            <a:ext cx="6540847" cy="386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48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4993D-A7B1-9903-55DD-6002D878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. Practice</a:t>
            </a:r>
            <a:endParaRPr lang="ko-KR" altLang="en-US" dirty="0"/>
          </a:p>
        </p:txBody>
      </p:sp>
      <p:sp>
        <p:nvSpPr>
          <p:cNvPr id="4" name="직사각형 3" descr="연필">
            <a:extLst>
              <a:ext uri="{FF2B5EF4-FFF2-40B4-BE49-F238E27FC236}">
                <a16:creationId xmlns:a16="http://schemas.microsoft.com/office/drawing/2014/main" id="{98CD0B36-3ED4-7BF8-86C9-68C0274DE8B7}"/>
              </a:ext>
            </a:extLst>
          </p:cNvPr>
          <p:cNvSpPr/>
          <p:nvPr/>
        </p:nvSpPr>
        <p:spPr>
          <a:xfrm>
            <a:off x="477736" y="1118661"/>
            <a:ext cx="558584" cy="61869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pic>
        <p:nvPicPr>
          <p:cNvPr id="6" name="그림 5" descr="스크린샷, 다채로움이(가) 표시된 사진&#10;&#10;자동 생성된 설명">
            <a:extLst>
              <a:ext uri="{FF2B5EF4-FFF2-40B4-BE49-F238E27FC236}">
                <a16:creationId xmlns:a16="http://schemas.microsoft.com/office/drawing/2014/main" id="{2DEA401F-3E8B-D565-D847-304120391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028656"/>
            <a:ext cx="3873501" cy="2182072"/>
          </a:xfrm>
          <a:prstGeom prst="rect">
            <a:avLst/>
          </a:prstGeom>
        </p:spPr>
      </p:pic>
      <p:pic>
        <p:nvPicPr>
          <p:cNvPr id="8" name="그림 7" descr="스크린샷, 직사각형, 사각형, 다채로움이(가) 표시된 사진&#10;&#10;자동 생성된 설명">
            <a:extLst>
              <a:ext uri="{FF2B5EF4-FFF2-40B4-BE49-F238E27FC236}">
                <a16:creationId xmlns:a16="http://schemas.microsoft.com/office/drawing/2014/main" id="{555BB850-BBC5-25F1-CA0B-60E8B6EF73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4028655"/>
            <a:ext cx="3873501" cy="2182072"/>
          </a:xfrm>
          <a:prstGeom prst="rect">
            <a:avLst/>
          </a:prstGeom>
        </p:spPr>
      </p:pic>
      <p:pic>
        <p:nvPicPr>
          <p:cNvPr id="12" name="그림 11" descr="스크린샷, 다채로움, 사각형, 직사각형이(가) 표시된 사진&#10;&#10;자동 생성된 설명">
            <a:extLst>
              <a:ext uri="{FF2B5EF4-FFF2-40B4-BE49-F238E27FC236}">
                <a16:creationId xmlns:a16="http://schemas.microsoft.com/office/drawing/2014/main" id="{78705660-0D9B-7F1B-2BAB-40A35E263B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1737360"/>
            <a:ext cx="3873502" cy="2291296"/>
          </a:xfrm>
          <a:prstGeom prst="rect">
            <a:avLst/>
          </a:prstGeom>
        </p:spPr>
      </p:pic>
      <p:pic>
        <p:nvPicPr>
          <p:cNvPr id="10" name="그림 9" descr="직사각형, 스크린샷, 사각형, 다채로움이(가) 표시된 사진&#10;&#10;자동 생성된 설명">
            <a:extLst>
              <a:ext uri="{FF2B5EF4-FFF2-40B4-BE49-F238E27FC236}">
                <a16:creationId xmlns:a16="http://schemas.microsoft.com/office/drawing/2014/main" id="{66DA72B2-2842-5A75-3A1B-4B34727172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211" y="1737359"/>
            <a:ext cx="6806289" cy="402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07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4993D-A7B1-9903-55DD-6002D878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. Practice</a:t>
            </a:r>
            <a:endParaRPr lang="ko-KR" altLang="en-US" dirty="0"/>
          </a:p>
        </p:txBody>
      </p:sp>
      <p:sp>
        <p:nvSpPr>
          <p:cNvPr id="4" name="직사각형 3" descr="연필">
            <a:extLst>
              <a:ext uri="{FF2B5EF4-FFF2-40B4-BE49-F238E27FC236}">
                <a16:creationId xmlns:a16="http://schemas.microsoft.com/office/drawing/2014/main" id="{98CD0B36-3ED4-7BF8-86C9-68C0274DE8B7}"/>
              </a:ext>
            </a:extLst>
          </p:cNvPr>
          <p:cNvSpPr/>
          <p:nvPr/>
        </p:nvSpPr>
        <p:spPr>
          <a:xfrm>
            <a:off x="477736" y="1118661"/>
            <a:ext cx="558584" cy="61869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pic>
        <p:nvPicPr>
          <p:cNvPr id="6" name="그림 5" descr="스크린샷, 다채로움이(가) 표시된 사진&#10;&#10;자동 생성된 설명">
            <a:extLst>
              <a:ext uri="{FF2B5EF4-FFF2-40B4-BE49-F238E27FC236}">
                <a16:creationId xmlns:a16="http://schemas.microsoft.com/office/drawing/2014/main" id="{2DEA401F-3E8B-D565-D847-304120391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028656"/>
            <a:ext cx="3873501" cy="2182072"/>
          </a:xfrm>
          <a:prstGeom prst="rect">
            <a:avLst/>
          </a:prstGeom>
        </p:spPr>
      </p:pic>
      <p:pic>
        <p:nvPicPr>
          <p:cNvPr id="10" name="그림 9" descr="직사각형, 스크린샷, 사각형, 다채로움이(가) 표시된 사진&#10;&#10;자동 생성된 설명">
            <a:extLst>
              <a:ext uri="{FF2B5EF4-FFF2-40B4-BE49-F238E27FC236}">
                <a16:creationId xmlns:a16="http://schemas.microsoft.com/office/drawing/2014/main" id="{66DA72B2-2842-5A75-3A1B-4B34727172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737360"/>
            <a:ext cx="3873501" cy="2291296"/>
          </a:xfrm>
          <a:prstGeom prst="rect">
            <a:avLst/>
          </a:prstGeom>
        </p:spPr>
      </p:pic>
      <p:pic>
        <p:nvPicPr>
          <p:cNvPr id="12" name="그림 11" descr="스크린샷, 다채로움, 사각형, 직사각형이(가) 표시된 사진&#10;&#10;자동 생성된 설명">
            <a:extLst>
              <a:ext uri="{FF2B5EF4-FFF2-40B4-BE49-F238E27FC236}">
                <a16:creationId xmlns:a16="http://schemas.microsoft.com/office/drawing/2014/main" id="{78705660-0D9B-7F1B-2BAB-40A35E263B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1737360"/>
            <a:ext cx="3873502" cy="2291296"/>
          </a:xfrm>
          <a:prstGeom prst="rect">
            <a:avLst/>
          </a:prstGeom>
        </p:spPr>
      </p:pic>
      <p:pic>
        <p:nvPicPr>
          <p:cNvPr id="8" name="그림 7" descr="스크린샷, 직사각형, 사각형, 다채로움이(가) 표시된 사진&#10;&#10;자동 생성된 설명">
            <a:extLst>
              <a:ext uri="{FF2B5EF4-FFF2-40B4-BE49-F238E27FC236}">
                <a16:creationId xmlns:a16="http://schemas.microsoft.com/office/drawing/2014/main" id="{555BB850-BBC5-25F1-CA0B-60E8B6EF73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567709"/>
            <a:ext cx="6466898" cy="364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95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4993D-A7B1-9903-55DD-6002D878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. Practice</a:t>
            </a:r>
            <a:endParaRPr lang="ko-KR" altLang="en-US" dirty="0"/>
          </a:p>
        </p:txBody>
      </p:sp>
      <p:sp>
        <p:nvSpPr>
          <p:cNvPr id="4" name="직사각형 3" descr="연필">
            <a:extLst>
              <a:ext uri="{FF2B5EF4-FFF2-40B4-BE49-F238E27FC236}">
                <a16:creationId xmlns:a16="http://schemas.microsoft.com/office/drawing/2014/main" id="{98CD0B36-3ED4-7BF8-86C9-68C0274DE8B7}"/>
              </a:ext>
            </a:extLst>
          </p:cNvPr>
          <p:cNvSpPr/>
          <p:nvPr/>
        </p:nvSpPr>
        <p:spPr>
          <a:xfrm>
            <a:off x="477736" y="1118661"/>
            <a:ext cx="558584" cy="61869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pic>
        <p:nvPicPr>
          <p:cNvPr id="8" name="그림 7" descr="스크린샷, 직사각형, 사각형, 다채로움이(가) 표시된 사진&#10;&#10;자동 생성된 설명">
            <a:extLst>
              <a:ext uri="{FF2B5EF4-FFF2-40B4-BE49-F238E27FC236}">
                <a16:creationId xmlns:a16="http://schemas.microsoft.com/office/drawing/2014/main" id="{555BB850-BBC5-25F1-CA0B-60E8B6EF7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4028655"/>
            <a:ext cx="3873501" cy="2182072"/>
          </a:xfrm>
          <a:prstGeom prst="rect">
            <a:avLst/>
          </a:prstGeom>
        </p:spPr>
      </p:pic>
      <p:pic>
        <p:nvPicPr>
          <p:cNvPr id="10" name="그림 9" descr="직사각형, 스크린샷, 사각형, 다채로움이(가) 표시된 사진&#10;&#10;자동 생성된 설명">
            <a:extLst>
              <a:ext uri="{FF2B5EF4-FFF2-40B4-BE49-F238E27FC236}">
                <a16:creationId xmlns:a16="http://schemas.microsoft.com/office/drawing/2014/main" id="{66DA72B2-2842-5A75-3A1B-4B34727172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737360"/>
            <a:ext cx="3873501" cy="2291296"/>
          </a:xfrm>
          <a:prstGeom prst="rect">
            <a:avLst/>
          </a:prstGeom>
        </p:spPr>
      </p:pic>
      <p:pic>
        <p:nvPicPr>
          <p:cNvPr id="12" name="그림 11" descr="스크린샷, 다채로움, 사각형, 직사각형이(가) 표시된 사진&#10;&#10;자동 생성된 설명">
            <a:extLst>
              <a:ext uri="{FF2B5EF4-FFF2-40B4-BE49-F238E27FC236}">
                <a16:creationId xmlns:a16="http://schemas.microsoft.com/office/drawing/2014/main" id="{78705660-0D9B-7F1B-2BAB-40A35E263B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1737360"/>
            <a:ext cx="3873502" cy="2291296"/>
          </a:xfrm>
          <a:prstGeom prst="rect">
            <a:avLst/>
          </a:prstGeom>
        </p:spPr>
      </p:pic>
      <p:pic>
        <p:nvPicPr>
          <p:cNvPr id="6" name="그림 5" descr="스크린샷, 다채로움이(가) 표시된 사진&#10;&#10;자동 생성된 설명">
            <a:extLst>
              <a:ext uri="{FF2B5EF4-FFF2-40B4-BE49-F238E27FC236}">
                <a16:creationId xmlns:a16="http://schemas.microsoft.com/office/drawing/2014/main" id="{2DEA401F-3E8B-D565-D847-304120391E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745" y="2244436"/>
            <a:ext cx="7040756" cy="396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3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7F21FA-EE65-150D-E432-F09EAC9D7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 . Evaluation</a:t>
            </a:r>
          </a:p>
        </p:txBody>
      </p:sp>
      <p:pic>
        <p:nvPicPr>
          <p:cNvPr id="7" name="Graphic 6" descr="확인 표시">
            <a:extLst>
              <a:ext uri="{FF2B5EF4-FFF2-40B4-BE49-F238E27FC236}">
                <a16:creationId xmlns:a16="http://schemas.microsoft.com/office/drawing/2014/main" id="{31B7F542-3CD6-4343-19C9-85F776642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21" y="640081"/>
            <a:ext cx="5054156" cy="50541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03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384BF-6E6D-E677-F3CF-33B0171A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onotype Corsiva" panose="03010101010201010101" pitchFamily="66" charset="0"/>
              </a:rPr>
              <a:t>Contents</a:t>
            </a:r>
            <a:endParaRPr lang="ko-KR" altLang="en-US" dirty="0">
              <a:latin typeface="Monotype Corsiva" panose="03010101010201010101" pitchFamily="66" charset="0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14ABF72D-42F1-C546-B41F-1CEDAF7BB1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927482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361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ADEBFDF-D6A5-CA7E-1F61-43ED8A3C8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dirty="0">
                <a:latin typeface="Monotype Corsiva" panose="03010101010201010101" pitchFamily="66" charset="0"/>
              </a:rPr>
              <a:t>1 . Theme and Goal</a:t>
            </a:r>
          </a:p>
        </p:txBody>
      </p:sp>
      <p:pic>
        <p:nvPicPr>
          <p:cNvPr id="6" name="Graphic 6" descr="과녁">
            <a:extLst>
              <a:ext uri="{FF2B5EF4-FFF2-40B4-BE49-F238E27FC236}">
                <a16:creationId xmlns:a16="http://schemas.microsoft.com/office/drawing/2014/main" id="{E1EC0D00-34F4-77C5-FD94-7092A4DCE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8E8CF1-AF68-E5D5-D8F0-83DFCD644276}"/>
              </a:ext>
            </a:extLst>
          </p:cNvPr>
          <p:cNvSpPr>
            <a:spLocks/>
          </p:cNvSpPr>
          <p:nvPr/>
        </p:nvSpPr>
        <p:spPr>
          <a:xfrm>
            <a:off x="6411684" y="2002972"/>
            <a:ext cx="5127172" cy="172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Theme</a:t>
            </a: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오브젝트 간의 충돌 감지와 반응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5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799FEC-3AA0-D0DD-8DAD-C4065ECA7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dirty="0">
                <a:latin typeface="Monotype Corsiva" panose="03010101010201010101" pitchFamily="66" charset="0"/>
              </a:rPr>
              <a:t>1 . Theme and Goal</a:t>
            </a:r>
          </a:p>
        </p:txBody>
      </p:sp>
      <p:pic>
        <p:nvPicPr>
          <p:cNvPr id="6" name="Graphic 6" descr="과녁">
            <a:extLst>
              <a:ext uri="{FF2B5EF4-FFF2-40B4-BE49-F238E27FC236}">
                <a16:creationId xmlns:a16="http://schemas.microsoft.com/office/drawing/2014/main" id="{E2EB1102-D8E9-5B7E-02D4-1A0E0AF76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391EF3-5DC1-66AC-6BA1-3A26D8D8A763}"/>
              </a:ext>
            </a:extLst>
          </p:cNvPr>
          <p:cNvSpPr>
            <a:spLocks/>
          </p:cNvSpPr>
          <p:nvPr/>
        </p:nvSpPr>
        <p:spPr>
          <a:xfrm>
            <a:off x="6411684" y="2152187"/>
            <a:ext cx="6087291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438912">
              <a:spcAft>
                <a:spcPts val="600"/>
              </a:spcAft>
            </a:pPr>
            <a:r>
              <a:rPr lang="en-US" altLang="ko-KR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Goal </a:t>
            </a:r>
          </a:p>
          <a:p>
            <a:pPr defTabSz="438912">
              <a:spcAft>
                <a:spcPts val="600"/>
              </a:spcAft>
            </a:pPr>
            <a:endParaRPr lang="en-US" altLang="ko-KR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438912">
              <a:spcAft>
                <a:spcPts val="600"/>
              </a:spcAft>
            </a:pPr>
            <a:r>
              <a:rPr lang="en-US" altLang="ko-K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Transform		 -&gt;	</a:t>
            </a:r>
            <a:r>
              <a:rPr lang="ko-KR" alt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화면 상에 </a:t>
            </a:r>
            <a:r>
              <a:rPr lang="en-US" altLang="ko-K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ko-KR" alt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출력</a:t>
            </a:r>
            <a:r>
              <a:rPr lang="en-US" altLang="ko-K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defTabSz="438912">
              <a:spcAft>
                <a:spcPts val="600"/>
              </a:spcAft>
            </a:pPr>
            <a:r>
              <a:rPr lang="en-US" altLang="ko-K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Collision		 -&gt; 	Object </a:t>
            </a:r>
            <a:r>
              <a:rPr lang="ko-KR" alt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간 충돌 감지</a:t>
            </a:r>
            <a:r>
              <a:rPr lang="en-US" altLang="ko-K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defTabSz="438912">
              <a:spcAft>
                <a:spcPts val="600"/>
              </a:spcAft>
            </a:pPr>
            <a:r>
              <a:rPr lang="en-US" altLang="ko-K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Impulsive Force</a:t>
            </a:r>
            <a:r>
              <a:rPr lang="ko-KR" alt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-&gt;</a:t>
            </a:r>
            <a:r>
              <a:rPr lang="ko-KR" alt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ko-KR" alt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충돌이 감지된 물체 간의 상호작용</a:t>
            </a:r>
            <a:endParaRPr lang="en-US" altLang="ko-KR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438912">
              <a:spcAft>
                <a:spcPts val="600"/>
              </a:spcAft>
            </a:pPr>
            <a:r>
              <a:rPr lang="en-US" altLang="ko-K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Dot Product</a:t>
            </a:r>
            <a:r>
              <a:rPr lang="ko-KR" alt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-&gt; 	</a:t>
            </a:r>
            <a:r>
              <a:rPr lang="ko-KR" alt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지정된 범위 내 </a:t>
            </a:r>
            <a:r>
              <a:rPr lang="en-US" altLang="ko-K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Collider </a:t>
            </a:r>
            <a:r>
              <a:rPr lang="ko-KR" alt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감지</a:t>
            </a:r>
            <a:r>
              <a:rPr lang="en-US" altLang="ko-K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74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F49BA0A-76F3-9199-FF20-F5B072B92E09}"/>
              </a:ext>
            </a:extLst>
          </p:cNvPr>
          <p:cNvSpPr/>
          <p:nvPr/>
        </p:nvSpPr>
        <p:spPr>
          <a:xfrm>
            <a:off x="4985656" y="2418807"/>
            <a:ext cx="1923011" cy="12099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13921EB-3DDC-70C0-5FF1-8096F7EFB52A}"/>
              </a:ext>
            </a:extLst>
          </p:cNvPr>
          <p:cNvSpPr/>
          <p:nvPr/>
        </p:nvSpPr>
        <p:spPr>
          <a:xfrm>
            <a:off x="8342810" y="2420874"/>
            <a:ext cx="1923011" cy="12099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0E0336D-EA9D-1417-9D9D-24EA429A79BF}"/>
              </a:ext>
            </a:extLst>
          </p:cNvPr>
          <p:cNvSpPr/>
          <p:nvPr/>
        </p:nvSpPr>
        <p:spPr>
          <a:xfrm>
            <a:off x="1628502" y="4310217"/>
            <a:ext cx="1923011" cy="12099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3AF3D37-1033-4384-BA88-0718A651B504}"/>
              </a:ext>
            </a:extLst>
          </p:cNvPr>
          <p:cNvSpPr/>
          <p:nvPr/>
        </p:nvSpPr>
        <p:spPr>
          <a:xfrm>
            <a:off x="8352046" y="4310217"/>
            <a:ext cx="1923011" cy="1209963"/>
          </a:xfrm>
          <a:prstGeom prst="roundRec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FFCE16F-5989-35BB-1F9C-C58F6C2AF607}"/>
              </a:ext>
            </a:extLst>
          </p:cNvPr>
          <p:cNvSpPr/>
          <p:nvPr/>
        </p:nvSpPr>
        <p:spPr>
          <a:xfrm>
            <a:off x="1628502" y="2418807"/>
            <a:ext cx="1923011" cy="1209963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097462-5107-BE5F-5014-B53270E52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ko-KR" dirty="0"/>
              <a:t>2 . Major</a:t>
            </a:r>
            <a:r>
              <a:rPr lang="ko-KR" altLang="en-US" dirty="0"/>
              <a:t> </a:t>
            </a:r>
            <a:r>
              <a:rPr lang="en-US" altLang="ko-KR" dirty="0"/>
              <a:t>Functions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B6CF09-EDEB-A380-0D19-22A6E73ADE90}"/>
              </a:ext>
            </a:extLst>
          </p:cNvPr>
          <p:cNvSpPr txBox="1"/>
          <p:nvPr/>
        </p:nvSpPr>
        <p:spPr>
          <a:xfrm>
            <a:off x="2368730" y="2830526"/>
            <a:ext cx="1036322" cy="358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38912">
              <a:spcAft>
                <a:spcPts val="600"/>
              </a:spcAft>
            </a:pPr>
            <a:r>
              <a:rPr lang="en-US" altLang="ko-KR" sz="1728" dirty="0"/>
              <a:t>Vector2D</a:t>
            </a:r>
          </a:p>
        </p:txBody>
      </p:sp>
      <p:sp>
        <p:nvSpPr>
          <p:cNvPr id="4" name="직사각형 3" descr="계층 구조형">
            <a:extLst>
              <a:ext uri="{FF2B5EF4-FFF2-40B4-BE49-F238E27FC236}">
                <a16:creationId xmlns:a16="http://schemas.microsoft.com/office/drawing/2014/main" id="{D3E560C0-3FAD-7D12-26E6-9B2CD9B228B5}"/>
              </a:ext>
            </a:extLst>
          </p:cNvPr>
          <p:cNvSpPr/>
          <p:nvPr/>
        </p:nvSpPr>
        <p:spPr>
          <a:xfrm>
            <a:off x="345872" y="993719"/>
            <a:ext cx="690448" cy="74364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9902ED-9BD2-A56E-B819-DB5DB0845232}"/>
              </a:ext>
            </a:extLst>
          </p:cNvPr>
          <p:cNvCxnSpPr>
            <a:cxnSpLocks/>
          </p:cNvCxnSpPr>
          <p:nvPr/>
        </p:nvCxnSpPr>
        <p:spPr>
          <a:xfrm flipV="1">
            <a:off x="1838690" y="2837210"/>
            <a:ext cx="388590" cy="373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C49B0A21-15AE-8AF7-26B3-6A1D79C3A572}"/>
              </a:ext>
            </a:extLst>
          </p:cNvPr>
          <p:cNvSpPr/>
          <p:nvPr/>
        </p:nvSpPr>
        <p:spPr>
          <a:xfrm>
            <a:off x="5193343" y="2880413"/>
            <a:ext cx="383177" cy="31133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설명선: 오른쪽 화살표 10">
            <a:extLst>
              <a:ext uri="{FF2B5EF4-FFF2-40B4-BE49-F238E27FC236}">
                <a16:creationId xmlns:a16="http://schemas.microsoft.com/office/drawing/2014/main" id="{7675E486-C064-8017-A904-5EB4763298A2}"/>
              </a:ext>
            </a:extLst>
          </p:cNvPr>
          <p:cNvSpPr/>
          <p:nvPr/>
        </p:nvSpPr>
        <p:spPr>
          <a:xfrm>
            <a:off x="8620695" y="4716217"/>
            <a:ext cx="322216" cy="383177"/>
          </a:xfrm>
          <a:prstGeom prst="right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&quot;허용 안 됨&quot; 기호 11">
            <a:extLst>
              <a:ext uri="{FF2B5EF4-FFF2-40B4-BE49-F238E27FC236}">
                <a16:creationId xmlns:a16="http://schemas.microsoft.com/office/drawing/2014/main" id="{F85A969C-9CAF-1D96-5BB7-5B8DE9578B16}"/>
              </a:ext>
            </a:extLst>
          </p:cNvPr>
          <p:cNvSpPr/>
          <p:nvPr/>
        </p:nvSpPr>
        <p:spPr>
          <a:xfrm>
            <a:off x="8594498" y="2868121"/>
            <a:ext cx="296091" cy="311331"/>
          </a:xfrm>
          <a:prstGeom prst="noSmoking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7F2063AE-862A-1831-CBAB-077B221A80D4}"/>
              </a:ext>
            </a:extLst>
          </p:cNvPr>
          <p:cNvSpPr/>
          <p:nvPr/>
        </p:nvSpPr>
        <p:spPr>
          <a:xfrm>
            <a:off x="1836450" y="4806441"/>
            <a:ext cx="296091" cy="31133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A4B2F5-5975-E5D3-0A6B-A4D8F4B16F02}"/>
              </a:ext>
            </a:extLst>
          </p:cNvPr>
          <p:cNvSpPr txBox="1"/>
          <p:nvPr/>
        </p:nvSpPr>
        <p:spPr>
          <a:xfrm>
            <a:off x="5784207" y="2851041"/>
            <a:ext cx="1124460" cy="358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38912">
              <a:spcAft>
                <a:spcPts val="600"/>
              </a:spcAft>
            </a:pPr>
            <a:r>
              <a:rPr lang="en-US" altLang="ko-KR" sz="1728" dirty="0"/>
              <a:t>Transform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03CA3C-D817-72F9-4D49-BBF822C86122}"/>
              </a:ext>
            </a:extLst>
          </p:cNvPr>
          <p:cNvSpPr txBox="1"/>
          <p:nvPr/>
        </p:nvSpPr>
        <p:spPr>
          <a:xfrm>
            <a:off x="9119326" y="2679616"/>
            <a:ext cx="1923011" cy="701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38912">
              <a:spcAft>
                <a:spcPts val="600"/>
              </a:spcAft>
            </a:pPr>
            <a:r>
              <a:rPr lang="en-US" altLang="ko-KR" sz="1728" dirty="0"/>
              <a:t>Collision</a:t>
            </a:r>
          </a:p>
          <a:p>
            <a:pPr defTabSz="438912">
              <a:spcAft>
                <a:spcPts val="600"/>
              </a:spcAft>
            </a:pPr>
            <a:r>
              <a:rPr lang="en-US" altLang="ko-KR" sz="1728" dirty="0"/>
              <a:t>Detection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CA5FCF-1A6B-650B-2E10-6A0001B3D3B8}"/>
              </a:ext>
            </a:extLst>
          </p:cNvPr>
          <p:cNvSpPr txBox="1"/>
          <p:nvPr/>
        </p:nvSpPr>
        <p:spPr>
          <a:xfrm>
            <a:off x="2434262" y="4601648"/>
            <a:ext cx="1289510" cy="701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38912">
              <a:spcAft>
                <a:spcPts val="600"/>
              </a:spcAft>
            </a:pPr>
            <a:r>
              <a:rPr lang="en-US" altLang="ko-KR" sz="1728" dirty="0"/>
              <a:t>Box</a:t>
            </a:r>
          </a:p>
          <a:p>
            <a:pPr defTabSz="438912">
              <a:spcAft>
                <a:spcPts val="600"/>
              </a:spcAft>
            </a:pPr>
            <a:r>
              <a:rPr lang="en-US" altLang="ko-KR" sz="1728" dirty="0"/>
              <a:t>Collider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38C6FF-0AE1-2D41-6572-C589EA6A41F5}"/>
              </a:ext>
            </a:extLst>
          </p:cNvPr>
          <p:cNvSpPr txBox="1"/>
          <p:nvPr/>
        </p:nvSpPr>
        <p:spPr>
          <a:xfrm>
            <a:off x="9177595" y="4557262"/>
            <a:ext cx="1124460" cy="701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38912">
              <a:spcAft>
                <a:spcPts val="600"/>
              </a:spcAft>
            </a:pPr>
            <a:r>
              <a:rPr lang="en-US" altLang="ko-KR" sz="1728" dirty="0"/>
              <a:t>Impulsive</a:t>
            </a:r>
          </a:p>
          <a:p>
            <a:pPr defTabSz="438912">
              <a:spcAft>
                <a:spcPts val="600"/>
              </a:spcAft>
            </a:pPr>
            <a:r>
              <a:rPr lang="en-US" altLang="ko-KR" sz="1728" dirty="0"/>
              <a:t>Force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A849E09-8D15-4A16-2719-B6ED8C157F23}"/>
              </a:ext>
            </a:extLst>
          </p:cNvPr>
          <p:cNvSpPr/>
          <p:nvPr/>
        </p:nvSpPr>
        <p:spPr>
          <a:xfrm>
            <a:off x="5007691" y="4310217"/>
            <a:ext cx="1923011" cy="1209963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324424-B6D1-8093-BD61-6F6F9B14AF36}"/>
              </a:ext>
            </a:extLst>
          </p:cNvPr>
          <p:cNvSpPr txBox="1"/>
          <p:nvPr/>
        </p:nvSpPr>
        <p:spPr>
          <a:xfrm>
            <a:off x="5784207" y="4601649"/>
            <a:ext cx="1289510" cy="701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38912">
              <a:spcAft>
                <a:spcPts val="600"/>
              </a:spcAft>
            </a:pPr>
            <a:r>
              <a:rPr lang="en-US" altLang="ko-KR" sz="1728" dirty="0"/>
              <a:t>Overlap</a:t>
            </a:r>
          </a:p>
          <a:p>
            <a:pPr defTabSz="438912">
              <a:spcAft>
                <a:spcPts val="600"/>
              </a:spcAft>
            </a:pPr>
            <a:r>
              <a:rPr lang="en-US" altLang="ko-KR" sz="1728" dirty="0"/>
              <a:t>Area</a:t>
            </a:r>
          </a:p>
        </p:txBody>
      </p:sp>
      <p:sp>
        <p:nvSpPr>
          <p:cNvPr id="28" name="순서도: 종속 처리 27">
            <a:extLst>
              <a:ext uri="{FF2B5EF4-FFF2-40B4-BE49-F238E27FC236}">
                <a16:creationId xmlns:a16="http://schemas.microsoft.com/office/drawing/2014/main" id="{591F092F-FFE1-B8D5-3CA5-B7704DF4BF5E}"/>
              </a:ext>
            </a:extLst>
          </p:cNvPr>
          <p:cNvSpPr/>
          <p:nvPr/>
        </p:nvSpPr>
        <p:spPr>
          <a:xfrm>
            <a:off x="5259379" y="4725130"/>
            <a:ext cx="381813" cy="401555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9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FFCE16F-5989-35BB-1F9C-C58F6C2AF607}"/>
              </a:ext>
            </a:extLst>
          </p:cNvPr>
          <p:cNvSpPr/>
          <p:nvPr/>
        </p:nvSpPr>
        <p:spPr>
          <a:xfrm>
            <a:off x="345872" y="3333206"/>
            <a:ext cx="1923011" cy="1209963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097462-5107-BE5F-5014-B53270E52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ko-KR" dirty="0"/>
              <a:t>2 . Major</a:t>
            </a:r>
            <a:r>
              <a:rPr lang="ko-KR" altLang="en-US" dirty="0"/>
              <a:t> </a:t>
            </a:r>
            <a:r>
              <a:rPr lang="en-US" altLang="ko-KR" dirty="0"/>
              <a:t>Functions : Vector2D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B6CF09-EDEB-A380-0D19-22A6E73ADE90}"/>
              </a:ext>
            </a:extLst>
          </p:cNvPr>
          <p:cNvSpPr txBox="1"/>
          <p:nvPr/>
        </p:nvSpPr>
        <p:spPr>
          <a:xfrm>
            <a:off x="1086100" y="3744925"/>
            <a:ext cx="1036322" cy="358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38912">
              <a:spcAft>
                <a:spcPts val="600"/>
              </a:spcAft>
            </a:pPr>
            <a:r>
              <a:rPr lang="en-US" altLang="ko-KR" sz="1728" dirty="0"/>
              <a:t>Vector2D</a:t>
            </a:r>
          </a:p>
        </p:txBody>
      </p:sp>
      <p:sp>
        <p:nvSpPr>
          <p:cNvPr id="4" name="직사각형 3" descr="계층 구조형">
            <a:extLst>
              <a:ext uri="{FF2B5EF4-FFF2-40B4-BE49-F238E27FC236}">
                <a16:creationId xmlns:a16="http://schemas.microsoft.com/office/drawing/2014/main" id="{D3E560C0-3FAD-7D12-26E6-9B2CD9B228B5}"/>
              </a:ext>
            </a:extLst>
          </p:cNvPr>
          <p:cNvSpPr/>
          <p:nvPr/>
        </p:nvSpPr>
        <p:spPr>
          <a:xfrm>
            <a:off x="345872" y="993719"/>
            <a:ext cx="690448" cy="74364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9902ED-9BD2-A56E-B819-DB5DB0845232}"/>
              </a:ext>
            </a:extLst>
          </p:cNvPr>
          <p:cNvCxnSpPr>
            <a:cxnSpLocks/>
          </p:cNvCxnSpPr>
          <p:nvPr/>
        </p:nvCxnSpPr>
        <p:spPr>
          <a:xfrm flipV="1">
            <a:off x="556060" y="3751609"/>
            <a:ext cx="388590" cy="373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96C2BA0-EF0E-5D81-A34A-F58F565F9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54409"/>
              </p:ext>
            </p:extLst>
          </p:nvPr>
        </p:nvGraphicFramePr>
        <p:xfrm>
          <a:off x="2699256" y="1845235"/>
          <a:ext cx="9344698" cy="3484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956">
                  <a:extLst>
                    <a:ext uri="{9D8B030D-6E8A-4147-A177-3AD203B41FA5}">
                      <a16:colId xmlns:a16="http://schemas.microsoft.com/office/drawing/2014/main" val="3200760655"/>
                    </a:ext>
                  </a:extLst>
                </a:gridCol>
                <a:gridCol w="2179931">
                  <a:extLst>
                    <a:ext uri="{9D8B030D-6E8A-4147-A177-3AD203B41FA5}">
                      <a16:colId xmlns:a16="http://schemas.microsoft.com/office/drawing/2014/main" val="2460228440"/>
                    </a:ext>
                  </a:extLst>
                </a:gridCol>
                <a:gridCol w="2572806">
                  <a:extLst>
                    <a:ext uri="{9D8B030D-6E8A-4147-A177-3AD203B41FA5}">
                      <a16:colId xmlns:a16="http://schemas.microsoft.com/office/drawing/2014/main" val="4063164929"/>
                    </a:ext>
                  </a:extLst>
                </a:gridCol>
                <a:gridCol w="3257005">
                  <a:extLst>
                    <a:ext uri="{9D8B030D-6E8A-4147-A177-3AD203B41FA5}">
                      <a16:colId xmlns:a16="http://schemas.microsoft.com/office/drawing/2014/main" val="3975169067"/>
                    </a:ext>
                  </a:extLst>
                </a:gridCol>
              </a:tblGrid>
              <a:tr h="4599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함수</a:t>
                      </a:r>
                      <a:r>
                        <a:rPr lang="en-US" altLang="ko-KR" sz="1600" dirty="0"/>
                        <a:t>(method)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매개변수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사용 예시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51424"/>
                  </a:ext>
                </a:extLst>
              </a:tr>
              <a:tr h="494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__add__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Vector2D -&gt; Vector2D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두 벡터의 합을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add = Vector2D + Vector2D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064775"/>
                  </a:ext>
                </a:extLst>
              </a:tr>
              <a:tr h="4976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__sub__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Vector2D -&gt; Vector2D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두 벡터의 차를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sub = Vector2D – Vector2D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045151"/>
                  </a:ext>
                </a:extLst>
              </a:tr>
              <a:tr h="526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/>
                        <a:t>dotProduct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Vector2D -&gt; float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다른 벡터와의 내적을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Scalar = Vector2D.dotProduct(other)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859161"/>
                  </a:ext>
                </a:extLst>
              </a:tr>
              <a:tr h="526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/>
                        <a:t>scalarProduct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Float -&gt; Vector2D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벡터의 </a:t>
                      </a:r>
                      <a:r>
                        <a:rPr lang="ko-KR" altLang="en-US" sz="1200" dirty="0" err="1"/>
                        <a:t>스칼라곱을</a:t>
                      </a:r>
                      <a:r>
                        <a:rPr lang="ko-KR" altLang="en-US" sz="1200" dirty="0"/>
                        <a:t>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Vector = Vector2D.scalarProduct(2.5)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597379"/>
                  </a:ext>
                </a:extLst>
              </a:tr>
              <a:tr h="451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magnitude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None -&gt; float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벡터의 크기를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Mag = Vector2D.magnitude()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055488"/>
                  </a:ext>
                </a:extLst>
              </a:tr>
              <a:tr h="526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normalize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None -&gt; Vector2D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벡터의 단위 벡터를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Normal = Vector2D.normalize()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9576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08DE7B-470A-0525-593B-EE093B735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098721"/>
              </p:ext>
            </p:extLst>
          </p:nvPr>
        </p:nvGraphicFramePr>
        <p:xfrm>
          <a:off x="2699256" y="5814181"/>
          <a:ext cx="9344700" cy="41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813">
                  <a:extLst>
                    <a:ext uri="{9D8B030D-6E8A-4147-A177-3AD203B41FA5}">
                      <a16:colId xmlns:a16="http://schemas.microsoft.com/office/drawing/2014/main" val="1324055871"/>
                    </a:ext>
                  </a:extLst>
                </a:gridCol>
                <a:gridCol w="2177142">
                  <a:extLst>
                    <a:ext uri="{9D8B030D-6E8A-4147-A177-3AD203B41FA5}">
                      <a16:colId xmlns:a16="http://schemas.microsoft.com/office/drawing/2014/main" val="398951432"/>
                    </a:ext>
                  </a:extLst>
                </a:gridCol>
                <a:gridCol w="2595155">
                  <a:extLst>
                    <a:ext uri="{9D8B030D-6E8A-4147-A177-3AD203B41FA5}">
                      <a16:colId xmlns:a16="http://schemas.microsoft.com/office/drawing/2014/main" val="1134165500"/>
                    </a:ext>
                  </a:extLst>
                </a:gridCol>
                <a:gridCol w="3239590">
                  <a:extLst>
                    <a:ext uri="{9D8B030D-6E8A-4147-A177-3AD203B41FA5}">
                      <a16:colId xmlns:a16="http://schemas.microsoft.com/office/drawing/2014/main" val="2498625699"/>
                    </a:ext>
                  </a:extLst>
                </a:gridCol>
              </a:tblGrid>
              <a:tr h="412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distance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Vector2D, Vector2D -&gt; float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두 벡터 간의 거리를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/>
                        <a:t> </a:t>
                      </a:r>
                      <a:r>
                        <a:rPr lang="en-US" altLang="ko-KR" sz="1400" b="0" dirty="0" err="1"/>
                        <a:t>dist</a:t>
                      </a:r>
                      <a:r>
                        <a:rPr lang="ko-KR" altLang="en-US" sz="1400" b="0" dirty="0"/>
                        <a:t> </a:t>
                      </a:r>
                      <a:r>
                        <a:rPr lang="en-US" altLang="ko-KR" sz="1400" b="0" dirty="0"/>
                        <a:t>=</a:t>
                      </a:r>
                      <a:r>
                        <a:rPr lang="ko-KR" altLang="en-US" sz="1400" b="0" dirty="0"/>
                        <a:t> </a:t>
                      </a:r>
                      <a:r>
                        <a:rPr lang="en-US" altLang="ko-KR" sz="1400" b="0" dirty="0"/>
                        <a:t>distance(vec1, vec2)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748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3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97462-5107-BE5F-5014-B53270E52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ko-KR" dirty="0"/>
              <a:t>2 . Major</a:t>
            </a:r>
            <a:r>
              <a:rPr lang="ko-KR" altLang="en-US" dirty="0"/>
              <a:t> </a:t>
            </a:r>
            <a:r>
              <a:rPr lang="en-US" altLang="ko-KR" dirty="0"/>
              <a:t>Functions : Transform</a:t>
            </a:r>
            <a:endParaRPr lang="ko-KR" altLang="en-US" dirty="0"/>
          </a:p>
        </p:txBody>
      </p:sp>
      <p:sp>
        <p:nvSpPr>
          <p:cNvPr id="4" name="직사각형 3" descr="계층 구조형">
            <a:extLst>
              <a:ext uri="{FF2B5EF4-FFF2-40B4-BE49-F238E27FC236}">
                <a16:creationId xmlns:a16="http://schemas.microsoft.com/office/drawing/2014/main" id="{D3E560C0-3FAD-7D12-26E6-9B2CD9B228B5}"/>
              </a:ext>
            </a:extLst>
          </p:cNvPr>
          <p:cNvSpPr/>
          <p:nvPr/>
        </p:nvSpPr>
        <p:spPr>
          <a:xfrm>
            <a:off x="345872" y="993719"/>
            <a:ext cx="690448" cy="74364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96C2BA0-EF0E-5D81-A34A-F58F565F9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163184"/>
              </p:ext>
            </p:extLst>
          </p:nvPr>
        </p:nvGraphicFramePr>
        <p:xfrm>
          <a:off x="2623056" y="2300036"/>
          <a:ext cx="9344698" cy="307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956">
                  <a:extLst>
                    <a:ext uri="{9D8B030D-6E8A-4147-A177-3AD203B41FA5}">
                      <a16:colId xmlns:a16="http://schemas.microsoft.com/office/drawing/2014/main" val="3200760655"/>
                    </a:ext>
                  </a:extLst>
                </a:gridCol>
                <a:gridCol w="1261688">
                  <a:extLst>
                    <a:ext uri="{9D8B030D-6E8A-4147-A177-3AD203B41FA5}">
                      <a16:colId xmlns:a16="http://schemas.microsoft.com/office/drawing/2014/main" val="246022844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4063164929"/>
                    </a:ext>
                  </a:extLst>
                </a:gridCol>
                <a:gridCol w="2836454">
                  <a:extLst>
                    <a:ext uri="{9D8B030D-6E8A-4147-A177-3AD203B41FA5}">
                      <a16:colId xmlns:a16="http://schemas.microsoft.com/office/drawing/2014/main" val="3975169067"/>
                    </a:ext>
                  </a:extLst>
                </a:gridCol>
              </a:tblGrid>
              <a:tr h="4599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함수</a:t>
                      </a:r>
                      <a:r>
                        <a:rPr lang="en-US" altLang="ko-KR" sz="1600" b="1" dirty="0"/>
                        <a:t>(method)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매개변수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사용 예시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51424"/>
                  </a:ext>
                </a:extLst>
              </a:tr>
              <a:tr h="494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Translation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float, float -&gt; None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객체의 위치 정보 갱신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Obj.Translation</a:t>
                      </a:r>
                      <a:r>
                        <a:rPr lang="en-US" altLang="ko-KR" sz="1200" dirty="0"/>
                        <a:t>(dx, </a:t>
                      </a:r>
                      <a:r>
                        <a:rPr lang="en-US" altLang="ko-KR" sz="1200" dirty="0" err="1"/>
                        <a:t>dy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064775"/>
                  </a:ext>
                </a:extLst>
              </a:tr>
              <a:tr h="4976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Move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Float -&gt; None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시간 간격 만큼 </a:t>
                      </a:r>
                      <a:r>
                        <a:rPr lang="en-US" altLang="ko-KR" sz="1200" dirty="0"/>
                        <a:t>velocity</a:t>
                      </a:r>
                      <a:r>
                        <a:rPr lang="ko-KR" altLang="en-US" sz="1200" dirty="0"/>
                        <a:t>에 따른 위치 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Obj.Move</a:t>
                      </a:r>
                      <a:r>
                        <a:rPr lang="en-US" altLang="ko-KR" sz="1200" dirty="0"/>
                        <a:t>(dt)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045151"/>
                  </a:ext>
                </a:extLst>
              </a:tr>
              <a:tr h="526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Scaling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float, float -&gt; None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객체의 각 성분 별 스케일 정보 갱신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Obj.Scaling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sx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sy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859161"/>
                  </a:ext>
                </a:extLst>
              </a:tr>
              <a:tr h="526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Rotation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float -&gt; None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객체의 회전 정보 갱신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Obj.Rotation</a:t>
                      </a:r>
                      <a:r>
                        <a:rPr lang="en-US" altLang="ko-KR" sz="1200" dirty="0"/>
                        <a:t>(da)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597379"/>
                  </a:ext>
                </a:extLst>
              </a:tr>
              <a:tr h="451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transform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None -&gt; List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Polygon</a:t>
                      </a:r>
                      <a:r>
                        <a:rPr lang="ko-KR" altLang="en-US" sz="1200" dirty="0"/>
                        <a:t> 형성을 위한 </a:t>
                      </a:r>
                      <a:r>
                        <a:rPr lang="en-US" altLang="ko-KR" sz="1200" dirty="0"/>
                        <a:t>vertices </a:t>
                      </a:r>
                      <a:r>
                        <a:rPr lang="ko-KR" altLang="en-US" sz="1200" dirty="0"/>
                        <a:t>의 좌표에 스케일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회전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위치 정보를 적용하여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Polygon = </a:t>
                      </a:r>
                      <a:r>
                        <a:rPr lang="en-US" altLang="ko-KR" sz="1200" dirty="0" err="1"/>
                        <a:t>Obj.transform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055488"/>
                  </a:ext>
                </a:extLst>
              </a:tr>
            </a:tbl>
          </a:graphicData>
        </a:graphic>
      </p:graphicFrame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2D5C55E-ED05-F887-D693-1089C513E38D}"/>
              </a:ext>
            </a:extLst>
          </p:cNvPr>
          <p:cNvSpPr/>
          <p:nvPr/>
        </p:nvSpPr>
        <p:spPr>
          <a:xfrm>
            <a:off x="345872" y="3263539"/>
            <a:ext cx="1923011" cy="12099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8723F5CB-2390-A003-7D9D-2F5CAE21135A}"/>
              </a:ext>
            </a:extLst>
          </p:cNvPr>
          <p:cNvSpPr/>
          <p:nvPr/>
        </p:nvSpPr>
        <p:spPr>
          <a:xfrm>
            <a:off x="553559" y="3725145"/>
            <a:ext cx="383177" cy="31133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77D137-A83B-9AD0-4632-8787DDF17699}"/>
              </a:ext>
            </a:extLst>
          </p:cNvPr>
          <p:cNvSpPr txBox="1"/>
          <p:nvPr/>
        </p:nvSpPr>
        <p:spPr>
          <a:xfrm>
            <a:off x="1144423" y="3695773"/>
            <a:ext cx="1124460" cy="358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38912">
              <a:spcAft>
                <a:spcPts val="600"/>
              </a:spcAft>
            </a:pPr>
            <a:r>
              <a:rPr lang="en-US" altLang="ko-KR" sz="1728" dirty="0"/>
              <a:t>Transform</a:t>
            </a:r>
          </a:p>
        </p:txBody>
      </p:sp>
    </p:spTree>
    <p:extLst>
      <p:ext uri="{BB962C8B-B14F-4D97-AF65-F5344CB8AC3E}">
        <p14:creationId xmlns:p14="http://schemas.microsoft.com/office/powerpoint/2010/main" val="375335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97462-5107-BE5F-5014-B53270E52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ko-KR" dirty="0"/>
              <a:t>2 . Major</a:t>
            </a:r>
            <a:r>
              <a:rPr lang="ko-KR" altLang="en-US" dirty="0"/>
              <a:t> </a:t>
            </a:r>
            <a:r>
              <a:rPr lang="en-US" altLang="ko-KR" dirty="0"/>
              <a:t>Functions : </a:t>
            </a:r>
            <a:r>
              <a:rPr lang="en-US" altLang="ko-KR" dirty="0" err="1"/>
              <a:t>CollisionDetection</a:t>
            </a:r>
            <a:endParaRPr lang="ko-KR" altLang="en-US" dirty="0"/>
          </a:p>
        </p:txBody>
      </p:sp>
      <p:sp>
        <p:nvSpPr>
          <p:cNvPr id="4" name="직사각형 3" descr="계층 구조형">
            <a:extLst>
              <a:ext uri="{FF2B5EF4-FFF2-40B4-BE49-F238E27FC236}">
                <a16:creationId xmlns:a16="http://schemas.microsoft.com/office/drawing/2014/main" id="{D3E560C0-3FAD-7D12-26E6-9B2CD9B228B5}"/>
              </a:ext>
            </a:extLst>
          </p:cNvPr>
          <p:cNvSpPr/>
          <p:nvPr/>
        </p:nvSpPr>
        <p:spPr>
          <a:xfrm>
            <a:off x="345872" y="993719"/>
            <a:ext cx="690448" cy="74364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96C2BA0-EF0E-5D81-A34A-F58F565F9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953783"/>
              </p:ext>
            </p:extLst>
          </p:nvPr>
        </p:nvGraphicFramePr>
        <p:xfrm>
          <a:off x="2720664" y="2431438"/>
          <a:ext cx="9344698" cy="2957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956">
                  <a:extLst>
                    <a:ext uri="{9D8B030D-6E8A-4147-A177-3AD203B41FA5}">
                      <a16:colId xmlns:a16="http://schemas.microsoft.com/office/drawing/2014/main" val="3200760655"/>
                    </a:ext>
                  </a:extLst>
                </a:gridCol>
                <a:gridCol w="1248988">
                  <a:extLst>
                    <a:ext uri="{9D8B030D-6E8A-4147-A177-3AD203B41FA5}">
                      <a16:colId xmlns:a16="http://schemas.microsoft.com/office/drawing/2014/main" val="2460228440"/>
                    </a:ext>
                  </a:extLst>
                </a:gridCol>
                <a:gridCol w="3503749">
                  <a:extLst>
                    <a:ext uri="{9D8B030D-6E8A-4147-A177-3AD203B41FA5}">
                      <a16:colId xmlns:a16="http://schemas.microsoft.com/office/drawing/2014/main" val="4063164929"/>
                    </a:ext>
                  </a:extLst>
                </a:gridCol>
                <a:gridCol w="3257005">
                  <a:extLst>
                    <a:ext uri="{9D8B030D-6E8A-4147-A177-3AD203B41FA5}">
                      <a16:colId xmlns:a16="http://schemas.microsoft.com/office/drawing/2014/main" val="3975169067"/>
                    </a:ext>
                  </a:extLst>
                </a:gridCol>
              </a:tblGrid>
              <a:tr h="4599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함수</a:t>
                      </a:r>
                      <a:r>
                        <a:rPr lang="en-US" altLang="ko-KR" sz="1600" dirty="0"/>
                        <a:t>(method)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매개변수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사용 예시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51424"/>
                  </a:ext>
                </a:extLst>
              </a:tr>
              <a:tr h="494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err="1"/>
                        <a:t>setScale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float, float -&gt; None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Collider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/>
                        <a:t>Scale </a:t>
                      </a:r>
                      <a:r>
                        <a:rPr lang="ko-KR" altLang="en-US" sz="1200" dirty="0"/>
                        <a:t>정보 갱신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Obj.setScale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sx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sy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064775"/>
                  </a:ext>
                </a:extLst>
              </a:tr>
              <a:tr h="4976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err="1"/>
                        <a:t>setPosition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float, float -&gt; None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Collider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/>
                        <a:t>Position </a:t>
                      </a:r>
                      <a:r>
                        <a:rPr lang="ko-KR" altLang="en-US" sz="1200" dirty="0"/>
                        <a:t>정보 갱신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Obj. </a:t>
                      </a:r>
                      <a:r>
                        <a:rPr lang="en-US" altLang="ko-KR" sz="1200" dirty="0" err="1"/>
                        <a:t>setPosition</a:t>
                      </a:r>
                      <a:r>
                        <a:rPr lang="en-US" altLang="ko-KR" sz="1200" dirty="0"/>
                        <a:t>(dx, </a:t>
                      </a:r>
                      <a:r>
                        <a:rPr lang="en-US" altLang="ko-KR" sz="1200" dirty="0" err="1"/>
                        <a:t>dy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045151"/>
                  </a:ext>
                </a:extLst>
              </a:tr>
              <a:tr h="526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err="1"/>
                        <a:t>setAngle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Float -&gt; None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Collider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/>
                        <a:t>Rotation </a:t>
                      </a:r>
                      <a:r>
                        <a:rPr lang="ko-KR" altLang="en-US" sz="1200" dirty="0"/>
                        <a:t>정보 갱신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Obj. </a:t>
                      </a:r>
                      <a:r>
                        <a:rPr lang="en-US" altLang="ko-KR" sz="1200" dirty="0" err="1"/>
                        <a:t>setAngle</a:t>
                      </a:r>
                      <a:r>
                        <a:rPr lang="en-US" altLang="ko-KR" sz="1200" dirty="0"/>
                        <a:t>(angle)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859161"/>
                  </a:ext>
                </a:extLst>
              </a:tr>
              <a:tr h="526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err="1"/>
                        <a:t>getCollider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None -&gt; List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인게임에서 적용되는 </a:t>
                      </a:r>
                      <a:r>
                        <a:rPr lang="en-US" altLang="ko-KR" sz="1200" dirty="0"/>
                        <a:t>Collider</a:t>
                      </a:r>
                      <a:r>
                        <a:rPr lang="ko-KR" altLang="en-US" sz="1200" dirty="0"/>
                        <a:t>를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myCollider</a:t>
                      </a:r>
                      <a:r>
                        <a:rPr lang="en-US" altLang="ko-KR" sz="1200" dirty="0"/>
                        <a:t> = </a:t>
                      </a:r>
                      <a:r>
                        <a:rPr lang="en-US" altLang="ko-KR" sz="1200" dirty="0" err="1"/>
                        <a:t>obj.getCollider</a:t>
                      </a:r>
                      <a:r>
                        <a:rPr lang="en-US" altLang="ko-KR" sz="1200" dirty="0"/>
                        <a:t>()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597379"/>
                  </a:ext>
                </a:extLst>
              </a:tr>
              <a:tr h="451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/>
                        <a:t>Move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None -&gt; None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시간 간격 만큼 </a:t>
                      </a:r>
                      <a:r>
                        <a:rPr lang="en-US" altLang="ko-KR" sz="1200" dirty="0"/>
                        <a:t>velocity</a:t>
                      </a:r>
                      <a:r>
                        <a:rPr lang="ko-KR" altLang="en-US" sz="1200" dirty="0"/>
                        <a:t>에 따른 위치 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Obj.Move</a:t>
                      </a:r>
                      <a:r>
                        <a:rPr lang="en-US" altLang="ko-KR" sz="1200" dirty="0"/>
                        <a:t>(dt)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055488"/>
                  </a:ext>
                </a:extLst>
              </a:tr>
            </a:tbl>
          </a:graphicData>
        </a:graphic>
      </p:graphicFrame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5C4DB1E-14BB-2940-331E-8042662D624E}"/>
              </a:ext>
            </a:extLst>
          </p:cNvPr>
          <p:cNvSpPr/>
          <p:nvPr/>
        </p:nvSpPr>
        <p:spPr>
          <a:xfrm>
            <a:off x="438763" y="3388707"/>
            <a:ext cx="1923011" cy="12099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&quot;허용 안 됨&quot; 기호 7">
            <a:extLst>
              <a:ext uri="{FF2B5EF4-FFF2-40B4-BE49-F238E27FC236}">
                <a16:creationId xmlns:a16="http://schemas.microsoft.com/office/drawing/2014/main" id="{8809286F-A490-8234-F94E-FD0EFCF336E8}"/>
              </a:ext>
            </a:extLst>
          </p:cNvPr>
          <p:cNvSpPr/>
          <p:nvPr/>
        </p:nvSpPr>
        <p:spPr>
          <a:xfrm>
            <a:off x="690451" y="3835954"/>
            <a:ext cx="296091" cy="311331"/>
          </a:xfrm>
          <a:prstGeom prst="noSmoking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08F66D-8049-6415-8D16-D6065DF0C247}"/>
              </a:ext>
            </a:extLst>
          </p:cNvPr>
          <p:cNvSpPr txBox="1"/>
          <p:nvPr/>
        </p:nvSpPr>
        <p:spPr>
          <a:xfrm>
            <a:off x="1237314" y="3510099"/>
            <a:ext cx="1923011" cy="1043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38912">
              <a:spcAft>
                <a:spcPts val="600"/>
              </a:spcAft>
            </a:pPr>
            <a:r>
              <a:rPr lang="en-US" altLang="ko-KR" sz="1728" dirty="0"/>
              <a:t>Collision</a:t>
            </a:r>
          </a:p>
          <a:p>
            <a:pPr defTabSz="438912">
              <a:spcAft>
                <a:spcPts val="600"/>
              </a:spcAft>
            </a:pPr>
            <a:r>
              <a:rPr lang="en-US" altLang="ko-KR" sz="1728" dirty="0"/>
              <a:t>Detection</a:t>
            </a:r>
          </a:p>
          <a:p>
            <a:pPr defTabSz="438912">
              <a:spcAft>
                <a:spcPts val="600"/>
              </a:spcAft>
            </a:pPr>
            <a:r>
              <a:rPr lang="en-US" altLang="ko-KR" sz="1728" dirty="0"/>
              <a:t>(</a:t>
            </a:r>
            <a:r>
              <a:rPr lang="en-US" altLang="ko-KR" sz="1728" dirty="0" err="1"/>
              <a:t>Drived</a:t>
            </a:r>
            <a:r>
              <a:rPr lang="en-US" altLang="ko-KR" sz="1728" dirty="0"/>
              <a:t>)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E4BB379-E9DA-E8E0-1EB1-EAC072346B22}"/>
              </a:ext>
            </a:extLst>
          </p:cNvPr>
          <p:cNvSpPr/>
          <p:nvPr/>
        </p:nvSpPr>
        <p:spPr>
          <a:xfrm>
            <a:off x="438763" y="1959429"/>
            <a:ext cx="1923011" cy="10310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DA0B626F-93BF-3461-9B21-034201796FFE}"/>
              </a:ext>
            </a:extLst>
          </p:cNvPr>
          <p:cNvSpPr/>
          <p:nvPr/>
        </p:nvSpPr>
        <p:spPr>
          <a:xfrm>
            <a:off x="627891" y="2364026"/>
            <a:ext cx="383177" cy="31133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2B6AEF-FD01-2A83-D700-7774B9FF2B65}"/>
              </a:ext>
            </a:extLst>
          </p:cNvPr>
          <p:cNvSpPr txBox="1"/>
          <p:nvPr/>
        </p:nvSpPr>
        <p:spPr>
          <a:xfrm>
            <a:off x="1237314" y="2169148"/>
            <a:ext cx="1124460" cy="701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38912">
              <a:spcAft>
                <a:spcPts val="600"/>
              </a:spcAft>
            </a:pPr>
            <a:r>
              <a:rPr lang="en-US" altLang="ko-KR" sz="1728" dirty="0"/>
              <a:t>Transform</a:t>
            </a:r>
          </a:p>
          <a:p>
            <a:pPr defTabSz="438912">
              <a:spcAft>
                <a:spcPts val="600"/>
              </a:spcAft>
            </a:pPr>
            <a:r>
              <a:rPr lang="en-US" altLang="ko-KR" sz="1728" dirty="0"/>
              <a:t>(Base)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E20D95D-E416-12AC-170F-E22380E3DD4F}"/>
              </a:ext>
            </a:extLst>
          </p:cNvPr>
          <p:cNvCxnSpPr>
            <a:cxnSpLocks/>
            <a:stCxn id="3" idx="0"/>
            <a:endCxn id="11" idx="2"/>
          </p:cNvCxnSpPr>
          <p:nvPr/>
        </p:nvCxnSpPr>
        <p:spPr>
          <a:xfrm flipV="1">
            <a:off x="1400269" y="2990502"/>
            <a:ext cx="0" cy="39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422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97462-5107-BE5F-5014-B53270E52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ko-KR" dirty="0"/>
              <a:t>2 . Major</a:t>
            </a:r>
            <a:r>
              <a:rPr lang="ko-KR" altLang="en-US" dirty="0"/>
              <a:t> </a:t>
            </a:r>
            <a:r>
              <a:rPr lang="en-US" altLang="ko-KR" dirty="0"/>
              <a:t>Functions : </a:t>
            </a:r>
            <a:r>
              <a:rPr lang="en-US" altLang="ko-KR" dirty="0" err="1"/>
              <a:t>overlapArea</a:t>
            </a:r>
            <a:endParaRPr lang="ko-KR" altLang="en-US" dirty="0"/>
          </a:p>
        </p:txBody>
      </p:sp>
      <p:sp>
        <p:nvSpPr>
          <p:cNvPr id="4" name="직사각형 3" descr="계층 구조형">
            <a:extLst>
              <a:ext uri="{FF2B5EF4-FFF2-40B4-BE49-F238E27FC236}">
                <a16:creationId xmlns:a16="http://schemas.microsoft.com/office/drawing/2014/main" id="{D3E560C0-3FAD-7D12-26E6-9B2CD9B228B5}"/>
              </a:ext>
            </a:extLst>
          </p:cNvPr>
          <p:cNvSpPr/>
          <p:nvPr/>
        </p:nvSpPr>
        <p:spPr>
          <a:xfrm>
            <a:off x="345872" y="993719"/>
            <a:ext cx="690448" cy="74364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96C2BA0-EF0E-5D81-A34A-F58F565F9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091929"/>
              </p:ext>
            </p:extLst>
          </p:nvPr>
        </p:nvGraphicFramePr>
        <p:xfrm>
          <a:off x="2720664" y="2302510"/>
          <a:ext cx="9344698" cy="289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44">
                  <a:extLst>
                    <a:ext uri="{9D8B030D-6E8A-4147-A177-3AD203B41FA5}">
                      <a16:colId xmlns:a16="http://schemas.microsoft.com/office/drawing/2014/main" val="3200760655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46022844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4063164929"/>
                    </a:ext>
                  </a:extLst>
                </a:gridCol>
                <a:gridCol w="3001554">
                  <a:extLst>
                    <a:ext uri="{9D8B030D-6E8A-4147-A177-3AD203B41FA5}">
                      <a16:colId xmlns:a16="http://schemas.microsoft.com/office/drawing/2014/main" val="3975169067"/>
                    </a:ext>
                  </a:extLst>
                </a:gridCol>
              </a:tblGrid>
              <a:tr h="5243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함수</a:t>
                      </a:r>
                      <a:r>
                        <a:rPr lang="en-US" altLang="ko-KR" sz="1200" dirty="0"/>
                        <a:t>(method)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매개변수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 예시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51424"/>
                  </a:ext>
                </a:extLst>
              </a:tr>
              <a:tr h="563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OBB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CollisionDetection</a:t>
                      </a:r>
                      <a:r>
                        <a:rPr lang="en-US" altLang="ko-KR" sz="1200" dirty="0"/>
                        <a:t> -&gt; bool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Collision </a:t>
                      </a:r>
                      <a:r>
                        <a:rPr lang="ko-KR" altLang="en-US" sz="1200" dirty="0"/>
                        <a:t>정보를 갖는 다른 객체와의 충돌 감지 </a:t>
                      </a:r>
                      <a:r>
                        <a:rPr lang="en-US" altLang="ko-KR" sz="1200" dirty="0"/>
                        <a:t>with OBB Algorithm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If </a:t>
                      </a:r>
                      <a:r>
                        <a:rPr lang="en-US" altLang="ko-KR" sz="1200" dirty="0" err="1"/>
                        <a:t>obj.OBB</a:t>
                      </a:r>
                      <a:r>
                        <a:rPr lang="en-US" altLang="ko-KR" sz="1200" dirty="0"/>
                        <a:t>(other):</a:t>
                      </a:r>
                    </a:p>
                    <a:p>
                      <a:pPr latinLnBrk="1"/>
                      <a:r>
                        <a:rPr lang="en-US" altLang="ko-KR" sz="1200" dirty="0"/>
                        <a:t>    pass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064775"/>
                  </a:ext>
                </a:extLst>
              </a:tr>
              <a:tr h="567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/>
                        <a:t>line_segment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CollisionDetection</a:t>
                      </a:r>
                      <a:r>
                        <a:rPr lang="en-US" altLang="ko-KR" sz="1200" dirty="0"/>
                        <a:t> -&gt; List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Collision </a:t>
                      </a:r>
                      <a:r>
                        <a:rPr lang="ko-KR" altLang="en-US" sz="1200" dirty="0"/>
                        <a:t>정보를 갖는 다른 객체와의 충돌 감지 </a:t>
                      </a:r>
                      <a:r>
                        <a:rPr lang="en-US" altLang="ko-KR" sz="1200" dirty="0"/>
                        <a:t>with line segment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If </a:t>
                      </a:r>
                      <a:r>
                        <a:rPr lang="en-US" altLang="ko-KR" sz="1200" dirty="0" err="1"/>
                        <a:t>obj.line_segment</a:t>
                      </a:r>
                      <a:r>
                        <a:rPr lang="en-US" altLang="ko-KR" sz="1200" dirty="0"/>
                        <a:t>(other):</a:t>
                      </a:r>
                    </a:p>
                    <a:p>
                      <a:pPr latinLnBrk="1"/>
                      <a:r>
                        <a:rPr lang="en-US" altLang="ko-KR" sz="1200" dirty="0"/>
                        <a:t>    pass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045151"/>
                  </a:ext>
                </a:extLst>
              </a:tr>
              <a:tr h="600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/>
                        <a:t>overlapCircleArea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Float, </a:t>
                      </a:r>
                      <a:r>
                        <a:rPr lang="en-US" altLang="ko-KR" sz="1200" dirty="0" err="1"/>
                        <a:t>CollisionDetection</a:t>
                      </a:r>
                      <a:r>
                        <a:rPr lang="en-US" altLang="ko-KR" sz="1200" dirty="0"/>
                        <a:t> -&gt; bool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객체를 중심으로 지정된 반지름의 원형 범위 내 지정된 객체 감지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If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 err="1"/>
                        <a:t>obj.overlapCircleArea</a:t>
                      </a:r>
                      <a:r>
                        <a:rPr lang="en-US" altLang="ko-KR" sz="1200" dirty="0"/>
                        <a:t>(5, other)</a:t>
                      </a:r>
                    </a:p>
                    <a:p>
                      <a:pPr latinLnBrk="1"/>
                      <a:r>
                        <a:rPr lang="en-US" altLang="ko-KR" sz="1200" dirty="0"/>
                        <a:t>    kill(other)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859161"/>
                  </a:ext>
                </a:extLst>
              </a:tr>
              <a:tr h="600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/>
                        <a:t>overlapCircularArea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Float, float, </a:t>
                      </a:r>
                      <a:r>
                        <a:rPr lang="en-US" altLang="ko-KR" sz="1200" dirty="0" err="1"/>
                        <a:t>CollisionDetection</a:t>
                      </a:r>
                      <a:r>
                        <a:rPr lang="en-US" altLang="ko-KR" sz="1200" dirty="0"/>
                        <a:t> -&gt; bool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객체 전방으로 지정된 각도의 부채꼴 범위 내 지정된 객체 감지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If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 err="1"/>
                        <a:t>obj.overlapCircleArea</a:t>
                      </a:r>
                      <a:r>
                        <a:rPr lang="en-US" altLang="ko-KR" sz="1200" dirty="0"/>
                        <a:t>(5, 30, other)</a:t>
                      </a:r>
                    </a:p>
                    <a:p>
                      <a:pPr latinLnBrk="1"/>
                      <a:r>
                        <a:rPr lang="en-US" altLang="ko-KR" sz="1200" dirty="0"/>
                        <a:t>    kill(other)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597379"/>
                  </a:ext>
                </a:extLst>
              </a:tr>
            </a:tbl>
          </a:graphicData>
        </a:graphic>
      </p:graphicFrame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5C4DB1E-14BB-2940-331E-8042662D624E}"/>
              </a:ext>
            </a:extLst>
          </p:cNvPr>
          <p:cNvSpPr/>
          <p:nvPr/>
        </p:nvSpPr>
        <p:spPr>
          <a:xfrm>
            <a:off x="409246" y="3236636"/>
            <a:ext cx="1923011" cy="12099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&quot;허용 안 됨&quot; 기호 7">
            <a:extLst>
              <a:ext uri="{FF2B5EF4-FFF2-40B4-BE49-F238E27FC236}">
                <a16:creationId xmlns:a16="http://schemas.microsoft.com/office/drawing/2014/main" id="{8809286F-A490-8234-F94E-FD0EFCF336E8}"/>
              </a:ext>
            </a:extLst>
          </p:cNvPr>
          <p:cNvSpPr/>
          <p:nvPr/>
        </p:nvSpPr>
        <p:spPr>
          <a:xfrm>
            <a:off x="660934" y="3683883"/>
            <a:ext cx="296091" cy="311331"/>
          </a:xfrm>
          <a:prstGeom prst="noSmoking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08F66D-8049-6415-8D16-D6065DF0C247}"/>
              </a:ext>
            </a:extLst>
          </p:cNvPr>
          <p:cNvSpPr txBox="1"/>
          <p:nvPr/>
        </p:nvSpPr>
        <p:spPr>
          <a:xfrm>
            <a:off x="1207797" y="3358028"/>
            <a:ext cx="1923011" cy="1043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38912">
              <a:spcAft>
                <a:spcPts val="600"/>
              </a:spcAft>
            </a:pPr>
            <a:r>
              <a:rPr lang="en-US" altLang="ko-KR" sz="1728" dirty="0"/>
              <a:t>Collision</a:t>
            </a:r>
          </a:p>
          <a:p>
            <a:pPr defTabSz="438912">
              <a:spcAft>
                <a:spcPts val="600"/>
              </a:spcAft>
            </a:pPr>
            <a:r>
              <a:rPr lang="en-US" altLang="ko-KR" sz="1728" dirty="0"/>
              <a:t>Detection</a:t>
            </a:r>
          </a:p>
          <a:p>
            <a:pPr defTabSz="438912">
              <a:spcAft>
                <a:spcPts val="600"/>
              </a:spcAft>
            </a:pPr>
            <a:r>
              <a:rPr lang="en-US" altLang="ko-KR" sz="1728" dirty="0"/>
              <a:t>(Base)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E20D95D-E416-12AC-170F-E22380E3DD4F}"/>
              </a:ext>
            </a:extLst>
          </p:cNvPr>
          <p:cNvCxnSpPr>
            <a:cxnSpLocks/>
          </p:cNvCxnSpPr>
          <p:nvPr/>
        </p:nvCxnSpPr>
        <p:spPr>
          <a:xfrm flipV="1">
            <a:off x="1388169" y="4452288"/>
            <a:ext cx="0" cy="39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2E56FC6-A6EF-1781-D24E-963F425543E3}"/>
              </a:ext>
            </a:extLst>
          </p:cNvPr>
          <p:cNvSpPr/>
          <p:nvPr/>
        </p:nvSpPr>
        <p:spPr>
          <a:xfrm>
            <a:off x="409246" y="4850493"/>
            <a:ext cx="1923011" cy="12099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5F221A5D-DC20-C659-BBC8-DC6D5016380F}"/>
              </a:ext>
            </a:extLst>
          </p:cNvPr>
          <p:cNvSpPr/>
          <p:nvPr/>
        </p:nvSpPr>
        <p:spPr>
          <a:xfrm>
            <a:off x="617194" y="5346717"/>
            <a:ext cx="296091" cy="31133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FAACB8-7E41-8BB9-898A-779FC2EEC4AF}"/>
              </a:ext>
            </a:extLst>
          </p:cNvPr>
          <p:cNvSpPr txBox="1"/>
          <p:nvPr/>
        </p:nvSpPr>
        <p:spPr>
          <a:xfrm>
            <a:off x="1042747" y="5151837"/>
            <a:ext cx="1289510" cy="701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38912">
              <a:spcAft>
                <a:spcPts val="600"/>
              </a:spcAft>
            </a:pPr>
            <a:r>
              <a:rPr lang="en-US" altLang="ko-KR" sz="1728" dirty="0" err="1"/>
              <a:t>BoxCollider</a:t>
            </a:r>
            <a:endParaRPr lang="en-US" altLang="ko-KR" sz="1728" dirty="0"/>
          </a:p>
          <a:p>
            <a:pPr defTabSz="438912">
              <a:spcAft>
                <a:spcPts val="600"/>
              </a:spcAft>
            </a:pPr>
            <a:r>
              <a:rPr lang="en-US" altLang="ko-KR" sz="1728" dirty="0"/>
              <a:t>(</a:t>
            </a:r>
            <a:r>
              <a:rPr lang="en-US" altLang="ko-KR" sz="1728" dirty="0" err="1"/>
              <a:t>Drived</a:t>
            </a:r>
            <a:r>
              <a:rPr lang="en-US" altLang="ko-KR" sz="1728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662678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</TotalTime>
  <Words>849</Words>
  <Application>Microsoft Office PowerPoint</Application>
  <PresentationFormat>와이드스크린</PresentationFormat>
  <Paragraphs>209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Monotype Corsiva</vt:lpstr>
      <vt:lpstr>추억</vt:lpstr>
      <vt:lpstr>Game Engine Development Presentation</vt:lpstr>
      <vt:lpstr>Contents</vt:lpstr>
      <vt:lpstr>1 . Theme and Goal</vt:lpstr>
      <vt:lpstr>1 . Theme and Goal</vt:lpstr>
      <vt:lpstr>2 . Major Functions</vt:lpstr>
      <vt:lpstr>2 . Major Functions : Vector2D</vt:lpstr>
      <vt:lpstr>2 . Major Functions : Transform</vt:lpstr>
      <vt:lpstr>2 . Major Functions : CollisionDetection</vt:lpstr>
      <vt:lpstr>2 . Major Functions : overlapArea</vt:lpstr>
      <vt:lpstr>2 . Major Functions : overlapArea</vt:lpstr>
      <vt:lpstr>2 . Major Functions : Impulsive Force</vt:lpstr>
      <vt:lpstr>3 . Practice</vt:lpstr>
      <vt:lpstr>3 . Practice</vt:lpstr>
      <vt:lpstr>3 . Practice</vt:lpstr>
      <vt:lpstr>3 . Practice</vt:lpstr>
      <vt:lpstr>3 . Practice</vt:lpstr>
      <vt:lpstr>4 .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Engine Development Presentation</dc:title>
  <dc:creator>백건희</dc:creator>
  <cp:lastModifiedBy>백건희</cp:lastModifiedBy>
  <cp:revision>40</cp:revision>
  <dcterms:created xsi:type="dcterms:W3CDTF">2023-12-11T06:40:42Z</dcterms:created>
  <dcterms:modified xsi:type="dcterms:W3CDTF">2023-12-13T01:59:00Z</dcterms:modified>
</cp:coreProperties>
</file>