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3"/>
    <p:sldId id="257" r:id="rId4"/>
    <p:sldId id="258" r:id="rId5"/>
    <p:sldId id="261" r:id="rId6"/>
    <p:sldId id="262" r:id="rId7"/>
    <p:sldId id="259" r:id="rId8"/>
    <p:sldId id="260" r:id="rId9"/>
    <p:sldId id="264" r:id="rId10"/>
    <p:sldId id="265" r:id="rId11"/>
    <p:sldId id="268" r:id="rId12"/>
    <p:sldId id="266" r:id="rId13"/>
    <p:sldId id="267" r:id="rId14"/>
    <p:sldId id="269" r:id="rId15"/>
    <p:sldId id="270" r:id="rId16"/>
    <p:sldId id="272" r:id="rId17"/>
    <p:sldId id="273" r:id="rId18"/>
    <p:sldId id="282" r:id="rId19"/>
    <p:sldId id="274" r:id="rId20"/>
    <p:sldId id="283" r:id="rId21"/>
    <p:sldId id="284" r:id="rId22"/>
    <p:sldId id="275" r:id="rId23"/>
    <p:sldId id="292" r:id="rId24"/>
    <p:sldId id="293" r:id="rId25"/>
    <p:sldId id="294" r:id="rId26"/>
    <p:sldId id="295" r:id="rId27"/>
    <p:sldId id="296" r:id="rId29"/>
    <p:sldId id="297" r:id="rId30"/>
    <p:sldId id="28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67F6B12A-C852-5541-9FEC-59EDBE9ECC36}"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39520" y="1112520"/>
            <a:ext cx="9713595" cy="2387600"/>
          </a:xfrm>
        </p:spPr>
        <p:txBody>
          <a:bodyPr>
            <a:normAutofit fontScale="90000"/>
          </a:bodyPr>
          <a:p>
            <a:r>
              <a:rPr lang="en-US" altLang="zh-CN">
                <a:latin typeface="Times New Roman" panose="02020603050405020304" charset="0"/>
                <a:cs typeface="Times New Roman" panose="02020603050405020304" charset="0"/>
              </a:rPr>
              <a:t>Factoral and Sectoral Characteristics of</a:t>
            </a:r>
            <a:br>
              <a:rPr lang="en-US" altLang="zh-CN">
                <a:latin typeface="Times New Roman" panose="02020603050405020304" charset="0"/>
                <a:cs typeface="Times New Roman" panose="02020603050405020304" charset="0"/>
              </a:rPr>
            </a:br>
            <a:r>
              <a:rPr lang="en-US" altLang="zh-CN">
                <a:latin typeface="Times New Roman" panose="02020603050405020304" charset="0"/>
                <a:cs typeface="Times New Roman" panose="02020603050405020304" charset="0"/>
              </a:rPr>
              <a:t>China's Growth since the Reform</a:t>
            </a:r>
            <a:endParaRPr lang="en-US" altLang="zh-CN">
              <a:latin typeface="Times New Roman" panose="02020603050405020304" charset="0"/>
              <a:cs typeface="Times New Roman" panose="02020603050405020304" charset="0"/>
            </a:endParaRPr>
          </a:p>
        </p:txBody>
      </p:sp>
      <p:sp>
        <p:nvSpPr>
          <p:cNvPr id="3" name="副标题 2"/>
          <p:cNvSpPr>
            <a:spLocks noGrp="1"/>
          </p:cNvSpPr>
          <p:nvPr>
            <p:ph type="subTitle" idx="1"/>
          </p:nvPr>
        </p:nvSpPr>
        <p:spPr>
          <a:xfrm>
            <a:off x="1524000" y="4372610"/>
            <a:ext cx="9144000" cy="913765"/>
          </a:xfrm>
        </p:spPr>
        <p:txBody>
          <a:bodyPr/>
          <a:p>
            <a:r>
              <a:rPr lang="en-US" altLang="zh-CN">
                <a:latin typeface="Times New Roman" panose="02020603050405020304" charset="0"/>
                <a:cs typeface="Times New Roman" panose="02020603050405020304" charset="0"/>
              </a:rPr>
              <a:t>Reporter</a:t>
            </a:r>
            <a:endParaRPr lang="en-US" altLang="zh-CN">
              <a:latin typeface="Times New Roman" panose="02020603050405020304" charset="0"/>
              <a:cs typeface="Times New Roman" panose="02020603050405020304" charset="0"/>
            </a:endParaRPr>
          </a:p>
          <a:p>
            <a:r>
              <a:rPr lang="en-US" altLang="zh-CN" i="1">
                <a:latin typeface="Times New Roman" panose="02020603050405020304" charset="0"/>
                <a:cs typeface="Times New Roman" panose="02020603050405020304" charset="0"/>
              </a:rPr>
              <a:t>Li, Hongcheng</a:t>
            </a:r>
            <a:endParaRPr lang="en-US" altLang="zh-CN" i="1">
              <a:latin typeface="Times New Roman" panose="02020603050405020304" charset="0"/>
              <a:cs typeface="Times New Roman" panose="02020603050405020304" charset="0"/>
            </a:endParaRPr>
          </a:p>
          <a:p>
            <a:endParaRPr lang="en-US" altLang="zh-CN" i="1">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Data</a:t>
            </a:r>
            <a:r>
              <a:rPr lang="en-US" altLang="zh-CN">
                <a:latin typeface="Times New Roman" panose="02020603050405020304" charset="0"/>
                <a:cs typeface="Times New Roman" panose="02020603050405020304" charset="0"/>
              </a:rPr>
              <a:t>: Labor Income Share</a:t>
            </a:r>
            <a:endParaRPr lang="en-US" altLang="zh-CN">
              <a:latin typeface="Times New Roman" panose="02020603050405020304" charset="0"/>
              <a:cs typeface="Times New Roman" panose="02020603050405020304" charset="0"/>
            </a:endParaRPr>
          </a:p>
        </p:txBody>
      </p:sp>
      <p:pic>
        <p:nvPicPr>
          <p:cNvPr id="4" name="内容占位符 3" descr="Figure3"/>
          <p:cNvPicPr>
            <a:picLocks noChangeAspect="1"/>
          </p:cNvPicPr>
          <p:nvPr>
            <p:ph idx="1"/>
          </p:nvPr>
        </p:nvPicPr>
        <p:blipFill>
          <a:blip r:embed="rId1"/>
          <a:stretch>
            <a:fillRect/>
          </a:stretch>
        </p:blipFill>
        <p:spPr>
          <a:xfrm>
            <a:off x="5905500" y="1891665"/>
            <a:ext cx="5448300" cy="3865880"/>
          </a:xfrm>
          <a:prstGeom prst="rect">
            <a:avLst/>
          </a:prstGeom>
        </p:spPr>
      </p:pic>
      <p:sp>
        <p:nvSpPr>
          <p:cNvPr id="5" name="文本框 4"/>
          <p:cNvSpPr txBox="1"/>
          <p:nvPr/>
        </p:nvSpPr>
        <p:spPr>
          <a:xfrm>
            <a:off x="838200" y="1978025"/>
            <a:ext cx="4668520" cy="369252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We use detailed industrial data from Hsueh and Li's (1999) to calculate the labor income share at each level and for each sector.</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Notice that these values appear to be very stable in the long run, so we set them as constant in later analysis.</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Aggregate = 0.541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Primary = 0.850</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Secondary = 0.389</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Tertiary = 0.470</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Non-primary = 0.429</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Factoral Analysis</a:t>
            </a:r>
            <a:r>
              <a:rPr lang="en-US" altLang="zh-CN">
                <a:latin typeface="Times New Roman" panose="02020603050405020304" charset="0"/>
                <a:cs typeface="Times New Roman" panose="02020603050405020304" charset="0"/>
              </a:rPr>
              <a:t>: Method</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r>
              <a:rPr lang="en-US" altLang="zh-CN">
                <a:latin typeface="Times New Roman" panose="02020603050405020304" charset="0"/>
                <a:cs typeface="Times New Roman" panose="02020603050405020304" charset="0"/>
              </a:rPr>
              <a:t>We follow Zhu's (2012) accounting method</a:t>
            </a:r>
            <a:endParaRPr lang="en-US" altLang="zh-CN">
              <a:latin typeface="Times New Roman" panose="02020603050405020304" charset="0"/>
              <a:cs typeface="Times New Roman" panose="02020603050405020304" charset="0"/>
            </a:endParaRPr>
          </a:p>
        </p:txBody>
      </p:sp>
      <p:pic>
        <p:nvPicPr>
          <p:cNvPr id="4" name="图片 3" descr="Formulation"/>
          <p:cNvPicPr>
            <a:picLocks noChangeAspect="1"/>
          </p:cNvPicPr>
          <p:nvPr/>
        </p:nvPicPr>
        <p:blipFill>
          <a:blip r:embed="rId1"/>
          <a:stretch>
            <a:fillRect/>
          </a:stretch>
        </p:blipFill>
        <p:spPr>
          <a:xfrm>
            <a:off x="994410" y="2936875"/>
            <a:ext cx="10203180" cy="21297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Factoral Analysis</a:t>
            </a:r>
            <a:r>
              <a:rPr lang="en-US" altLang="zh-CN">
                <a:latin typeface="Times New Roman" panose="02020603050405020304" charset="0"/>
                <a:cs typeface="Times New Roman" panose="02020603050405020304" charset="0"/>
              </a:rPr>
              <a:t>: Aggregate Result</a:t>
            </a:r>
            <a:endParaRPr lang="en-US" altLang="zh-CN">
              <a:latin typeface="Times New Roman" panose="02020603050405020304" charset="0"/>
              <a:cs typeface="Times New Roman" panose="02020603050405020304" charset="0"/>
            </a:endParaRPr>
          </a:p>
        </p:txBody>
      </p:sp>
      <p:pic>
        <p:nvPicPr>
          <p:cNvPr id="6" name="内容占位符 5" descr="Factoral Aggregate"/>
          <p:cNvPicPr>
            <a:picLocks noChangeAspect="1"/>
          </p:cNvPicPr>
          <p:nvPr>
            <p:ph idx="1"/>
          </p:nvPr>
        </p:nvPicPr>
        <p:blipFill>
          <a:blip r:embed="rId1"/>
          <a:stretch>
            <a:fillRect/>
          </a:stretch>
        </p:blipFill>
        <p:spPr>
          <a:xfrm>
            <a:off x="2017395" y="1691005"/>
            <a:ext cx="8157845" cy="4584065"/>
          </a:xfrm>
          <a:prstGeom prst="rect">
            <a:avLst/>
          </a:prstGeom>
        </p:spPr>
      </p:pic>
      <p:sp>
        <p:nvSpPr>
          <p:cNvPr id="3" name="文本框 2"/>
          <p:cNvSpPr txBox="1"/>
          <p:nvPr/>
        </p:nvSpPr>
        <p:spPr>
          <a:xfrm>
            <a:off x="6196965" y="6275070"/>
            <a:ext cx="2961005" cy="368300"/>
          </a:xfrm>
          <a:prstGeom prst="rect">
            <a:avLst/>
          </a:prstGeom>
          <a:noFill/>
        </p:spPr>
        <p:txBody>
          <a:bodyPr wrap="square" rtlCol="0">
            <a:spAutoFit/>
          </a:bodyPr>
          <a:p>
            <a:r>
              <a:rPr lang="en-US" altLang="zh-CN">
                <a:solidFill>
                  <a:srgbClr val="FF0000"/>
                </a:solidFill>
                <a:latin typeface="Times New Roman" panose="02020603050405020304" charset="0"/>
                <a:cs typeface="Times New Roman" panose="02020603050405020304" charset="0"/>
              </a:rPr>
              <a:t>somewhat interchange of role</a:t>
            </a:r>
            <a:endParaRPr lang="en-US" altLang="zh-CN">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latin typeface="Times New Roman" panose="02020603050405020304" charset="0"/>
                <a:cs typeface="Times New Roman" panose="02020603050405020304" charset="0"/>
                <a:sym typeface="+mn-ea"/>
              </a:rPr>
              <a:t>Factoral Analysis</a:t>
            </a:r>
            <a:r>
              <a:rPr lang="en-US" altLang="zh-CN">
                <a:latin typeface="Times New Roman" panose="02020603050405020304" charset="0"/>
                <a:cs typeface="Times New Roman" panose="02020603050405020304" charset="0"/>
                <a:sym typeface="+mn-ea"/>
              </a:rPr>
              <a:t>: Agricultural Result</a:t>
            </a:r>
            <a:endParaRPr lang="zh-CN" altLang="en-US"/>
          </a:p>
        </p:txBody>
      </p:sp>
      <p:pic>
        <p:nvPicPr>
          <p:cNvPr id="4" name="内容占位符 3" descr="Factoral Primary"/>
          <p:cNvPicPr>
            <a:picLocks noChangeAspect="1"/>
          </p:cNvPicPr>
          <p:nvPr>
            <p:ph idx="1"/>
          </p:nvPr>
        </p:nvPicPr>
        <p:blipFill>
          <a:blip r:embed="rId1"/>
          <a:stretch>
            <a:fillRect/>
          </a:stretch>
        </p:blipFill>
        <p:spPr>
          <a:xfrm>
            <a:off x="2027555" y="1691005"/>
            <a:ext cx="8136000" cy="4491381"/>
          </a:xfrm>
          <a:prstGeom prst="rect">
            <a:avLst/>
          </a:prstGeom>
        </p:spPr>
      </p:pic>
      <p:sp>
        <p:nvSpPr>
          <p:cNvPr id="5" name="文本框 4"/>
          <p:cNvSpPr txBox="1"/>
          <p:nvPr/>
        </p:nvSpPr>
        <p:spPr>
          <a:xfrm>
            <a:off x="6348730" y="5414645"/>
            <a:ext cx="2527300" cy="368300"/>
          </a:xfrm>
          <a:prstGeom prst="rect">
            <a:avLst/>
          </a:prstGeom>
          <a:noFill/>
        </p:spPr>
        <p:txBody>
          <a:bodyPr wrap="square" rtlCol="0">
            <a:spAutoFit/>
          </a:bodyPr>
          <a:p>
            <a:r>
              <a:rPr lang="en-US" altLang="zh-CN">
                <a:solidFill>
                  <a:srgbClr val="FF0000"/>
                </a:solidFill>
              </a:rPr>
              <a:t>&lt;------- 5 to 6 times -------</a:t>
            </a:r>
            <a:endParaRPr lang="en-US" altLang="zh-CN">
              <a:solidFill>
                <a:srgbClr val="FF0000"/>
              </a:solidFill>
            </a:endParaRPr>
          </a:p>
        </p:txBody>
      </p:sp>
      <p:sp>
        <p:nvSpPr>
          <p:cNvPr id="3" name="文本框 2"/>
          <p:cNvSpPr txBox="1"/>
          <p:nvPr/>
        </p:nvSpPr>
        <p:spPr>
          <a:xfrm>
            <a:off x="8107045" y="6182360"/>
            <a:ext cx="2214245" cy="368300"/>
          </a:xfrm>
          <a:prstGeom prst="rect">
            <a:avLst/>
          </a:prstGeom>
          <a:noFill/>
        </p:spPr>
        <p:txBody>
          <a:bodyPr wrap="square" rtlCol="0">
            <a:spAutoFit/>
          </a:bodyPr>
          <a:p>
            <a:r>
              <a:rPr lang="en-US" altLang="zh-CN">
                <a:solidFill>
                  <a:srgbClr val="FF0000"/>
                </a:solidFill>
                <a:latin typeface="Times New Roman" panose="02020603050405020304" charset="0"/>
                <a:cs typeface="Times New Roman" panose="02020603050405020304" charset="0"/>
              </a:rPr>
              <a:t>complete TFP-driven</a:t>
            </a:r>
            <a:endParaRPr lang="en-US" altLang="zh-CN">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latin typeface="Times New Roman" panose="02020603050405020304" charset="0"/>
                <a:cs typeface="Times New Roman" panose="02020603050405020304" charset="0"/>
                <a:sym typeface="+mn-ea"/>
              </a:rPr>
              <a:t>Factoral Analysis</a:t>
            </a:r>
            <a:r>
              <a:rPr lang="en-US" altLang="zh-CN">
                <a:latin typeface="Times New Roman" panose="02020603050405020304" charset="0"/>
                <a:cs typeface="Times New Roman" panose="02020603050405020304" charset="0"/>
                <a:sym typeface="+mn-ea"/>
              </a:rPr>
              <a:t>: Non-Agricultural Result</a:t>
            </a:r>
            <a:endParaRPr lang="zh-CN" altLang="en-US"/>
          </a:p>
        </p:txBody>
      </p:sp>
      <p:pic>
        <p:nvPicPr>
          <p:cNvPr id="4" name="内容占位符 3" descr="Factoral NonPrimary"/>
          <p:cNvPicPr>
            <a:picLocks noChangeAspect="1"/>
          </p:cNvPicPr>
          <p:nvPr>
            <p:ph idx="1"/>
          </p:nvPr>
        </p:nvPicPr>
        <p:blipFill>
          <a:blip r:embed="rId1"/>
          <a:stretch>
            <a:fillRect/>
          </a:stretch>
        </p:blipFill>
        <p:spPr>
          <a:xfrm>
            <a:off x="2027555" y="1691005"/>
            <a:ext cx="8136000" cy="4518911"/>
          </a:xfrm>
          <a:prstGeom prst="rect">
            <a:avLst/>
          </a:prstGeom>
        </p:spPr>
      </p:pic>
      <p:sp>
        <p:nvSpPr>
          <p:cNvPr id="3" name="文本框 2"/>
          <p:cNvSpPr txBox="1"/>
          <p:nvPr/>
        </p:nvSpPr>
        <p:spPr>
          <a:xfrm>
            <a:off x="6257290" y="6209665"/>
            <a:ext cx="2861310" cy="368300"/>
          </a:xfrm>
          <a:prstGeom prst="rect">
            <a:avLst/>
          </a:prstGeom>
          <a:noFill/>
        </p:spPr>
        <p:txBody>
          <a:bodyPr wrap="square" rtlCol="0">
            <a:spAutoFit/>
          </a:bodyPr>
          <a:p>
            <a:r>
              <a:rPr lang="en-US" altLang="zh-CN">
                <a:solidFill>
                  <a:srgbClr val="FF0000"/>
                </a:solidFill>
                <a:latin typeface="Times New Roman" panose="02020603050405020304" charset="0"/>
                <a:cs typeface="Times New Roman" panose="02020603050405020304" charset="0"/>
              </a:rPr>
              <a:t>complete interchange of role</a:t>
            </a:r>
            <a:endParaRPr lang="en-US" altLang="zh-CN">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Factoral Analysis</a:t>
            </a:r>
            <a:r>
              <a:rPr lang="en-US" altLang="zh-CN">
                <a:latin typeface="Times New Roman" panose="02020603050405020304" charset="0"/>
                <a:cs typeface="Times New Roman" panose="02020603050405020304" charset="0"/>
              </a:rPr>
              <a:t>: Summary</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691005"/>
            <a:ext cx="10515600" cy="5180330"/>
          </a:xfrm>
        </p:spPr>
        <p:txBody>
          <a:bodyPr/>
          <a:p>
            <a:r>
              <a:rPr lang="en-US" altLang="zh-CN">
                <a:latin typeface="Times New Roman" panose="02020603050405020304" charset="0"/>
                <a:cs typeface="Times New Roman" panose="02020603050405020304" charset="0"/>
              </a:rPr>
              <a:t>Agricultural growth: powerful TFP growth</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The absolute value of TFP growth rate remains high but stable.</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TFP's increasing contribution is due to fast labor migration.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Non-agricultural growth: rising role of capital growth</a:t>
            </a:r>
            <a:endParaRPr lang="en-US" altLang="zh-CN">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sym typeface="+mn-ea"/>
              </a:rPr>
              <a:t>Aggregate Patterns:</a:t>
            </a:r>
            <a:endParaRPr lang="en-US" altLang="zh-CN" sz="2800">
              <a:latin typeface="Times New Roman" panose="02020603050405020304" charset="0"/>
              <a:cs typeface="Times New Roman" panose="02020603050405020304" charset="0"/>
              <a:sym typeface="+mn-ea"/>
            </a:endParaRPr>
          </a:p>
          <a:p>
            <a:pPr lvl="1"/>
            <a:r>
              <a:rPr lang="en-US" altLang="zh-CN">
                <a:latin typeface="Times New Roman" panose="02020603050405020304" charset="0"/>
                <a:cs typeface="Times New Roman" panose="02020603050405020304" charset="0"/>
                <a:sym typeface="+mn-ea"/>
              </a:rPr>
              <a:t>Structural transformation.</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sym typeface="+mn-ea"/>
              </a:rPr>
              <a:t>Deepening capital-dependence.</a:t>
            </a:r>
            <a:endParaRPr lang="en-US" altLang="zh-CN">
              <a:latin typeface="Times New Roman" panose="02020603050405020304" charset="0"/>
              <a:cs typeface="Times New Roman" panose="02020603050405020304" charset="0"/>
            </a:endParaRPr>
          </a:p>
          <a:p>
            <a:pPr lvl="1"/>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These results are consistent with the literature</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e.g., Chen, Jefferson, and Zhang (2011); Brandt, Hsieh, and Zhu (2008).</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Sectoral Analysis</a:t>
            </a:r>
            <a:r>
              <a:rPr lang="en-US" altLang="zh-CN">
                <a:latin typeface="Times New Roman" panose="02020603050405020304" charset="0"/>
                <a:cs typeface="Times New Roman" panose="02020603050405020304" charset="0"/>
              </a:rPr>
              <a:t>: MPR</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691005"/>
            <a:ext cx="10515600" cy="4644390"/>
          </a:xfrm>
        </p:spPr>
        <p:txBody>
          <a:bodyPr/>
          <a:p>
            <a:r>
              <a:rPr lang="en-US" altLang="zh-CN">
                <a:latin typeface="Times New Roman" panose="02020603050405020304" charset="0"/>
                <a:cs typeface="Times New Roman" panose="02020603050405020304" charset="0"/>
              </a:rPr>
              <a:t>Theoretical background: An ideal two-sector labor market should gives balanced wages in both sectoral labor markets.</a:t>
            </a:r>
            <a:endParaRPr lang="en-US" altLang="zh-CN">
              <a:latin typeface="Times New Roman" panose="02020603050405020304" charset="0"/>
              <a:cs typeface="Times New Roman" panose="02020603050405020304" charset="0"/>
            </a:endParaRPr>
          </a:p>
          <a:p>
            <a:pPr lvl="1"/>
            <a:r>
              <a:rPr lang="en-US" altLang="zh-CN" sz="2400">
                <a:latin typeface="Times New Roman" panose="02020603050405020304" charset="0"/>
                <a:cs typeface="Times New Roman" panose="02020603050405020304" charset="0"/>
                <a:sym typeface="+mn-ea"/>
              </a:rPr>
              <a:t>Assumptions</a:t>
            </a:r>
            <a:endParaRPr lang="en-US" altLang="zh-CN" sz="2400">
              <a:latin typeface="Times New Roman" panose="02020603050405020304" charset="0"/>
              <a:cs typeface="Times New Roman" panose="02020603050405020304" charset="0"/>
              <a:sym typeface="+mn-ea"/>
            </a:endParaRPr>
          </a:p>
          <a:p>
            <a:pPr lvl="2"/>
            <a:r>
              <a:rPr lang="en-US" altLang="zh-CN" sz="2000">
                <a:latin typeface="Times New Roman" panose="02020603050405020304" charset="0"/>
                <a:cs typeface="Times New Roman" panose="02020603050405020304" charset="0"/>
                <a:sym typeface="+mn-ea"/>
              </a:rPr>
              <a:t>A1: No inter-sectoral migration friction and regulation.</a:t>
            </a:r>
            <a:endParaRPr lang="en-US" altLang="zh-CN" sz="2000">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sym typeface="+mn-ea"/>
              </a:rPr>
              <a:t>A2: Labor forces needed respectively in two labor markets are interchangable.</a:t>
            </a:r>
            <a:endParaRPr lang="en-US" altLang="zh-CN" sz="2000">
              <a:latin typeface="Times New Roman" panose="02020603050405020304" charset="0"/>
              <a:cs typeface="Times New Roman" panose="02020603050405020304" charset="0"/>
            </a:endParaRPr>
          </a:p>
          <a:p>
            <a:pPr lvl="3"/>
            <a:r>
              <a:rPr lang="en-US" altLang="zh-CN" sz="2000">
                <a:latin typeface="Times New Roman" panose="02020603050405020304" charset="0"/>
                <a:cs typeface="Times New Roman" panose="02020603050405020304" charset="0"/>
                <a:sym typeface="+mn-ea"/>
              </a:rPr>
              <a:t>No discrepancy in human capital, living cost, etc..</a:t>
            </a:r>
            <a:endParaRPr lang="en-US" altLang="zh-CN" sz="2000">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sym typeface="+mn-ea"/>
              </a:rPr>
              <a:t>*A3: No in-sectoral migration </a:t>
            </a:r>
            <a:r>
              <a:rPr lang="en-US" altLang="zh-CN">
                <a:latin typeface="Times New Roman" panose="02020603050405020304" charset="0"/>
                <a:cs typeface="Times New Roman" panose="02020603050405020304" charset="0"/>
                <a:sym typeface="+mn-ea"/>
              </a:rPr>
              <a:t>friction and regulation</a:t>
            </a:r>
            <a:r>
              <a:rPr lang="en-US" altLang="zh-CN" sz="2000">
                <a:latin typeface="Times New Roman" panose="02020603050405020304" charset="0"/>
                <a:cs typeface="Times New Roman" panose="02020603050405020304" charset="0"/>
                <a:sym typeface="+mn-ea"/>
              </a:rPr>
              <a:t>.</a:t>
            </a:r>
            <a:endParaRPr lang="en-US" altLang="zh-CN" sz="2000">
              <a:latin typeface="Times New Roman" panose="02020603050405020304" charset="0"/>
              <a:cs typeface="Times New Roman" panose="02020603050405020304" charset="0"/>
            </a:endParaRPr>
          </a:p>
          <a:p>
            <a:pPr lvl="1"/>
            <a:endParaRPr lang="en-US" altLang="zh-CN">
              <a:latin typeface="Times New Roman" panose="02020603050405020304" charset="0"/>
              <a:cs typeface="Times New Roman" panose="02020603050405020304" charset="0"/>
            </a:endParaRPr>
          </a:p>
          <a:p>
            <a:r>
              <a:rPr lang="en-US" altLang="zh-CN" b="1">
                <a:latin typeface="Times New Roman" panose="02020603050405020304" charset="0"/>
                <a:cs typeface="Times New Roman" panose="02020603050405020304" charset="0"/>
              </a:rPr>
              <a:t>Model Price Ratio (MPR)</a:t>
            </a:r>
            <a:r>
              <a:rPr lang="en-US" altLang="zh-CN">
                <a:latin typeface="Times New Roman" panose="02020603050405020304" charset="0"/>
                <a:cs typeface="Times New Roman" panose="02020603050405020304" charset="0"/>
              </a:rPr>
              <a:t>: The ratio of theoretical labor wage of one sector to that of primary sector deduced from C-D production func.</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latin typeface="Times New Roman" panose="02020603050405020304" charset="0"/>
                <a:cs typeface="Times New Roman" panose="02020603050405020304" charset="0"/>
                <a:sym typeface="+mn-ea"/>
              </a:rPr>
              <a:t>Sectoral Analysis</a:t>
            </a:r>
            <a:r>
              <a:rPr lang="en-US" altLang="zh-CN">
                <a:latin typeface="Times New Roman" panose="02020603050405020304" charset="0"/>
                <a:cs typeface="Times New Roman" panose="02020603050405020304" charset="0"/>
                <a:sym typeface="+mn-ea"/>
              </a:rPr>
              <a:t>: MPR</a:t>
            </a:r>
            <a:endParaRPr lang="zh-CN" altLang="en-US"/>
          </a:p>
        </p:txBody>
      </p:sp>
      <p:sp>
        <p:nvSpPr>
          <p:cNvPr id="3" name="内容占位符 2"/>
          <p:cNvSpPr>
            <a:spLocks noGrp="1"/>
          </p:cNvSpPr>
          <p:nvPr>
            <p:ph idx="1"/>
          </p:nvPr>
        </p:nvSpPr>
        <p:spPr>
          <a:xfrm>
            <a:off x="838200" y="1691005"/>
            <a:ext cx="10677525" cy="5017770"/>
          </a:xfrm>
        </p:spPr>
        <p:txBody>
          <a:bodyPr/>
          <a:p>
            <a:r>
              <a:rPr lang="en-US" altLang="zh-CN" sz="2400">
                <a:latin typeface="Times New Roman" panose="02020603050405020304" charset="0"/>
                <a:cs typeface="Times New Roman" panose="02020603050405020304" charset="0"/>
              </a:rPr>
              <a:t>Formally, we have:</a:t>
            </a:r>
            <a:endParaRPr lang="en-US" altLang="zh-CN" sz="2400">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sym typeface="+mn-ea"/>
              </a:rPr>
              <a:t>In principle, MPR is equal to 1, which is not very likely. The deviation of realized MPR from theoretical value indicates that the three assumptions A1-3 do not all hold true.</a:t>
            </a:r>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r>
              <a:rPr lang="en-US" altLang="zh-CN" sz="2400">
                <a:latin typeface="Times New Roman" panose="02020603050405020304" charset="0"/>
                <a:cs typeface="Times New Roman" panose="02020603050405020304" charset="0"/>
              </a:rPr>
              <a:t>We will later justify that this deviation is </a:t>
            </a:r>
            <a:r>
              <a:rPr lang="en-US" altLang="zh-CN" sz="2400" b="1">
                <a:latin typeface="Times New Roman" panose="02020603050405020304" charset="0"/>
                <a:cs typeface="Times New Roman" panose="02020603050405020304" charset="0"/>
              </a:rPr>
              <a:t>an adequate indicator of migration restriction</a:t>
            </a:r>
            <a:r>
              <a:rPr lang="en-US" altLang="zh-CN" sz="2400">
                <a:latin typeface="Times New Roman" panose="02020603050405020304" charset="0"/>
                <a:cs typeface="Times New Roman" panose="02020603050405020304" charset="0"/>
              </a:rPr>
              <a:t>. Therefore, the gap between MPR and 1 is directly related to structural transformation.</a:t>
            </a:r>
            <a:endParaRPr lang="en-US" altLang="zh-CN" sz="2400">
              <a:latin typeface="Times New Roman" panose="02020603050405020304" charset="0"/>
              <a:cs typeface="Times New Roman" panose="02020603050405020304" charset="0"/>
            </a:endParaRPr>
          </a:p>
        </p:txBody>
      </p:sp>
      <p:pic>
        <p:nvPicPr>
          <p:cNvPr id="4" name="图片 3" descr="MPR"/>
          <p:cNvPicPr>
            <a:picLocks noChangeAspect="1"/>
          </p:cNvPicPr>
          <p:nvPr/>
        </p:nvPicPr>
        <p:blipFill>
          <a:blip r:embed="rId1"/>
          <a:stretch>
            <a:fillRect/>
          </a:stretch>
        </p:blipFill>
        <p:spPr>
          <a:xfrm>
            <a:off x="4652010" y="1691005"/>
            <a:ext cx="2887980" cy="1638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Sectoral Analysis</a:t>
            </a:r>
            <a:r>
              <a:rPr lang="en-US" altLang="zh-CN">
                <a:latin typeface="Times New Roman" panose="02020603050405020304" charset="0"/>
                <a:cs typeface="Times New Roman" panose="02020603050405020304" charset="0"/>
              </a:rPr>
              <a:t>: MPR, Justifications</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825625"/>
            <a:ext cx="10515600" cy="4603750"/>
          </a:xfrm>
        </p:spPr>
        <p:txBody>
          <a:bodyPr/>
          <a:p>
            <a:r>
              <a:rPr lang="en-US" altLang="zh-CN">
                <a:latin typeface="Times New Roman" panose="02020603050405020304" charset="0"/>
                <a:cs typeface="Times New Roman" panose="02020603050405020304" charset="0"/>
              </a:rPr>
              <a:t>The first justification</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Assumption 2 may be violated: discrepancy between labor forces in primary and non primary industry is not negligible, such as, urban-rural income inequality, education inequality, etc..</a:t>
            </a:r>
            <a:endParaRPr lang="en-US" altLang="zh-CN">
              <a:latin typeface="Times New Roman" panose="02020603050405020304" charset="0"/>
              <a:cs typeface="Times New Roman" panose="02020603050405020304" charset="0"/>
            </a:endParaRPr>
          </a:p>
          <a:p>
            <a:pPr lvl="1"/>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However, in the long-term sense, these differences can also be regarded as part of migration restrictions.</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The notion </a:t>
            </a:r>
            <a:r>
              <a:rPr lang="en-US" altLang="zh-CN" i="1">
                <a:latin typeface="Times New Roman" panose="02020603050405020304" charset="0"/>
                <a:cs typeface="Times New Roman" panose="02020603050405020304" charset="0"/>
              </a:rPr>
              <a:t>wage</a:t>
            </a:r>
            <a:r>
              <a:rPr lang="en-US" altLang="zh-CN">
                <a:latin typeface="Times New Roman" panose="02020603050405020304" charset="0"/>
                <a:cs typeface="Times New Roman" panose="02020603050405020304" charset="0"/>
              </a:rPr>
              <a:t> here contains not merely income, but also all aspects concerning economic incentives, the benefit-cost structure faced by individuals.</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The higher cost of living in cities and being educated actually forms a barrier for an individual with rural household registration, when he plans for the future.</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Thus, the </a:t>
            </a:r>
            <a:r>
              <a:rPr lang="en-US" altLang="zh-CN" i="1">
                <a:latin typeface="Times New Roman" panose="02020603050405020304" charset="0"/>
                <a:cs typeface="Times New Roman" panose="02020603050405020304" charset="0"/>
              </a:rPr>
              <a:t>migration restrictions</a:t>
            </a:r>
            <a:r>
              <a:rPr lang="en-US" altLang="zh-CN">
                <a:latin typeface="Times New Roman" panose="02020603050405020304" charset="0"/>
                <a:cs typeface="Times New Roman" panose="02020603050405020304" charset="0"/>
              </a:rPr>
              <a:t> of our interest does not only contain friction and regulation, but also urban-rural economic gap.</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latin typeface="Times New Roman" panose="02020603050405020304" charset="0"/>
                <a:cs typeface="Times New Roman" panose="02020603050405020304" charset="0"/>
                <a:sym typeface="+mn-ea"/>
              </a:rPr>
              <a:t>Sectoral Analysis</a:t>
            </a:r>
            <a:r>
              <a:rPr lang="en-US" altLang="zh-CN">
                <a:latin typeface="Times New Roman" panose="02020603050405020304" charset="0"/>
                <a:cs typeface="Times New Roman" panose="02020603050405020304" charset="0"/>
                <a:sym typeface="+mn-ea"/>
              </a:rPr>
              <a:t>: MPR, Justifications</a:t>
            </a:r>
            <a:endParaRPr lang="zh-CN" altLang="en-US"/>
          </a:p>
        </p:txBody>
      </p:sp>
      <p:sp>
        <p:nvSpPr>
          <p:cNvPr id="3" name="内容占位符 2"/>
          <p:cNvSpPr>
            <a:spLocks noGrp="1"/>
          </p:cNvSpPr>
          <p:nvPr>
            <p:ph idx="1"/>
          </p:nvPr>
        </p:nvSpPr>
        <p:spPr/>
        <p:txBody>
          <a:bodyPr/>
          <a:p>
            <a:r>
              <a:rPr lang="en-US" altLang="zh-CN">
                <a:latin typeface="Times New Roman" panose="02020603050405020304" charset="0"/>
                <a:cs typeface="Times New Roman" panose="02020603050405020304" charset="0"/>
              </a:rPr>
              <a:t>The second justification</a:t>
            </a:r>
            <a:endParaRPr lang="en-US" altLang="zh-CN">
              <a:latin typeface="Times New Roman" panose="02020603050405020304" charset="0"/>
              <a:cs typeface="Times New Roman" panose="02020603050405020304" charset="0"/>
            </a:endParaRPr>
          </a:p>
          <a:p>
            <a:pPr lvl="1"/>
            <a:r>
              <a:rPr lang="en-US" altLang="zh-CN" sz="2400">
                <a:latin typeface="Times New Roman" panose="02020603050405020304" charset="0"/>
                <a:cs typeface="Times New Roman" panose="02020603050405020304" charset="0"/>
              </a:rPr>
              <a:t>Three dropping periods of MPR fit perfectly with three historical events.</a:t>
            </a:r>
            <a:endParaRPr lang="en-US" altLang="zh-CN">
              <a:latin typeface="Times New Roman" panose="02020603050405020304" charset="0"/>
              <a:cs typeface="Times New Roman" panose="02020603050405020304" charset="0"/>
            </a:endParaRPr>
          </a:p>
          <a:p>
            <a:pPr lvl="1"/>
            <a:endParaRPr lang="en-US" altLang="zh-CN">
              <a:latin typeface="Times New Roman" panose="02020603050405020304" charset="0"/>
              <a:cs typeface="Times New Roman" panose="02020603050405020304" charset="0"/>
            </a:endParaRPr>
          </a:p>
        </p:txBody>
      </p:sp>
      <p:pic>
        <p:nvPicPr>
          <p:cNvPr id="4" name="图片 3" descr="Figure7"/>
          <p:cNvPicPr>
            <a:picLocks noChangeAspect="1"/>
          </p:cNvPicPr>
          <p:nvPr/>
        </p:nvPicPr>
        <p:blipFill>
          <a:blip r:embed="rId1"/>
          <a:stretch>
            <a:fillRect/>
          </a:stretch>
        </p:blipFill>
        <p:spPr>
          <a:xfrm>
            <a:off x="4940935" y="2867660"/>
            <a:ext cx="6412865" cy="3669665"/>
          </a:xfrm>
          <a:prstGeom prst="rect">
            <a:avLst/>
          </a:prstGeom>
        </p:spPr>
      </p:pic>
      <p:sp>
        <p:nvSpPr>
          <p:cNvPr id="5" name="文本框 4"/>
          <p:cNvSpPr txBox="1"/>
          <p:nvPr/>
        </p:nvSpPr>
        <p:spPr>
          <a:xfrm>
            <a:off x="897890" y="2579370"/>
            <a:ext cx="4043045" cy="424624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 The end of the Great Cultural Revolution in 1976, starting the unchain-ment of market liquidity.</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2. The South Talk in 1992, mobilizing local governments to embrace all-round economic reform.</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3. The end of the gradual implementation of the rural-to-non-rural (</a:t>
            </a:r>
            <a:r>
              <a:rPr lang="zh-CN" altLang="en-US">
                <a:latin typeface="宋体" panose="02010600030101010101" pitchFamily="2" charset="-122"/>
                <a:ea typeface="宋体" panose="02010600030101010101" pitchFamily="2" charset="-122"/>
                <a:cs typeface="Times New Roman" panose="02020603050405020304" charset="0"/>
              </a:rPr>
              <a:t>农转非</a:t>
            </a:r>
            <a:r>
              <a:rPr lang="en-US" altLang="zh-CN">
                <a:latin typeface="Times New Roman" panose="02020603050405020304" charset="0"/>
                <a:cs typeface="Times New Roman" panose="02020603050405020304" charset="0"/>
              </a:rPr>
              <a:t>) policy during 1998-2003, breaking the strict restrictions on u-r migration.</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Events that either rise the demand or reduce the friction engender MPR decline.</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Objective</a:t>
            </a:r>
            <a:endParaRPr lang="en-US" altLang="zh-CN"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691005"/>
            <a:ext cx="10515600" cy="5012690"/>
          </a:xfrm>
        </p:spPr>
        <p:txBody>
          <a:bodyPr/>
          <a:p>
            <a:r>
              <a:rPr lang="en-US" altLang="zh-CN">
                <a:latin typeface="Times New Roman" panose="02020603050405020304" charset="0"/>
                <a:cs typeface="Times New Roman" panose="02020603050405020304" charset="0"/>
              </a:rPr>
              <a:t>To understand China Miracle</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Unprecedented speed and massive scale of economic growth.</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What are the characteristic patterns in this growth?</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What are the underlying forces driving these patterns?</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Market and opening? Government and state? Sustainable?</a:t>
            </a:r>
            <a:endParaRPr lang="en-US" altLang="zh-CN">
              <a:latin typeface="Times New Roman" panose="02020603050405020304" charset="0"/>
              <a:cs typeface="Times New Roman" panose="02020603050405020304" charset="0"/>
            </a:endParaRPr>
          </a:p>
          <a:p>
            <a:pPr lvl="1"/>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To compare and mitigate different views in literature</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The role of different factors</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Capital v.s. TFP</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The rise of capital growth</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Reform v.s. State</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latin typeface="Times New Roman" panose="02020603050405020304" charset="0"/>
                <a:cs typeface="Times New Roman" panose="02020603050405020304" charset="0"/>
                <a:sym typeface="+mn-ea"/>
              </a:rPr>
              <a:t>Sectoral Analysis</a:t>
            </a:r>
            <a:r>
              <a:rPr lang="en-US" altLang="zh-CN">
                <a:latin typeface="Times New Roman" panose="02020603050405020304" charset="0"/>
                <a:cs typeface="Times New Roman" panose="02020603050405020304" charset="0"/>
                <a:sym typeface="+mn-ea"/>
              </a:rPr>
              <a:t>: MPR, Justifications</a:t>
            </a:r>
            <a:endParaRPr lang="zh-CN" altLang="en-US"/>
          </a:p>
        </p:txBody>
      </p:sp>
      <p:sp>
        <p:nvSpPr>
          <p:cNvPr id="3" name="内容占位符 2"/>
          <p:cNvSpPr>
            <a:spLocks noGrp="1"/>
          </p:cNvSpPr>
          <p:nvPr>
            <p:ph idx="1"/>
          </p:nvPr>
        </p:nvSpPr>
        <p:spPr>
          <a:xfrm>
            <a:off x="838200" y="1825625"/>
            <a:ext cx="10948670" cy="4351655"/>
          </a:xfrm>
        </p:spPr>
        <p:txBody>
          <a:bodyPr/>
          <a:p>
            <a:r>
              <a:rPr lang="en-US" altLang="zh-CN">
                <a:latin typeface="Times New Roman" panose="02020603050405020304" charset="0"/>
                <a:cs typeface="Times New Roman" panose="02020603050405020304" charset="0"/>
              </a:rPr>
              <a:t>The third justification</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We define the counterpat notion for capital, Model Price Ratio of Capital (MPRC), the theoretical rent level of one sector to that of primary sector.</a:t>
            </a:r>
            <a:endParaRPr lang="en-US" altLang="zh-CN">
              <a:latin typeface="Times New Roman" panose="02020603050405020304" charset="0"/>
              <a:cs typeface="Times New Roman" panose="02020603050405020304" charset="0"/>
            </a:endParaRPr>
          </a:p>
        </p:txBody>
      </p:sp>
      <p:pic>
        <p:nvPicPr>
          <p:cNvPr id="4" name="图片 3" descr="Figure8"/>
          <p:cNvPicPr>
            <a:picLocks noChangeAspect="1"/>
          </p:cNvPicPr>
          <p:nvPr/>
        </p:nvPicPr>
        <p:blipFill>
          <a:blip r:embed="rId1"/>
          <a:stretch>
            <a:fillRect/>
          </a:stretch>
        </p:blipFill>
        <p:spPr>
          <a:xfrm>
            <a:off x="6108065" y="3032125"/>
            <a:ext cx="5678661" cy="3600000"/>
          </a:xfrm>
          <a:prstGeom prst="rect">
            <a:avLst/>
          </a:prstGeom>
        </p:spPr>
      </p:pic>
      <p:sp>
        <p:nvSpPr>
          <p:cNvPr id="5" name="文本框 4"/>
          <p:cNvSpPr txBox="1"/>
          <p:nvPr/>
        </p:nvSpPr>
        <p:spPr>
          <a:xfrm>
            <a:off x="1091565" y="3124200"/>
            <a:ext cx="4599305" cy="341503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The fact that capital flow enjoys more liquidity should give that MPRC will stay close to theoretical value 1 when capital market is developed.</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As expected, after 2001, both the establishment of domestic capital market and the opening of international market make MPRC stay around 1.</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This proves that when migration friction is low, MPR will approach 1, and this futher ensures that 1 is indeed a referrence point for MPR. </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Sectoral Analysis</a:t>
            </a:r>
            <a:r>
              <a:rPr lang="en-US" altLang="zh-CN">
                <a:latin typeface="Times New Roman" panose="02020603050405020304" charset="0"/>
                <a:cs typeface="Times New Roman" panose="02020603050405020304" charset="0"/>
              </a:rPr>
              <a:t>: Summary</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r>
              <a:rPr lang="en-US" altLang="zh-CN">
                <a:latin typeface="Times New Roman" panose="02020603050405020304" charset="0"/>
                <a:cs typeface="Times New Roman" panose="02020603050405020304" charset="0"/>
              </a:rPr>
              <a:t>MPR is justified as an adequate indicator for migration restriction.</a:t>
            </a:r>
            <a:endParaRPr lang="en-US" altLang="zh-CN">
              <a:latin typeface="Times New Roman" panose="02020603050405020304" charset="0"/>
              <a:cs typeface="Times New Roman" panose="02020603050405020304" charset="0"/>
            </a:endParaRPr>
          </a:p>
        </p:txBody>
      </p:sp>
      <p:pic>
        <p:nvPicPr>
          <p:cNvPr id="4" name="图片 3" descr="Figure7"/>
          <p:cNvPicPr>
            <a:picLocks noChangeAspect="1"/>
          </p:cNvPicPr>
          <p:nvPr/>
        </p:nvPicPr>
        <p:blipFill>
          <a:blip r:embed="rId1"/>
          <a:stretch>
            <a:fillRect/>
          </a:stretch>
        </p:blipFill>
        <p:spPr>
          <a:xfrm>
            <a:off x="4940935" y="2507615"/>
            <a:ext cx="6412865" cy="3669665"/>
          </a:xfrm>
          <a:prstGeom prst="rect">
            <a:avLst/>
          </a:prstGeom>
        </p:spPr>
      </p:pic>
      <p:sp>
        <p:nvSpPr>
          <p:cNvPr id="5" name="文本框 4"/>
          <p:cNvSpPr txBox="1"/>
          <p:nvPr/>
        </p:nvSpPr>
        <p:spPr>
          <a:xfrm>
            <a:off x="515620" y="2496185"/>
            <a:ext cx="4354195" cy="369252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MPR, as shown on the right, remains much higher than theoretical value, and this implies the existence of both </a:t>
            </a:r>
            <a:r>
              <a:rPr lang="en-US" altLang="zh-CN" b="1">
                <a:latin typeface="Times New Roman" panose="02020603050405020304" charset="0"/>
                <a:cs typeface="Times New Roman" panose="02020603050405020304" charset="0"/>
              </a:rPr>
              <a:t>demand</a:t>
            </a:r>
            <a:r>
              <a:rPr lang="en-US" altLang="zh-CN">
                <a:latin typeface="Times New Roman" panose="02020603050405020304" charset="0"/>
                <a:cs typeface="Times New Roman" panose="02020603050405020304" charset="0"/>
              </a:rPr>
              <a:t> and </a:t>
            </a:r>
            <a:r>
              <a:rPr lang="en-US" altLang="zh-CN" b="1">
                <a:latin typeface="Times New Roman" panose="02020603050405020304" charset="0"/>
                <a:cs typeface="Times New Roman" panose="02020603050405020304" charset="0"/>
              </a:rPr>
              <a:t>friction</a:t>
            </a:r>
            <a:r>
              <a:rPr lang="en-US" altLang="zh-CN">
                <a:latin typeface="Times New Roman" panose="02020603050405020304" charset="0"/>
                <a:cs typeface="Times New Roman" panose="02020603050405020304" charset="0"/>
              </a:rPr>
              <a:t> of structural transformation.</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More importantly, the concurrence of MPR's deviation and the structural transformation identified previously indirectly tells that China's massive inter-sectoral labor migration trend is indeed driven by economic incentives, and thus, this trend serves as a phenomenal growth pattern contributing to China Miracle.</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charset="0"/>
                <a:cs typeface="Times New Roman" panose="02020603050405020304" charset="0"/>
              </a:rPr>
              <a:t>Patterns</a:t>
            </a:r>
            <a:r>
              <a:rPr lang="en-US" altLang="zh-CN" dirty="0">
                <a:latin typeface="Times New Roman" panose="02020603050405020304" charset="0"/>
                <a:cs typeface="Times New Roman" panose="02020603050405020304" charset="0"/>
              </a:rPr>
              <a:t>: TFP and Capital</a:t>
            </a:r>
            <a:endParaRPr lang="en-US" altLang="zh-CN"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normAutofit/>
          </a:bodyPr>
          <a:lstStyle/>
          <a:p>
            <a:r>
              <a:rPr lang="en-US" altLang="zh-CN" dirty="0">
                <a:latin typeface="Times New Roman" panose="02020603050405020304" charset="0"/>
                <a:cs typeface="Times New Roman" panose="02020603050405020304" charset="0"/>
              </a:rPr>
              <a:t>Why</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did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TFP</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grow</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rapidly</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in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non-primary</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sector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before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2001?</a:t>
            </a:r>
            <a:endParaRPr lang="en-US" altLang="zh-CN" dirty="0">
              <a:latin typeface="Times New Roman" panose="02020603050405020304" charset="0"/>
              <a:cs typeface="Times New Roman" panose="02020603050405020304" charset="0"/>
            </a:endParaRPr>
          </a:p>
          <a:p>
            <a:pPr lvl="1"/>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series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of</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State-owned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Enterprise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Reform</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(SER)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allowed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enterprises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to</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enter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previously</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forbidden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industries,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economic</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decision-making</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powers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were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also</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devolved to</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lower-level</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governments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(Zhu,</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2012).</a:t>
            </a:r>
            <a:endParaRPr lang="en-US" altLang="zh-CN" dirty="0">
              <a:latin typeface="Times New Roman" panose="02020603050405020304" charset="0"/>
              <a:cs typeface="Times New Roman" panose="02020603050405020304" charset="0"/>
            </a:endParaRPr>
          </a:p>
          <a:p>
            <a:pPr lvl="1"/>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What</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made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capital</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growth</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gradually</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become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center?</a:t>
            </a:r>
            <a:endParaRPr lang="en-US" altLang="zh-CN" dirty="0">
              <a:latin typeface="Times New Roman" panose="02020603050405020304" charset="0"/>
              <a:cs typeface="Times New Roman" panose="02020603050405020304" charset="0"/>
            </a:endParaRPr>
          </a:p>
          <a:p>
            <a:pPr lvl="1"/>
            <a:r>
              <a:rPr lang="en-US" altLang="zh-CN" dirty="0">
                <a:latin typeface="Times New Roman" panose="02020603050405020304" charset="0"/>
                <a:cs typeface="Times New Roman" panose="02020603050405020304" charset="0"/>
              </a:rPr>
              <a:t>Non-primary</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sector</a:t>
            </a:r>
            <a:r>
              <a:rPr lang="zh-CN" altLang="en-US" dirty="0">
                <a:latin typeface="Times New Roman" panose="02020603050405020304" charset="0"/>
                <a:cs typeface="Times New Roman" panose="02020603050405020304" charset="0"/>
              </a:rPr>
              <a:t> </a:t>
            </a:r>
            <a:r>
              <a:rPr lang="en-GB" altLang="zh-CN" dirty="0">
                <a:latin typeface="Times New Roman" panose="02020603050405020304" charset="0"/>
                <a:cs typeface="Times New Roman" panose="02020603050405020304" charset="0"/>
              </a:rPr>
              <a:t>has a capital growth trend far exceeding that of</a:t>
            </a:r>
            <a:r>
              <a:rPr lang="zh-CN" altLang="en-US" dirty="0">
                <a:latin typeface="Times New Roman" panose="02020603050405020304" charset="0"/>
                <a:cs typeface="Times New Roman" panose="02020603050405020304" charset="0"/>
              </a:rPr>
              <a:t> </a:t>
            </a:r>
            <a:r>
              <a:rPr lang="en-GB" altLang="zh-CN" dirty="0">
                <a:latin typeface="Times New Roman" panose="02020603050405020304" charset="0"/>
                <a:cs typeface="Times New Roman" panose="02020603050405020304" charset="0"/>
              </a:rPr>
              <a:t>agriculture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Kuijs</a:t>
            </a:r>
            <a:r>
              <a:rPr lang="en-US" altLang="zh-CN" dirty="0">
                <a:latin typeface="Times New Roman" panose="02020603050405020304" charset="0"/>
                <a:cs typeface="Times New Roman" panose="02020603050405020304" charset="0"/>
              </a:rPr>
              <a:t> &amp; Wang,</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2005),</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but</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it’s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unsustainable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pattern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(Young,</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2003).</a:t>
            </a:r>
            <a:endParaRPr lang="en-GB" altLang="zh-CN" dirty="0">
              <a:latin typeface="Times New Roman" panose="02020603050405020304" charset="0"/>
              <a:cs typeface="Times New Roman" panose="02020603050405020304" charset="0"/>
            </a:endParaRPr>
          </a:p>
          <a:p>
            <a:pPr lvl="1"/>
            <a:r>
              <a:rPr lang="en-US" altLang="zh-CN" dirty="0">
                <a:latin typeface="Times New Roman" panose="02020603050405020304" charset="0"/>
                <a:cs typeface="Times New Roman" panose="02020603050405020304" charset="0"/>
              </a:rPr>
              <a:t>However,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we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suppose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growth</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rate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of</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non-agricultural</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capital</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is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insufficient,</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since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MPRC</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is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still</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on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rise.</a:t>
            </a:r>
            <a:endParaRPr lang="en-US" altLang="zh-CN" dirty="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charset="0"/>
                <a:cs typeface="Times New Roman" panose="02020603050405020304" charset="0"/>
              </a:rPr>
              <a:t>Patterns</a:t>
            </a:r>
            <a:r>
              <a:rPr lang="en-US" altLang="zh-CN" dirty="0">
                <a:latin typeface="Times New Roman" panose="02020603050405020304" charset="0"/>
                <a:cs typeface="Times New Roman" panose="02020603050405020304" charset="0"/>
              </a:rPr>
              <a:t>: TFP and Capital</a:t>
            </a:r>
            <a:endParaRPr lang="en-US" altLang="zh-CN"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569734" y="1623542"/>
            <a:ext cx="10515600" cy="520010"/>
          </a:xfrm>
        </p:spPr>
        <p:txBody>
          <a:bodyPr>
            <a:normAutofit/>
          </a:bodyPr>
          <a:lstStyle/>
          <a:p>
            <a:r>
              <a:rPr lang="en-US" altLang="zh-CN" dirty="0">
                <a:latin typeface="Times New Roman" panose="02020603050405020304" charset="0"/>
                <a:cs typeface="Times New Roman" panose="02020603050405020304" charset="0"/>
              </a:rPr>
              <a:t>Where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did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demand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for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capital</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growth</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come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from?</a:t>
            </a:r>
            <a:endParaRPr lang="en-US" altLang="zh-CN" dirty="0">
              <a:latin typeface="Times New Roman" panose="02020603050405020304" charset="0"/>
              <a:cs typeface="Times New Roman" panose="02020603050405020304" charset="0"/>
            </a:endParaRPr>
          </a:p>
        </p:txBody>
      </p:sp>
      <p:pic>
        <p:nvPicPr>
          <p:cNvPr id="4" name="图片 3" descr="Figure 9"/>
          <p:cNvPicPr/>
          <p:nvPr/>
        </p:nvPicPr>
        <p:blipFill>
          <a:blip r:embed="rId1"/>
          <a:stretch>
            <a:fillRect/>
          </a:stretch>
        </p:blipFill>
        <p:spPr>
          <a:xfrm>
            <a:off x="5628751" y="2596417"/>
            <a:ext cx="6331336" cy="3536578"/>
          </a:xfrm>
          <a:prstGeom prst="rect">
            <a:avLst/>
          </a:prstGeom>
        </p:spPr>
      </p:pic>
      <p:sp>
        <p:nvSpPr>
          <p:cNvPr id="6" name="内容占位符 2"/>
          <p:cNvSpPr txBox="1"/>
          <p:nvPr/>
        </p:nvSpPr>
        <p:spPr>
          <a:xfrm>
            <a:off x="179070" y="2450465"/>
            <a:ext cx="5156835" cy="35007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r>
              <a:rPr lang="en-US" altLang="zh-CN" dirty="0">
                <a:latin typeface="Times New Roman" panose="02020603050405020304" charset="0"/>
                <a:cs typeface="Times New Roman" panose="02020603050405020304" charset="0"/>
              </a:rPr>
              <a:t>The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d</a:t>
            </a:r>
            <a:r>
              <a:rPr lang="en-GB" altLang="zh-CN" dirty="0">
                <a:latin typeface="Times New Roman" panose="02020603050405020304" charset="0"/>
                <a:cs typeface="Times New Roman" panose="02020603050405020304" charset="0"/>
              </a:rPr>
              <a:t>riving forces of open capital markets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since</a:t>
            </a:r>
            <a:r>
              <a:rPr lang="zh-CN" altLang="en-US" dirty="0">
                <a:latin typeface="Times New Roman" panose="02020603050405020304" charset="0"/>
                <a:cs typeface="Times New Roman" panose="02020603050405020304" charset="0"/>
              </a:rPr>
              <a:t> </a:t>
            </a:r>
            <a:r>
              <a:rPr lang="en-GB" altLang="zh-CN" dirty="0">
                <a:latin typeface="Times New Roman" panose="02020603050405020304" charset="0"/>
                <a:cs typeface="Times New Roman" panose="02020603050405020304" charset="0"/>
              </a:rPr>
              <a:t>China</a:t>
            </a:r>
            <a:r>
              <a:rPr lang="zh-CN" altLang="en-US" dirty="0">
                <a:latin typeface="Times New Roman" panose="02020603050405020304" charset="0"/>
                <a:cs typeface="Times New Roman" panose="02020603050405020304" charset="0"/>
              </a:rPr>
              <a:t> </a:t>
            </a:r>
            <a:r>
              <a:rPr lang="en-GB" altLang="zh-CN" dirty="0">
                <a:latin typeface="Times New Roman" panose="02020603050405020304" charset="0"/>
                <a:cs typeface="Times New Roman" panose="02020603050405020304" charset="0"/>
              </a:rPr>
              <a:t>join</a:t>
            </a:r>
            <a:r>
              <a:rPr lang="en-US" altLang="zh-CN" dirty="0">
                <a:latin typeface="Times New Roman" panose="02020603050405020304" charset="0"/>
                <a:cs typeface="Times New Roman" panose="02020603050405020304" charset="0"/>
              </a:rPr>
              <a:t>ed</a:t>
            </a:r>
            <a:r>
              <a:rPr lang="en-GB" altLang="zh-CN" dirty="0">
                <a:latin typeface="Times New Roman" panose="02020603050405020304" charset="0"/>
                <a:cs typeface="Times New Roman" panose="02020603050405020304" charset="0"/>
              </a:rPr>
              <a:t> WTO</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1" algn="l"/>
            <a:endParaRPr kumimoji="1" lang="en-US" altLang="zh-CN" dirty="0">
              <a:latin typeface="Times New Roman" panose="02020603050405020304" charset="0"/>
              <a:cs typeface="Times New Roman" panose="02020603050405020304" charset="0"/>
            </a:endParaRPr>
          </a:p>
          <a:p>
            <a:pPr lvl="1" algn="l"/>
            <a:r>
              <a:rPr kumimoji="1" lang="en-US" altLang="zh-CN" dirty="0">
                <a:latin typeface="Times New Roman" panose="02020603050405020304" charset="0"/>
                <a:cs typeface="Times New Roman" panose="02020603050405020304" charset="0"/>
              </a:rPr>
              <a:t>Or</a:t>
            </a:r>
            <a:r>
              <a:rPr kumimoji="1"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Brandt</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and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Zhu</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(2010)</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suggested,</a:t>
            </a:r>
            <a:r>
              <a:rPr lang="zh-CN" altLang="en-US" dirty="0">
                <a:latin typeface="Times New Roman" panose="02020603050405020304" charset="0"/>
                <a:cs typeface="Times New Roman" panose="02020603050405020304" charset="0"/>
              </a:rPr>
              <a:t> </a:t>
            </a:r>
            <a:r>
              <a:rPr lang="en-GB" altLang="zh-CN" dirty="0">
                <a:latin typeface="Times New Roman" panose="02020603050405020304" charset="0"/>
                <a:cs typeface="Times New Roman" panose="02020603050405020304" charset="0"/>
              </a:rPr>
              <a:t>the capital market</a:t>
            </a:r>
            <a:r>
              <a:rPr lang="en-US" altLang="zh-CN" dirty="0">
                <a:latin typeface="Times New Roman" panose="02020603050405020304" charset="0"/>
                <a:cs typeface="Times New Roman" panose="02020603050405020304" charset="0"/>
              </a:rPr>
              <a:t>’</a:t>
            </a:r>
            <a:r>
              <a:rPr lang="en-GB" altLang="zh-CN" dirty="0">
                <a:latin typeface="Times New Roman" panose="02020603050405020304" charset="0"/>
                <a:cs typeface="Times New Roman" panose="02020603050405020304" charset="0"/>
              </a:rPr>
              <a:t>s distortion made the state-owned sector’s capital share accelerate since 1997, and a</a:t>
            </a:r>
            <a:r>
              <a:rPr lang="zh-CN" altLang="en-US" dirty="0">
                <a:latin typeface="Times New Roman" panose="02020603050405020304" charset="0"/>
                <a:cs typeface="Times New Roman" panose="02020603050405020304" charset="0"/>
              </a:rPr>
              <a:t> </a:t>
            </a:r>
            <a:r>
              <a:rPr lang="en-GB" altLang="zh-CN" dirty="0">
                <a:latin typeface="Times New Roman" panose="02020603050405020304" charset="0"/>
                <a:cs typeface="Times New Roman" panose="02020603050405020304" charset="0"/>
              </a:rPr>
              <a:t>government-led accumulation of</a:t>
            </a:r>
            <a:r>
              <a:rPr lang="zh-CN" altLang="en-US" dirty="0">
                <a:latin typeface="Times New Roman" panose="02020603050405020304" charset="0"/>
                <a:cs typeface="Times New Roman" panose="02020603050405020304" charset="0"/>
              </a:rPr>
              <a:t> </a:t>
            </a:r>
            <a:r>
              <a:rPr lang="en-GB" altLang="zh-CN" dirty="0">
                <a:latin typeface="Times New Roman" panose="02020603050405020304" charset="0"/>
                <a:cs typeface="Times New Roman" panose="02020603050405020304" charset="0"/>
              </a:rPr>
              <a:t>capital may be one of the drivers.</a:t>
            </a:r>
            <a:endParaRPr lang="en-GB" altLang="zh-CN" dirty="0">
              <a:latin typeface="Times New Roman" panose="02020603050405020304" charset="0"/>
              <a:cs typeface="Times New Roman" panose="02020603050405020304" charset="0"/>
            </a:endParaRPr>
          </a:p>
          <a:p>
            <a:pPr lvl="1" algn="l"/>
            <a:endParaRPr lang="en-GB" altLang="zh-CN" dirty="0">
              <a:latin typeface="Times New Roman" panose="02020603050405020304" charset="0"/>
              <a:cs typeface="Times New Roman" panose="02020603050405020304" charset="0"/>
            </a:endParaRPr>
          </a:p>
          <a:p>
            <a:pPr algn="l"/>
            <a:endParaRPr kumimoji="1" lang="zh-CN" altLang="en-US" sz="2400" dirty="0">
              <a:latin typeface="Times New Roman" panose="02020603050405020304" charset="0"/>
              <a:cs typeface="Times New Roman" panose="02020603050405020304" charset="0"/>
            </a:endParaRPr>
          </a:p>
          <a:p>
            <a:pPr algn="l"/>
            <a:endParaRPr lang="en-US" altLang="zh-CN" dirty="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charset="0"/>
                <a:cs typeface="Times New Roman" panose="02020603050405020304" charset="0"/>
              </a:rPr>
              <a:t>Patterns</a:t>
            </a:r>
            <a:r>
              <a:rPr lang="en-US" altLang="zh-CN" dirty="0">
                <a:latin typeface="Times New Roman" panose="02020603050405020304" charset="0"/>
                <a:cs typeface="Times New Roman" panose="02020603050405020304" charset="0"/>
              </a:rPr>
              <a:t>: Structural Transformation</a:t>
            </a:r>
            <a:endParaRPr lang="en-US" altLang="zh-CN"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825625"/>
            <a:ext cx="10648950" cy="4816475"/>
          </a:xfrm>
        </p:spPr>
        <p:txBody>
          <a:bodyPr>
            <a:normAutofit/>
          </a:bodyPr>
          <a:lstStyle/>
          <a:p>
            <a:r>
              <a:rPr lang="en-US" altLang="zh-CN" dirty="0">
                <a:latin typeface="Times New Roman" panose="02020603050405020304" charset="0"/>
                <a:cs typeface="Times New Roman" panose="02020603050405020304" charset="0"/>
              </a:rPr>
              <a:t>What’s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cause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shaping</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MPR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consistently</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greater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than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1?</a:t>
            </a:r>
            <a:endParaRPr lang="en-US" altLang="zh-CN" dirty="0">
              <a:latin typeface="Times New Roman" panose="02020603050405020304" charset="0"/>
              <a:cs typeface="Times New Roman" panose="02020603050405020304" charset="0"/>
            </a:endParaRPr>
          </a:p>
          <a:p>
            <a:pPr lvl="1"/>
            <a:r>
              <a:rPr lang="en-US" altLang="zh-CN" dirty="0">
                <a:latin typeface="Times New Roman" panose="02020603050405020304" charset="0"/>
                <a:cs typeface="Times New Roman" panose="02020603050405020304" charset="0"/>
              </a:rPr>
              <a:t>There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exist</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two</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countervailing</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forces: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demand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and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friction.</a:t>
            </a:r>
            <a:endParaRPr lang="en-US" altLang="zh-CN" dirty="0">
              <a:latin typeface="Times New Roman" panose="02020603050405020304" charset="0"/>
              <a:cs typeface="Times New Roman" panose="02020603050405020304" charset="0"/>
            </a:endParaRPr>
          </a:p>
          <a:p>
            <a:pPr lvl="1"/>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What’s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form</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and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cause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of</a:t>
            </a:r>
            <a:r>
              <a:rPr lang="zh-CN" altLang="en-US"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demand</a:t>
            </a:r>
            <a:r>
              <a:rPr lang="zh-CN" altLang="en-US" i="1"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1"/>
            <a:r>
              <a:rPr lang="en-US" altLang="zh-CN" dirty="0">
                <a:latin typeface="Times New Roman" panose="02020603050405020304" charset="0"/>
                <a:cs typeface="Times New Roman" panose="02020603050405020304" charset="0"/>
              </a:rPr>
              <a:t>Main reason: the powerful agricultural TFP growth</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allows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food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demand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to</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be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met</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with</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fewer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workers,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which</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triggers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labor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reallocation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(Brandt et al., 2008).</a:t>
            </a:r>
            <a:endParaRPr lang="en-US" altLang="zh-CN" dirty="0">
              <a:latin typeface="Times New Roman" panose="02020603050405020304" charset="0"/>
              <a:cs typeface="Times New Roman" panose="02020603050405020304" charset="0"/>
            </a:endParaRPr>
          </a:p>
          <a:p>
            <a:pPr lvl="1"/>
            <a:r>
              <a:rPr lang="en-US" altLang="zh-CN" dirty="0">
                <a:latin typeface="Times New Roman" panose="02020603050405020304" charset="0"/>
                <a:cs typeface="Times New Roman" panose="02020603050405020304" charset="0"/>
                <a:sym typeface="+mn-ea"/>
              </a:rPr>
              <a:t>This agricultural TFP growth is mainly attributed to institutional factors</a:t>
            </a:r>
            <a:endParaRPr lang="en-US" altLang="zh-CN" dirty="0">
              <a:latin typeface="Times New Roman" panose="02020603050405020304" charset="0"/>
              <a:cs typeface="Times New Roman" panose="02020603050405020304" charset="0"/>
              <a:sym typeface="+mn-ea"/>
            </a:endParaRPr>
          </a:p>
          <a:p>
            <a:pPr lvl="2"/>
            <a:r>
              <a:rPr lang="en-US" altLang="zh-CN" dirty="0">
                <a:latin typeface="Times New Roman" panose="02020603050405020304" charset="0"/>
                <a:cs typeface="Times New Roman" panose="02020603050405020304" charset="0"/>
              </a:rPr>
              <a:t>Household Responsibility System enhanced monitoring efficiency (Lin, 1987).</a:t>
            </a:r>
            <a:endParaRPr lang="en-US" altLang="zh-CN" dirty="0">
              <a:latin typeface="Times New Roman" panose="02020603050405020304" charset="0"/>
              <a:cs typeface="Times New Roman" panose="02020603050405020304" charset="0"/>
            </a:endParaRPr>
          </a:p>
          <a:p>
            <a:pPr lvl="2"/>
            <a:r>
              <a:rPr lang="en-US" altLang="zh-CN" dirty="0">
                <a:latin typeface="Times New Roman" panose="02020603050405020304" charset="0"/>
                <a:cs typeface="Times New Roman" panose="02020603050405020304" charset="0"/>
              </a:rPr>
              <a:t>Development of land rental market (Deininger and Jin, 2005).</a:t>
            </a:r>
            <a:endParaRPr lang="en-US" altLang="zh-CN" dirty="0">
              <a:latin typeface="Times New Roman" panose="02020603050405020304" charset="0"/>
              <a:cs typeface="Times New Roman" panose="02020603050405020304" charset="0"/>
            </a:endParaRPr>
          </a:p>
          <a:p>
            <a:pPr lvl="2"/>
            <a:r>
              <a:rPr lang="en-US" altLang="zh-CN" dirty="0">
                <a:latin typeface="Times New Roman" panose="02020603050405020304" charset="0"/>
                <a:cs typeface="Times New Roman" panose="02020603050405020304" charset="0"/>
              </a:rPr>
              <a:t>Reform on land tenure security (Deininger, Jin, and Xia, 2012).</a:t>
            </a:r>
            <a:endParaRPr lang="en-US" altLang="zh-CN" dirty="0">
              <a:latin typeface="Times New Roman" panose="02020603050405020304" charset="0"/>
              <a:cs typeface="Times New Roman" panose="02020603050405020304" charset="0"/>
            </a:endParaRPr>
          </a:p>
          <a:p>
            <a:pPr lvl="2"/>
            <a:r>
              <a:rPr lang="en-US" altLang="zh-CN" dirty="0">
                <a:latin typeface="Times New Roman" panose="02020603050405020304" charset="0"/>
                <a:cs typeface="Times New Roman" panose="02020603050405020304" charset="0"/>
              </a:rPr>
              <a:t>Accessibility and incentives to acquire technologies (Jin, Ma, Huang, Hu, and Rozelle, 2010).</a:t>
            </a:r>
            <a:endParaRPr lang="en-GB" altLang="zh-CN" dirty="0">
              <a:latin typeface="Times New Roman" panose="02020603050405020304" charset="0"/>
              <a:cs typeface="Times New Roman" panose="02020603050405020304" charset="0"/>
            </a:endParaRPr>
          </a:p>
          <a:p>
            <a:pPr lvl="1"/>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charset="0"/>
                <a:cs typeface="Times New Roman" panose="02020603050405020304" charset="0"/>
              </a:rPr>
              <a:t>Patterns</a:t>
            </a:r>
            <a:r>
              <a:rPr lang="en-US" altLang="zh-CN" dirty="0">
                <a:latin typeface="Times New Roman" panose="02020603050405020304" charset="0"/>
                <a:cs typeface="Times New Roman" panose="02020603050405020304" charset="0"/>
              </a:rPr>
              <a:t>: Structural Transformation</a:t>
            </a:r>
            <a:endParaRPr lang="en-US" altLang="zh-CN"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825625"/>
            <a:ext cx="10515600" cy="4351338"/>
          </a:xfrm>
        </p:spPr>
        <p:txBody>
          <a:bodyPr>
            <a:normAutofit/>
          </a:bodyPr>
          <a:lstStyle/>
          <a:p>
            <a:r>
              <a:rPr lang="en-US" altLang="zh-CN" dirty="0">
                <a:latin typeface="Times New Roman" panose="02020603050405020304" charset="0"/>
                <a:cs typeface="Times New Roman" panose="02020603050405020304" charset="0"/>
              </a:rPr>
              <a:t>What’s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form</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and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cause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of</a:t>
            </a:r>
            <a:r>
              <a:rPr lang="zh-CN" altLang="en-US"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friction</a:t>
            </a:r>
            <a:r>
              <a:rPr lang="zh-CN" altLang="en-US" i="1"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1"/>
            <a:endParaRPr lang="en-US" altLang="zh-CN" dirty="0">
              <a:latin typeface="Times New Roman" panose="02020603050405020304" charset="0"/>
              <a:cs typeface="Times New Roman" panose="02020603050405020304" charset="0"/>
            </a:endParaRPr>
          </a:p>
          <a:p>
            <a:pPr lvl="1"/>
            <a:r>
              <a:rPr lang="en-US" altLang="zh-CN" dirty="0">
                <a:latin typeface="Times New Roman" panose="02020603050405020304" charset="0"/>
                <a:cs typeface="Times New Roman" panose="02020603050405020304" charset="0"/>
              </a:rPr>
              <a:t>Rigid demographic</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regulations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on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urban-rural </a:t>
            </a:r>
            <a:r>
              <a:rPr lang="en-US" altLang="zh-CN" dirty="0">
                <a:latin typeface="Times New Roman" panose="02020603050405020304" charset="0"/>
                <a:cs typeface="Times New Roman" panose="02020603050405020304" charset="0"/>
              </a:rPr>
              <a:t>migration.</a:t>
            </a:r>
            <a:endParaRPr lang="en-US" altLang="zh-CN" dirty="0">
              <a:latin typeface="Times New Roman" panose="02020603050405020304" charset="0"/>
              <a:cs typeface="Times New Roman" panose="02020603050405020304" charset="0"/>
            </a:endParaRPr>
          </a:p>
          <a:p>
            <a:pPr lvl="1"/>
            <a:endParaRPr lang="en-US" altLang="zh-CN" dirty="0">
              <a:latin typeface="Times New Roman" panose="02020603050405020304" charset="0"/>
              <a:cs typeface="Times New Roman" panose="02020603050405020304" charset="0"/>
            </a:endParaRPr>
          </a:p>
          <a:p>
            <a:pPr lvl="1"/>
            <a:r>
              <a:rPr lang="en-US" altLang="zh-CN" dirty="0">
                <a:latin typeface="Times New Roman" panose="02020603050405020304" charset="0"/>
                <a:cs typeface="Times New Roman" panose="02020603050405020304" charset="0"/>
              </a:rPr>
              <a:t>high</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cost</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of</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living</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and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education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in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cities.</a:t>
            </a:r>
            <a:endParaRPr lang="en-US" altLang="zh-CN" dirty="0">
              <a:latin typeface="Times New Roman" panose="02020603050405020304" charset="0"/>
              <a:cs typeface="Times New Roman" panose="02020603050405020304" charset="0"/>
            </a:endParaRPr>
          </a:p>
          <a:p>
            <a:pPr lvl="2"/>
            <a:r>
              <a:rPr lang="en-US" altLang="zh-CN" dirty="0">
                <a:latin typeface="Times New Roman" panose="02020603050405020304" charset="0"/>
                <a:cs typeface="Times New Roman" panose="02020603050405020304" charset="0"/>
                <a:sym typeface="+mn-ea"/>
              </a:rPr>
              <a:t>Lack</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of</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wealth</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tends</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to</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reduce</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education</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years</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of</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children</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in</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rural</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areas</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(Brown</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and</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Park,</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2002),</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leading</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to</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lower</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human</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capital</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endowments.</a:t>
            </a:r>
            <a:endParaRPr lang="en-US" altLang="zh-CN" dirty="0">
              <a:latin typeface="Times New Roman" panose="02020603050405020304" charset="0"/>
              <a:cs typeface="Times New Roman" panose="02020603050405020304" charset="0"/>
              <a:sym typeface="+mn-ea"/>
            </a:endParaRPr>
          </a:p>
          <a:p>
            <a:pPr lvl="2"/>
            <a:r>
              <a:rPr lang="en-US" altLang="zh-CN" dirty="0">
                <a:latin typeface="Times New Roman" panose="02020603050405020304" charset="0"/>
                <a:cs typeface="Times New Roman" panose="02020603050405020304" charset="0"/>
                <a:sym typeface="+mn-ea"/>
              </a:rPr>
              <a:t>Structural transformation shapes nearly 80% of urban house price rise, which in turn suppresses the transformation itself</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Garriga</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et</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al.,</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2017).</a:t>
            </a:r>
            <a:endParaRPr lang="en-US" altLang="zh-CN" dirty="0">
              <a:latin typeface="Times New Roman" panose="02020603050405020304" charset="0"/>
              <a:cs typeface="Times New Roman" panose="02020603050405020304" charset="0"/>
              <a:sym typeface="+mn-ea"/>
            </a:endParaRPr>
          </a:p>
          <a:p>
            <a:pPr lvl="2"/>
            <a:r>
              <a:rPr lang="en-US" altLang="zh-CN" dirty="0">
                <a:latin typeface="Times New Roman" panose="02020603050405020304" charset="0"/>
                <a:cs typeface="Times New Roman" panose="02020603050405020304" charset="0"/>
                <a:sym typeface="+mn-ea"/>
              </a:rPr>
              <a:t>Some urban-biased local governmental policies</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also</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lead</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to</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urban-rural</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inequality (Chen and Lu,</a:t>
            </a:r>
            <a:r>
              <a:rPr lang="zh-CN" altLang="en-US" dirty="0">
                <a:latin typeface="Times New Roman" panose="02020603050405020304" charset="0"/>
                <a:cs typeface="Times New Roman" panose="02020603050405020304" charset="0"/>
                <a:sym typeface="+mn-ea"/>
              </a:rPr>
              <a:t> </a:t>
            </a:r>
            <a:r>
              <a:rPr lang="en-US" altLang="zh-CN" dirty="0">
                <a:latin typeface="Times New Roman" panose="02020603050405020304" charset="0"/>
                <a:cs typeface="Times New Roman" panose="02020603050405020304" charset="0"/>
                <a:sym typeface="+mn-ea"/>
              </a:rPr>
              <a:t>2004).</a:t>
            </a:r>
            <a:endParaRPr lang="en-US" altLang="zh-CN" dirty="0">
              <a:latin typeface="Times New Roman" panose="02020603050405020304" charset="0"/>
              <a:cs typeface="Times New Roman" panose="02020603050405020304" charset="0"/>
            </a:endParaRPr>
          </a:p>
          <a:p>
            <a:pPr lvl="1"/>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charset="0"/>
                <a:cs typeface="Times New Roman" panose="02020603050405020304" charset="0"/>
              </a:rPr>
              <a:t>Conclusion</a:t>
            </a:r>
            <a:r>
              <a:rPr lang="en-US" altLang="zh-CN" dirty="0">
                <a:latin typeface="Times New Roman" panose="02020603050405020304" charset="0"/>
                <a:cs typeface="Times New Roman" panose="02020603050405020304" charset="0"/>
              </a:rPr>
              <a:t>: Summary</a:t>
            </a:r>
            <a:endParaRPr lang="en-US" altLang="zh-CN"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691005"/>
            <a:ext cx="10706735" cy="5138420"/>
          </a:xfrm>
        </p:spPr>
        <p:txBody>
          <a:bodyPr>
            <a:normAutofit fontScale="85000"/>
          </a:bodyPr>
          <a:lstStyle/>
          <a:p>
            <a:r>
              <a:rPr lang="en-US" altLang="zh-CN" sz="2600" dirty="0">
                <a:latin typeface="Times New Roman" panose="02020603050405020304" charset="0"/>
                <a:cs typeface="Times New Roman" panose="02020603050405020304" charset="0"/>
              </a:rPr>
              <a:t>Our</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story</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is</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based</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on</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analysis</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of</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China’s</a:t>
            </a:r>
            <a:r>
              <a:rPr lang="zh-CN" altLang="en-US" sz="2600" dirty="0">
                <a:latin typeface="Times New Roman" panose="02020603050405020304" charset="0"/>
                <a:cs typeface="Times New Roman" panose="02020603050405020304" charset="0"/>
              </a:rPr>
              <a:t> </a:t>
            </a:r>
            <a:r>
              <a:rPr lang="en-US" altLang="zh-CN" sz="2600" dirty="0" err="1">
                <a:latin typeface="Times New Roman" panose="02020603050405020304" charset="0"/>
                <a:cs typeface="Times New Roman" panose="02020603050405020304" charset="0"/>
              </a:rPr>
              <a:t>factoral</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and</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sectoral</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growth</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(the 1980s-2017).</a:t>
            </a:r>
            <a:endParaRPr lang="en-US" altLang="zh-CN" sz="2600"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r>
              <a:rPr lang="en-US" altLang="zh-CN" sz="2600" dirty="0">
                <a:latin typeface="Times New Roman" panose="02020603050405020304" charset="0"/>
                <a:cs typeface="Times New Roman" panose="02020603050405020304" charset="0"/>
              </a:rPr>
              <a:t>Agricultural</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growth:</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two</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phenomenal</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and</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stationary</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patterns</a:t>
            </a:r>
            <a:r>
              <a:rPr lang="zh-CN" altLang="en-US" sz="2600" dirty="0">
                <a:latin typeface="Times New Roman" panose="02020603050405020304" charset="0"/>
                <a:cs typeface="Times New Roman" panose="02020603050405020304" charset="0"/>
              </a:rPr>
              <a:t> </a:t>
            </a:r>
            <a:endParaRPr lang="zh-CN" altLang="en-US" sz="26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Labor escape since the 1990s.</a:t>
            </a:r>
            <a:endParaRPr lang="en-US" altLang="zh-CN" sz="20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powerful TFP growth</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through out the reform.</a:t>
            </a:r>
            <a:endParaRPr lang="en-US" altLang="zh-CN" sz="2200" dirty="0">
              <a:latin typeface="Times New Roman" panose="02020603050405020304" charset="0"/>
              <a:cs typeface="Times New Roman" panose="02020603050405020304" charset="0"/>
            </a:endParaRPr>
          </a:p>
          <a:p>
            <a:r>
              <a:rPr lang="en-US" altLang="zh-CN" sz="2600" dirty="0">
                <a:latin typeface="Times New Roman" panose="02020603050405020304" charset="0"/>
                <a:cs typeface="Times New Roman" panose="02020603050405020304" charset="0"/>
              </a:rPr>
              <a:t>Non-agricultural growth: time-contingent</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presentations</a:t>
            </a:r>
            <a:endParaRPr lang="en-US" altLang="zh-CN" sz="26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sym typeface="+mn-ea"/>
              </a:rPr>
              <a:t>Steady contribution</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of labor migration</a:t>
            </a:r>
            <a:endParaRPr lang="en-US" altLang="zh-CN" sz="2000" dirty="0">
              <a:latin typeface="Times New Roman" panose="02020603050405020304" charset="0"/>
              <a:cs typeface="Times New Roman" panose="02020603050405020304" charset="0"/>
              <a:sym typeface="+mn-ea"/>
            </a:endParaRPr>
          </a:p>
          <a:p>
            <a:pPr lvl="1"/>
            <a:r>
              <a:rPr lang="en-US" altLang="zh-CN" sz="2000" dirty="0">
                <a:latin typeface="Times New Roman" panose="02020603050405020304" charset="0"/>
                <a:cs typeface="Times New Roman" panose="02020603050405020304" charset="0"/>
                <a:sym typeface="+mn-ea"/>
              </a:rPr>
              <a:t>Considerable</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TFP</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growth</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before 2001 &amp;</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rising</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role</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of</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capital</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accumulation</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after</a:t>
            </a:r>
            <a:r>
              <a:rPr lang="zh-CN" altLang="en-US" sz="2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2001.</a:t>
            </a:r>
            <a:endParaRPr lang="en-US" altLang="zh-CN" sz="2200" dirty="0">
              <a:latin typeface="Times New Roman" panose="02020603050405020304" charset="0"/>
              <a:cs typeface="Times New Roman" panose="02020603050405020304" charset="0"/>
              <a:sym typeface="+mn-ea"/>
            </a:endParaRPr>
          </a:p>
          <a:p>
            <a:pPr lvl="1"/>
            <a:endParaRPr lang="en-US" altLang="zh-CN" sz="2000" dirty="0">
              <a:latin typeface="Times New Roman" panose="02020603050405020304" charset="0"/>
              <a:cs typeface="Times New Roman" panose="02020603050405020304" charset="0"/>
              <a:sym typeface="+mn-ea"/>
            </a:endParaRPr>
          </a:p>
          <a:p>
            <a:r>
              <a:rPr lang="en-US" altLang="zh-CN" sz="2600" dirty="0" err="1">
                <a:latin typeface="Times New Roman" panose="02020603050405020304" charset="0"/>
                <a:cs typeface="Times New Roman" panose="02020603050405020304" charset="0"/>
              </a:rPr>
              <a:t>Factoral</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changes:</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result</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from</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institutional</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factors</a:t>
            </a:r>
            <a:endParaRPr lang="en-US" altLang="zh-CN" sz="26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TFP</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growth</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in</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agriculture.</a:t>
            </a:r>
            <a:endParaRPr lang="en-US" altLang="zh-CN" sz="20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TFP</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growth</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&amp;</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capital</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accumulation in non-primary</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industry.</a:t>
            </a:r>
            <a:endParaRPr lang="en-US" altLang="zh-CN" sz="2000" dirty="0">
              <a:latin typeface="Times New Roman" panose="02020603050405020304" charset="0"/>
              <a:cs typeface="Times New Roman" panose="02020603050405020304" charset="0"/>
            </a:endParaRPr>
          </a:p>
          <a:p>
            <a:r>
              <a:rPr lang="en-US" altLang="zh-CN" sz="2600" dirty="0">
                <a:latin typeface="Times New Roman" panose="02020603050405020304" charset="0"/>
                <a:cs typeface="Times New Roman" panose="02020603050405020304" charset="0"/>
              </a:rPr>
              <a:t>Sectoral</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labor</a:t>
            </a:r>
            <a:r>
              <a:rPr lang="zh-CN" altLang="en-US" sz="2600" dirty="0">
                <a:latin typeface="Times New Roman" panose="02020603050405020304" charset="0"/>
                <a:cs typeface="Times New Roman" panose="02020603050405020304" charset="0"/>
              </a:rPr>
              <a:t> </a:t>
            </a:r>
            <a:r>
              <a:rPr lang="en-US" altLang="zh-CN" sz="2600" dirty="0">
                <a:latin typeface="Times New Roman" panose="02020603050405020304" charset="0"/>
                <a:cs typeface="Times New Roman" panose="02020603050405020304" charset="0"/>
              </a:rPr>
              <a:t>transformation</a:t>
            </a:r>
            <a:endParaRPr lang="en-US" altLang="zh-CN" sz="26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Demand</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vs.</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Friction:</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growth</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of</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agricultural</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TFP</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vs. migration restrictons.</a:t>
            </a:r>
            <a:endParaRPr lang="en-US" altLang="zh-CN" sz="2600"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charset="0"/>
                <a:cs typeface="Times New Roman" panose="02020603050405020304" charset="0"/>
              </a:rPr>
              <a:t>Conclusion</a:t>
            </a:r>
            <a:r>
              <a:rPr lang="en-US" altLang="zh-CN" dirty="0">
                <a:latin typeface="Times New Roman" panose="02020603050405020304" charset="0"/>
                <a:cs typeface="Times New Roman" panose="02020603050405020304" charset="0"/>
              </a:rPr>
              <a:t>: Prospects and Suggestions</a:t>
            </a:r>
            <a:endParaRPr lang="en-US" altLang="zh-CN"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691005"/>
            <a:ext cx="10720705" cy="5064760"/>
          </a:xfrm>
        </p:spPr>
        <p:txBody>
          <a:bodyPr>
            <a:normAutofit/>
          </a:bodyPr>
          <a:lstStyle/>
          <a:p>
            <a:pPr algn="just"/>
            <a:r>
              <a:rPr lang="en-US" altLang="zh-CN" dirty="0">
                <a:latin typeface="Times New Roman" panose="02020603050405020304" charset="0"/>
                <a:cs typeface="Times New Roman" panose="02020603050405020304" charset="0"/>
              </a:rPr>
              <a:t>Implications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of</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trends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in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MPR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&amp;</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MPRC</a:t>
            </a:r>
            <a:endParaRPr lang="en-US" altLang="zh-CN"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Continuing</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labor</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migration</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as</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a</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result</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of</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higher</a:t>
            </a:r>
            <a:r>
              <a:rPr lang="zh-CN" altLang="en-US" sz="2000" dirty="0">
                <a:latin typeface="Times New Roman" panose="02020603050405020304" charset="0"/>
                <a:cs typeface="Times New Roman" panose="02020603050405020304" charset="0"/>
              </a:rPr>
              <a:t> </a:t>
            </a:r>
            <a:r>
              <a:rPr lang="en-GB" altLang="zh-CN" sz="2000" dirty="0">
                <a:latin typeface="Times New Roman" panose="02020603050405020304" charset="0"/>
                <a:cs typeface="Times New Roman" panose="02020603050405020304" charset="0"/>
              </a:rPr>
              <a:t>agricultural productivity</a:t>
            </a:r>
            <a:r>
              <a:rPr lang="en-US" altLang="zh-CN" sz="2000" dirty="0">
                <a:latin typeface="Times New Roman" panose="02020603050405020304" charset="0"/>
                <a:cs typeface="Times New Roman" panose="02020603050405020304" charset="0"/>
              </a:rPr>
              <a:t>.</a:t>
            </a:r>
            <a:endParaRPr lang="en-US" altLang="zh-CN" sz="20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Increasing</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demand</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of</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capital</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accumulation,</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greater</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proportion</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in</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total</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growth.</a:t>
            </a:r>
            <a:endParaRPr lang="en-US" altLang="zh-CN" dirty="0">
              <a:latin typeface="Times New Roman" panose="02020603050405020304" charset="0"/>
              <a:cs typeface="Times New Roman" panose="02020603050405020304" charset="0"/>
            </a:endParaRPr>
          </a:p>
          <a:p>
            <a:pPr algn="just"/>
            <a:r>
              <a:rPr lang="en-US" altLang="zh-CN" dirty="0">
                <a:latin typeface="Times New Roman" panose="02020603050405020304" charset="0"/>
                <a:cs typeface="Times New Roman" panose="02020603050405020304" charset="0"/>
              </a:rPr>
              <a:t>Worries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behind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MPRC</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diverging</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from</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theoretical</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value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1</a:t>
            </a:r>
            <a:endParaRPr lang="en-US" altLang="zh-CN" dirty="0">
              <a:latin typeface="Times New Roman" panose="02020603050405020304" charset="0"/>
              <a:cs typeface="Times New Roman" panose="02020603050405020304" charset="0"/>
            </a:endParaRPr>
          </a:p>
          <a:p>
            <a:pPr lvl="1" algn="just"/>
            <a:r>
              <a:rPr lang="en-US" altLang="zh-CN" sz="2000" dirty="0">
                <a:latin typeface="Times New Roman" panose="02020603050405020304" charset="0"/>
                <a:cs typeface="Times New Roman" panose="02020603050405020304" charset="0"/>
              </a:rPr>
              <a:t>Capital</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growth</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cannot</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be</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completely</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ascribed</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to</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development</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of</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markets.</a:t>
            </a:r>
            <a:endParaRPr lang="en-US" altLang="zh-CN" sz="2000" dirty="0">
              <a:latin typeface="Times New Roman" panose="02020603050405020304" charset="0"/>
              <a:cs typeface="Times New Roman" panose="02020603050405020304" charset="0"/>
            </a:endParaRPr>
          </a:p>
          <a:p>
            <a:pPr lvl="1" algn="just"/>
            <a:r>
              <a:rPr lang="en-US" altLang="zh-CN" sz="2000" dirty="0">
                <a:latin typeface="Times New Roman" panose="02020603050405020304" charset="0"/>
                <a:cs typeface="Times New Roman" panose="02020603050405020304" charset="0"/>
              </a:rPr>
              <a:t>Unhealthy</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growth</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pattern</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like</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state-leading</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may</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take</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some</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role.</a:t>
            </a:r>
            <a:endParaRPr lang="en-US" altLang="zh-CN" dirty="0">
              <a:latin typeface="Times New Roman" panose="02020603050405020304" charset="0"/>
              <a:cs typeface="Times New Roman" panose="02020603050405020304" charset="0"/>
            </a:endParaRPr>
          </a:p>
          <a:p>
            <a:pPr lvl="1" algn="just"/>
            <a:endParaRPr lang="en-US" altLang="zh-CN" dirty="0">
              <a:latin typeface="Times New Roman" panose="02020603050405020304" charset="0"/>
              <a:cs typeface="Times New Roman" panose="02020603050405020304" charset="0"/>
            </a:endParaRPr>
          </a:p>
          <a:p>
            <a:pPr algn="just"/>
            <a:r>
              <a:rPr lang="en-US" altLang="zh-CN" dirty="0">
                <a:latin typeface="Times New Roman" panose="02020603050405020304" charset="0"/>
                <a:cs typeface="Times New Roman" panose="02020603050405020304" charset="0"/>
              </a:rPr>
              <a:t>Suggestions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for</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Chinese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government</a:t>
            </a:r>
            <a:endParaRPr lang="en-US" altLang="zh-CN" dirty="0">
              <a:latin typeface="Times New Roman" panose="02020603050405020304" charset="0"/>
              <a:cs typeface="Times New Roman" panose="02020603050405020304" charset="0"/>
            </a:endParaRPr>
          </a:p>
          <a:p>
            <a:pPr lvl="1" algn="just"/>
            <a:r>
              <a:rPr lang="en-US" altLang="zh-CN" sz="2000" dirty="0">
                <a:latin typeface="Times New Roman" panose="02020603050405020304" charset="0"/>
                <a:cs typeface="Times New Roman" panose="02020603050405020304" charset="0"/>
              </a:rPr>
              <a:t>Continue</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to</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conduct</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institutional</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change and prevent</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expedient</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measures</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like</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state-driving</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growth, and this is actually the secret of success of the past 40 years.</a:t>
            </a:r>
            <a:endParaRPr lang="en-US" altLang="zh-CN" sz="2000" dirty="0">
              <a:latin typeface="Times New Roman" panose="02020603050405020304" charset="0"/>
              <a:cs typeface="Times New Roman" panose="02020603050405020304" charset="0"/>
            </a:endParaRPr>
          </a:p>
          <a:p>
            <a:pPr lvl="1" algn="just"/>
            <a:r>
              <a:rPr lang="en-US" altLang="zh-CN" sz="2000" dirty="0">
                <a:latin typeface="Times New Roman" panose="02020603050405020304" charset="0"/>
                <a:cs typeface="Times New Roman" panose="02020603050405020304" charset="0"/>
              </a:rPr>
              <a:t>Focus</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on</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active</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reform</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by</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further</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freeing</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land</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markets,</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deregulating</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labor</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migration</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restrictions,</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stimulating</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peasants</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to</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cities</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by</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subsidy, undercutting the privilege of state-owned enterprises in the capital market,</a:t>
            </a:r>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etc.</a:t>
            </a:r>
            <a:endParaRPr lang="en-US" altLang="zh-CN" dirty="0">
              <a:latin typeface="Times New Roman" panose="02020603050405020304" charset="0"/>
              <a:cs typeface="Times New Roman" panose="02020603050405020304" charset="0"/>
            </a:endParaRPr>
          </a:p>
          <a:p>
            <a:pPr algn="just"/>
            <a:endParaRPr lang="en-US" altLang="zh-CN" dirty="0">
              <a:latin typeface="Times New Roman" panose="02020603050405020304" charset="0"/>
              <a:cs typeface="Times New Roman" panose="02020603050405020304" charset="0"/>
            </a:endParaRPr>
          </a:p>
          <a:p>
            <a:pPr algn="just"/>
            <a:endParaRPr lang="en-GB" altLang="zh-CN" dirty="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60040" y="2618105"/>
            <a:ext cx="6471920" cy="1622425"/>
          </a:xfrm>
        </p:spPr>
        <p:txBody>
          <a:bodyPr/>
          <a:p>
            <a:pPr marL="0" indent="0">
              <a:buNone/>
            </a:pPr>
            <a:r>
              <a:rPr lang="en-US" altLang="zh-CN" sz="9600">
                <a:latin typeface="Times New Roman" panose="02020603050405020304" charset="0"/>
                <a:cs typeface="Times New Roman" panose="02020603050405020304" charset="0"/>
              </a:rPr>
              <a:t>Thank You!</a:t>
            </a:r>
            <a:endParaRPr lang="en-US" altLang="zh-CN" sz="96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Objective</a:t>
            </a:r>
            <a:endParaRPr lang="en-US" altLang="zh-CN"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98525" y="2045970"/>
            <a:ext cx="10515600" cy="3390900"/>
          </a:xfrm>
        </p:spPr>
        <p:txBody>
          <a:bodyPr/>
          <a:p>
            <a:r>
              <a:rPr lang="en-US" altLang="zh-CN">
                <a:latin typeface="Times New Roman" panose="02020603050405020304" charset="0"/>
                <a:cs typeface="Times New Roman" panose="02020603050405020304" charset="0"/>
              </a:rPr>
              <a:t>What are factoral and sectoral patterns?</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Factoral growth accounting</a:t>
            </a:r>
            <a:endParaRPr lang="en-US" altLang="zh-CN">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rPr>
              <a:t>TFP + Capital + Labor + Human Capital.</a:t>
            </a:r>
            <a:endParaRPr lang="en-US" altLang="zh-CN" sz="2000">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rPr>
              <a:t>The contribution each factor makes to the total growth.</a:t>
            </a:r>
            <a:endParaRPr lang="en-US" altLang="zh-CN" sz="2000">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Relation between factoral behavior and reforms/impacts.</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Sectoral labor migration</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Structural transformation from one sector to another.</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Economic incentives driving this transformation.</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Institutional barriers stymieing this transformation.</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History</a:t>
            </a:r>
            <a:endParaRPr lang="en-US" altLang="zh-CN"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927225"/>
            <a:ext cx="10515600" cy="3947795"/>
          </a:xfrm>
        </p:spPr>
        <p:txBody>
          <a:bodyPr>
            <a:normAutofit lnSpcReduction="10000"/>
          </a:bodyPr>
          <a:p>
            <a:r>
              <a:rPr lang="en-US" altLang="zh-CN">
                <a:latin typeface="Times New Roman" panose="02020603050405020304" charset="0"/>
                <a:cs typeface="Times New Roman" panose="02020603050405020304" charset="0"/>
              </a:rPr>
              <a:t>We divide the history of reform into four periods</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1978-1991</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Political and Tentative Economic Trials</a:t>
            </a:r>
            <a:endParaRPr lang="en-US" altLang="zh-CN">
              <a:latin typeface="Times New Roman" panose="02020603050405020304" charset="0"/>
              <a:cs typeface="Times New Roman" panose="02020603050405020304" charset="0"/>
            </a:endParaRPr>
          </a:p>
          <a:p>
            <a:pPr lvl="3"/>
            <a:r>
              <a:rPr lang="en-US" altLang="zh-CN" sz="1800">
                <a:latin typeface="Times New Roman" panose="02020603050405020304" charset="0"/>
                <a:cs typeface="Times New Roman" panose="02020603050405020304" charset="0"/>
              </a:rPr>
              <a:t>Liberation of political ideology.</a:t>
            </a:r>
            <a:endParaRPr lang="en-US" altLang="zh-CN" sz="1800">
              <a:latin typeface="Times New Roman" panose="02020603050405020304" charset="0"/>
              <a:cs typeface="Times New Roman" panose="02020603050405020304" charset="0"/>
            </a:endParaRPr>
          </a:p>
          <a:p>
            <a:pPr lvl="3"/>
            <a:r>
              <a:rPr lang="en-US" altLang="zh-CN" sz="1800">
                <a:latin typeface="Times New Roman" panose="02020603050405020304" charset="0"/>
                <a:cs typeface="Times New Roman" panose="02020603050405020304" charset="0"/>
              </a:rPr>
              <a:t>Agricultural price reform.</a:t>
            </a:r>
            <a:endParaRPr lang="en-US" altLang="zh-CN">
              <a:latin typeface="Times New Roman" panose="02020603050405020304" charset="0"/>
              <a:cs typeface="Times New Roman" panose="02020603050405020304" charset="0"/>
            </a:endParaRPr>
          </a:p>
          <a:p>
            <a:pPr lvl="3"/>
            <a:r>
              <a:rPr lang="en-US" altLang="zh-CN" sz="1800">
                <a:latin typeface="Times New Roman" panose="02020603050405020304" charset="0"/>
                <a:cs typeface="Times New Roman" panose="02020603050405020304" charset="0"/>
              </a:rPr>
              <a:t>HRS, the early 1980s.</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Divisive event: South Talk in 1992.</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1992-2001</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Economic Reforms</a:t>
            </a:r>
            <a:endParaRPr lang="en-US" altLang="zh-CN">
              <a:latin typeface="Times New Roman" panose="02020603050405020304" charset="0"/>
              <a:cs typeface="Times New Roman" panose="02020603050405020304" charset="0"/>
            </a:endParaRPr>
          </a:p>
          <a:p>
            <a:pPr lvl="3"/>
            <a:r>
              <a:rPr lang="en-US" altLang="zh-CN">
                <a:latin typeface="Times New Roman" panose="02020603050405020304" charset="0"/>
                <a:cs typeface="Times New Roman" panose="02020603050405020304" charset="0"/>
                <a:sym typeface="+mn-ea"/>
              </a:rPr>
              <a:t>Land reforms and market liberalization.</a:t>
            </a:r>
            <a:endParaRPr lang="en-US" altLang="zh-CN">
              <a:latin typeface="Times New Roman" panose="02020603050405020304" charset="0"/>
              <a:cs typeface="Times New Roman" panose="02020603050405020304" charset="0"/>
            </a:endParaRPr>
          </a:p>
          <a:p>
            <a:pPr lvl="3"/>
            <a:r>
              <a:rPr lang="en-US" altLang="zh-CN">
                <a:latin typeface="Times New Roman" panose="02020603050405020304" charset="0"/>
                <a:cs typeface="Times New Roman" panose="02020603050405020304" charset="0"/>
                <a:sym typeface="+mn-ea"/>
              </a:rPr>
              <a:t>Price reform over food and housing, financial market, ...</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Divisive event: China joining WTO in 2001</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History</a:t>
            </a:r>
            <a:endParaRPr lang="en-US" altLang="zh-CN"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2068195"/>
            <a:ext cx="10515600" cy="3563620"/>
          </a:xfrm>
        </p:spPr>
        <p:txBody>
          <a:bodyPr/>
          <a:p>
            <a:pPr lvl="1"/>
            <a:r>
              <a:rPr lang="en-US" altLang="zh-CN">
                <a:latin typeface="Times New Roman" panose="02020603050405020304" charset="0"/>
                <a:cs typeface="Times New Roman" panose="02020603050405020304" charset="0"/>
              </a:rPr>
              <a:t>2002-2008</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WTO and Open</a:t>
            </a:r>
            <a:endParaRPr lang="en-US" altLang="zh-CN">
              <a:latin typeface="Times New Roman" panose="02020603050405020304" charset="0"/>
              <a:cs typeface="Times New Roman" panose="02020603050405020304" charset="0"/>
            </a:endParaRPr>
          </a:p>
          <a:p>
            <a:pPr lvl="3"/>
            <a:r>
              <a:rPr lang="en-US" altLang="zh-CN" sz="1800">
                <a:latin typeface="Times New Roman" panose="02020603050405020304" charset="0"/>
                <a:cs typeface="Times New Roman" panose="02020603050405020304" charset="0"/>
              </a:rPr>
              <a:t>Reforms focusing on baking and finance.</a:t>
            </a:r>
            <a:endParaRPr lang="en-US" altLang="zh-CN">
              <a:latin typeface="Times New Roman" panose="02020603050405020304" charset="0"/>
              <a:cs typeface="Times New Roman" panose="02020603050405020304" charset="0"/>
            </a:endParaRPr>
          </a:p>
          <a:p>
            <a:pPr lvl="3"/>
            <a:r>
              <a:rPr lang="en-US" altLang="zh-CN">
                <a:latin typeface="Times New Roman" panose="02020603050405020304" charset="0"/>
                <a:cs typeface="Times New Roman" panose="02020603050405020304" charset="0"/>
              </a:rPr>
              <a:t>International trade.</a:t>
            </a:r>
            <a:endParaRPr lang="en-US" altLang="zh-CN">
              <a:latin typeface="Times New Roman" panose="02020603050405020304" charset="0"/>
              <a:cs typeface="Times New Roman" panose="02020603050405020304" charset="0"/>
            </a:endParaRPr>
          </a:p>
          <a:p>
            <a:pPr lvl="3"/>
            <a:r>
              <a:rPr lang="en-US" altLang="zh-CN">
                <a:latin typeface="Times New Roman" panose="02020603050405020304" charset="0"/>
                <a:cs typeface="Times New Roman" panose="02020603050405020304" charset="0"/>
              </a:rPr>
              <a:t>Burgeoning secondary and tertiary industries.</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Divisive event: Global Crisis in 2008.</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2009-2017</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Global Crisis and “One Belt, One Road”</a:t>
            </a:r>
            <a:endParaRPr lang="en-US" altLang="zh-CN">
              <a:latin typeface="Times New Roman" panose="02020603050405020304" charset="0"/>
              <a:cs typeface="Times New Roman" panose="02020603050405020304" charset="0"/>
            </a:endParaRPr>
          </a:p>
          <a:p>
            <a:pPr lvl="3"/>
            <a:r>
              <a:rPr lang="en-US" altLang="zh-CN">
                <a:latin typeface="Times New Roman" panose="02020603050405020304" charset="0"/>
                <a:cs typeface="Times New Roman" panose="02020603050405020304" charset="0"/>
              </a:rPr>
              <a:t>Coping measure: monetary and fiscal policy stimulus.</a:t>
            </a:r>
            <a:endParaRPr lang="en-US" altLang="zh-CN">
              <a:latin typeface="Times New Roman" panose="02020603050405020304" charset="0"/>
              <a:cs typeface="Times New Roman" panose="02020603050405020304" charset="0"/>
            </a:endParaRPr>
          </a:p>
          <a:p>
            <a:pPr lvl="3"/>
            <a:r>
              <a:rPr lang="en-US" altLang="zh-CN">
                <a:latin typeface="Times New Roman" panose="02020603050405020304" charset="0"/>
                <a:cs typeface="Times New Roman" panose="02020603050405020304" charset="0"/>
              </a:rPr>
              <a:t>Short rise of investment's role.</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Data</a:t>
            </a:r>
            <a:r>
              <a:rPr lang="en-US" altLang="zh-CN">
                <a:latin typeface="Times New Roman" panose="02020603050405020304" charset="0"/>
                <a:cs typeface="Times New Roman" panose="02020603050405020304" charset="0"/>
              </a:rPr>
              <a:t>: General Description</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691005"/>
            <a:ext cx="10515600" cy="4891405"/>
          </a:xfrm>
        </p:spPr>
        <p:txBody>
          <a:bodyPr/>
          <a:p>
            <a:r>
              <a:rPr lang="en-US" altLang="zh-CN">
                <a:latin typeface="Times New Roman" panose="02020603050405020304" charset="0"/>
                <a:cs typeface="Times New Roman" panose="02020603050405020304" charset="0"/>
              </a:rPr>
              <a:t>Three data sources</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China Statistical Yearbook, 1999-2018</a:t>
            </a:r>
            <a:endParaRPr lang="en-US" altLang="zh-CN">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rPr>
              <a:t>Our main data source: complete categories and long time span.</a:t>
            </a:r>
            <a:endParaRPr lang="en-US" altLang="zh-CN" sz="2000">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rPr>
              <a:t>Yields results consistent with literature.</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China's National Income, Hsueh and Li (1999)</a:t>
            </a:r>
            <a:endParaRPr lang="en-US" altLang="zh-CN">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rPr>
              <a:t>The same origin as yearbook, State Statistical Bureau.</a:t>
            </a:r>
            <a:endParaRPr lang="en-US" altLang="zh-CN">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rPr>
              <a:t>Complementary source: investment data, and labor income share.</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Penn World Table 9.1</a:t>
            </a:r>
            <a:endParaRPr lang="en-US" altLang="zh-CN">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rPr>
              <a:t>Complementary source: human capital.</a:t>
            </a:r>
            <a:endParaRPr lang="en-US" altLang="zh-CN" sz="2000">
              <a:latin typeface="Times New Roman" panose="02020603050405020304" charset="0"/>
              <a:cs typeface="Times New Roman" panose="02020603050405020304" charset="0"/>
            </a:endParaRPr>
          </a:p>
          <a:p>
            <a:pPr lvl="3"/>
            <a:r>
              <a:rPr lang="en-US" altLang="zh-CN" sz="1800">
                <a:latin typeface="Times New Roman" panose="02020603050405020304" charset="0"/>
                <a:cs typeface="Times New Roman" panose="02020603050405020304" charset="0"/>
              </a:rPr>
              <a:t>Human capital only takes a modest role,</a:t>
            </a:r>
            <a:endParaRPr lang="en-US" altLang="zh-CN" sz="1800">
              <a:latin typeface="Times New Roman" panose="02020603050405020304" charset="0"/>
              <a:cs typeface="Times New Roman" panose="02020603050405020304" charset="0"/>
            </a:endParaRPr>
          </a:p>
          <a:p>
            <a:pPr lvl="3"/>
            <a:r>
              <a:rPr lang="en-US" altLang="zh-CN" sz="1800">
                <a:latin typeface="Times New Roman" panose="02020603050405020304" charset="0"/>
                <a:cs typeface="Times New Roman" panose="02020603050405020304" charset="0"/>
              </a:rPr>
              <a:t>So we omit the distortion brought by this data combination.</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To be compared with our main results.</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Yields curious results and lacks sectoral data.</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Data</a:t>
            </a:r>
            <a:r>
              <a:rPr lang="en-US" altLang="zh-CN">
                <a:latin typeface="Times New Roman" panose="02020603050405020304" charset="0"/>
                <a:cs typeface="Times New Roman" panose="02020603050405020304" charset="0"/>
              </a:rPr>
              <a:t>: Investment</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825625"/>
            <a:ext cx="10515600" cy="3665220"/>
          </a:xfrm>
        </p:spPr>
        <p:txBody>
          <a:bodyPr/>
          <a:p>
            <a:r>
              <a:rPr lang="en-US" altLang="zh-CN">
                <a:latin typeface="Times New Roman" panose="02020603050405020304" charset="0"/>
                <a:cs typeface="Times New Roman" panose="02020603050405020304" charset="0"/>
              </a:rPr>
              <a:t>The data on capital accumuation/investment is seriously missed</a:t>
            </a:r>
            <a:endParaRPr lang="en-US" altLang="zh-CN">
              <a:latin typeface="Times New Roman" panose="02020603050405020304" charset="0"/>
              <a:cs typeface="Times New Roman" panose="02020603050405020304" charset="0"/>
            </a:endParaRPr>
          </a:p>
          <a:p>
            <a:pPr lvl="1"/>
            <a:r>
              <a:rPr lang="en-US" altLang="zh-CN" sz="2400">
                <a:latin typeface="Times New Roman" panose="02020603050405020304" charset="0"/>
                <a:cs typeface="Times New Roman" panose="02020603050405020304" charset="0"/>
              </a:rPr>
              <a:t>Aggregate data: 1997-2017</a:t>
            </a:r>
            <a:endParaRPr lang="en-US" altLang="zh-CN" sz="2400">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Sectoral data: 2003-2017 (primary), 2006-2017 (secondary and tertiary)</a:t>
            </a:r>
            <a:endParaRPr lang="en-US" altLang="zh-CN">
              <a:latin typeface="Times New Roman" panose="02020603050405020304" charset="0"/>
              <a:cs typeface="Times New Roman" panose="02020603050405020304" charset="0"/>
            </a:endParaRPr>
          </a:p>
          <a:p>
            <a:pPr lvl="1"/>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Solution</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Aggregate investment: completed with Hsueh and Li's (1999).</a:t>
            </a:r>
            <a:endParaRPr lang="en-US" altLang="zh-CN">
              <a:latin typeface="Times New Roman" panose="02020603050405020304" charset="0"/>
              <a:cs typeface="Times New Roman" panose="02020603050405020304" charset="0"/>
            </a:endParaRPr>
          </a:p>
          <a:p>
            <a:pPr lvl="2"/>
            <a:r>
              <a:rPr lang="en-US" altLang="zh-CN">
                <a:latin typeface="Times New Roman" panose="02020603050405020304" charset="0"/>
                <a:cs typeface="Times New Roman" panose="02020603050405020304" charset="0"/>
              </a:rPr>
              <a:t>Justification: both sources come from the same origin. </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Sectoral investment: </a:t>
            </a:r>
            <a:r>
              <a:rPr lang="en-US" altLang="zh-CN" b="1">
                <a:latin typeface="Times New Roman" panose="02020603050405020304" charset="0"/>
                <a:cs typeface="Times New Roman" panose="02020603050405020304" charset="0"/>
              </a:rPr>
              <a:t>Two-Step Extension</a:t>
            </a:r>
            <a:endParaRPr lang="en-US" altLang="zh-CN"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Times New Roman" panose="02020603050405020304" charset="0"/>
                <a:cs typeface="Times New Roman" panose="02020603050405020304" charset="0"/>
              </a:rPr>
              <a:t>Data</a:t>
            </a:r>
            <a:r>
              <a:rPr lang="en-US" altLang="zh-CN">
                <a:latin typeface="Times New Roman" panose="02020603050405020304" charset="0"/>
                <a:cs typeface="Times New Roman" panose="02020603050405020304" charset="0"/>
              </a:rPr>
              <a:t>: Investment, Two-Step Extension</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552575"/>
            <a:ext cx="10515600" cy="5311140"/>
          </a:xfrm>
        </p:spPr>
        <p:txBody>
          <a:bodyPr/>
          <a:p>
            <a:r>
              <a:rPr lang="en-US" altLang="zh-CN">
                <a:latin typeface="Times New Roman" panose="02020603050405020304" charset="0"/>
                <a:cs typeface="Times New Roman" panose="02020603050405020304" charset="0"/>
              </a:rPr>
              <a:t>For sectoral investment, we first apply a two-step method to complete investment data of primary sector.</a:t>
            </a:r>
            <a:endParaRPr lang="en-US" altLang="zh-CN">
              <a:latin typeface="Times New Roman" panose="02020603050405020304" charset="0"/>
              <a:cs typeface="Times New Roman" panose="02020603050405020304" charset="0"/>
            </a:endParaRPr>
          </a:p>
          <a:p>
            <a:pPr lvl="2"/>
            <a:endParaRPr lang="en-US" altLang="zh-CN">
              <a:latin typeface="Times New Roman" panose="02020603050405020304" charset="0"/>
              <a:cs typeface="Times New Roman" panose="02020603050405020304" charset="0"/>
            </a:endParaRPr>
          </a:p>
          <a:p>
            <a:pPr lvl="1"/>
            <a:r>
              <a:rPr lang="en-US" altLang="zh-CN" sz="2400">
                <a:latin typeface="Times New Roman" panose="02020603050405020304" charset="0"/>
                <a:cs typeface="Times New Roman" panose="02020603050405020304" charset="0"/>
              </a:rPr>
              <a:t>The first extension: we employ Brandt and Zhu's (2010) method of assuming that household investment be proportional to income; and we also assume that investment on AFHF (</a:t>
            </a:r>
            <a:r>
              <a:rPr lang="zh-CN" altLang="en-US" sz="2400">
                <a:latin typeface="宋体" panose="02010600030101010101" pitchFamily="2" charset="-122"/>
                <a:ea typeface="宋体" panose="02010600030101010101" pitchFamily="2" charset="-122"/>
                <a:cs typeface="Times New Roman" panose="02020603050405020304" charset="0"/>
              </a:rPr>
              <a:t>农林牧渔</a:t>
            </a:r>
            <a:r>
              <a:rPr lang="en-US" altLang="zh-CN" sz="2400">
                <a:latin typeface="Times New Roman" panose="02020603050405020304" charset="0"/>
                <a:cs typeface="Times New Roman" panose="02020603050405020304" charset="0"/>
              </a:rPr>
              <a:t>) be proportional to agricultural investment.</a:t>
            </a:r>
            <a:endParaRPr lang="en-US" altLang="zh-CN" sz="2400">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rPr>
              <a:t>K_p = K_pea * Y_p / Y + K_nonpea_AFHF * Y_p / Y_AFHF</a:t>
            </a:r>
            <a:endParaRPr lang="en-US" altLang="zh-CN" sz="2000">
              <a:latin typeface="Times New Roman" panose="02020603050405020304" charset="0"/>
              <a:cs typeface="Times New Roman" panose="02020603050405020304" charset="0"/>
            </a:endParaRPr>
          </a:p>
          <a:p>
            <a:pPr lvl="2"/>
            <a:r>
              <a:rPr lang="en-US" altLang="zh-CN" sz="2000">
                <a:latin typeface="Times New Roman" panose="02020603050405020304" charset="0"/>
                <a:cs typeface="Times New Roman" panose="02020603050405020304" charset="0"/>
              </a:rPr>
              <a:t>This extends the data to 1995.</a:t>
            </a:r>
            <a:endParaRPr lang="en-US" altLang="zh-CN" sz="2000">
              <a:latin typeface="Times New Roman" panose="02020603050405020304" charset="0"/>
              <a:cs typeface="Times New Roman" panose="02020603050405020304" charset="0"/>
            </a:endParaRPr>
          </a:p>
          <a:p>
            <a:pPr lvl="2"/>
            <a:endParaRPr lang="en-US" altLang="zh-CN" sz="2000">
              <a:latin typeface="Times New Roman" panose="02020603050405020304" charset="0"/>
              <a:cs typeface="Times New Roman" panose="02020603050405020304" charset="0"/>
            </a:endParaRPr>
          </a:p>
          <a:p>
            <a:pPr lvl="1"/>
            <a:r>
              <a:rPr lang="en-US" altLang="zh-CN" sz="2400">
                <a:latin typeface="Times New Roman" panose="02020603050405020304" charset="0"/>
                <a:cs typeface="Times New Roman" panose="02020603050405020304" charset="0"/>
              </a:rPr>
              <a:t>The second extension: we learn the spirits of the first extension, and assume that investment of </a:t>
            </a:r>
            <a:r>
              <a:rPr lang="en-US" altLang="zh-CN" sz="2400" i="1">
                <a:latin typeface="Times New Roman" panose="02020603050405020304" charset="0"/>
                <a:cs typeface="Times New Roman" panose="02020603050405020304" charset="0"/>
              </a:rPr>
              <a:t>similar</a:t>
            </a:r>
            <a:r>
              <a:rPr lang="en-US" altLang="zh-CN" sz="2400">
                <a:latin typeface="Times New Roman" panose="02020603050405020304" charset="0"/>
                <a:cs typeface="Times New Roman" panose="02020603050405020304" charset="0"/>
              </a:rPr>
              <a:t> categories varies proportionally to each other; then we list many kinds of investment found in yearbook, and select three that are most proportional to our firstly extended data and use them to predict the investment data back to 1986.</a:t>
            </a:r>
            <a:endParaRPr lang="en-US" altLang="zh-CN" sz="2400">
              <a:latin typeface="Times New Roman" panose="02020603050405020304" charset="0"/>
              <a:cs typeface="Times New Roman" panose="02020603050405020304" charset="0"/>
            </a:endParaRPr>
          </a:p>
          <a:p>
            <a:pPr lvl="1"/>
            <a:endParaRPr lang="en-US" altLang="zh-CN">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latin typeface="Times New Roman" panose="02020603050405020304" charset="0"/>
                <a:cs typeface="Times New Roman" panose="02020603050405020304" charset="0"/>
                <a:sym typeface="+mn-ea"/>
              </a:rPr>
              <a:t>Data</a:t>
            </a:r>
            <a:r>
              <a:rPr lang="en-US" altLang="zh-CN">
                <a:latin typeface="Times New Roman" panose="02020603050405020304" charset="0"/>
                <a:cs typeface="Times New Roman" panose="02020603050405020304" charset="0"/>
                <a:sym typeface="+mn-ea"/>
              </a:rPr>
              <a:t>: Investment, Two-Step Extension</a:t>
            </a:r>
            <a:endParaRPr lang="zh-CN" altLang="en-US"/>
          </a:p>
        </p:txBody>
      </p:sp>
      <p:pic>
        <p:nvPicPr>
          <p:cNvPr id="4" name="内容占位符 3" descr="Figure2"/>
          <p:cNvPicPr>
            <a:picLocks noChangeAspect="1"/>
          </p:cNvPicPr>
          <p:nvPr>
            <p:ph idx="1"/>
          </p:nvPr>
        </p:nvPicPr>
        <p:blipFill>
          <a:blip r:embed="rId1"/>
          <a:stretch>
            <a:fillRect/>
          </a:stretch>
        </p:blipFill>
        <p:spPr>
          <a:xfrm>
            <a:off x="5414010" y="1736725"/>
            <a:ext cx="5940000" cy="3750108"/>
          </a:xfrm>
          <a:prstGeom prst="rect">
            <a:avLst/>
          </a:prstGeom>
        </p:spPr>
      </p:pic>
      <p:sp>
        <p:nvSpPr>
          <p:cNvPr id="5" name="文本框 4"/>
          <p:cNvSpPr txBox="1"/>
          <p:nvPr/>
        </p:nvSpPr>
        <p:spPr>
          <a:xfrm>
            <a:off x="838200" y="1736725"/>
            <a:ext cx="4222115" cy="3784600"/>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Justifications</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One may criticize that our second extension seems cursory, but the figure on the right presents the qualification of this method, as the proportionally predicted data fits perfectly with both the original and first-extended data within the overlap.</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The consistancy between our later results and conclusion of literature also justifies this two-step method.</a:t>
            </a:r>
            <a:endParaRPr lang="en-US" altLang="zh-CN">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11927</Words>
  <Application>WPS 演示</Application>
  <PresentationFormat>宽屏</PresentationFormat>
  <Paragraphs>296</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Times New Roman</vt:lpstr>
      <vt:lpstr>微软雅黑</vt:lpstr>
      <vt:lpstr>Arial Unicode MS</vt:lpstr>
      <vt:lpstr>Calibri</vt:lpstr>
      <vt:lpstr>Office 主题</vt:lpstr>
      <vt:lpstr>Factoral and Sectoral Characteristics of China's Growth since the Reform</vt:lpstr>
      <vt:lpstr>Objective</vt:lpstr>
      <vt:lpstr>Objective</vt:lpstr>
      <vt:lpstr>History</vt:lpstr>
      <vt:lpstr>History</vt:lpstr>
      <vt:lpstr>Data: General Description</vt:lpstr>
      <vt:lpstr>Data: Investment</vt:lpstr>
      <vt:lpstr>Data: Investment, Two-Step Extension</vt:lpstr>
      <vt:lpstr>Data: Investment, Two-Step Extension</vt:lpstr>
      <vt:lpstr>Data: Labor Income Share</vt:lpstr>
      <vt:lpstr>Factoral Analysis: Method</vt:lpstr>
      <vt:lpstr>Factoral Analysis: Aggregate Result</vt:lpstr>
      <vt:lpstr>Factoral Analysis: Agricultural Result</vt:lpstr>
      <vt:lpstr>Factoral Analysis: Non-Agricultural Result</vt:lpstr>
      <vt:lpstr>Factoral Analysis: Summary</vt:lpstr>
      <vt:lpstr>Sectoral Analysis: MPR</vt:lpstr>
      <vt:lpstr>Sectoral Analysis: MPR</vt:lpstr>
      <vt:lpstr>Sectoral Analysis: MPR, Justifications</vt:lpstr>
      <vt:lpstr>Sectoral Analysis: MPR, Justifications</vt:lpstr>
      <vt:lpstr>Sectoral Analysis: MPR, Justifications</vt:lpstr>
      <vt:lpstr>Sectoral Analysis: Summary</vt:lpstr>
      <vt:lpstr>Patterns: TFP and Capital</vt:lpstr>
      <vt:lpstr>Patterns: TFP and Capital</vt:lpstr>
      <vt:lpstr>Patterns: Structural Transformation</vt:lpstr>
      <vt:lpstr>Patterns: Structural Transformation</vt:lpstr>
      <vt:lpstr>Conclusion: Summary</vt:lpstr>
      <vt:lpstr>Conclusion: Prospects and Suggestions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lihc</dc:creator>
  <cp:lastModifiedBy>人迁画淡</cp:lastModifiedBy>
  <cp:revision>11</cp:revision>
  <dcterms:created xsi:type="dcterms:W3CDTF">2019-06-04T15:46:00Z</dcterms:created>
  <dcterms:modified xsi:type="dcterms:W3CDTF">2019-06-06T14:41:24Z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