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99" r:id="rId4"/>
    <p:sldId id="258" r:id="rId5"/>
    <p:sldId id="259" r:id="rId6"/>
    <p:sldId id="279" r:id="rId7"/>
    <p:sldId id="261" r:id="rId8"/>
    <p:sldId id="262" r:id="rId9"/>
    <p:sldId id="265" r:id="rId10"/>
    <p:sldId id="266" r:id="rId11"/>
    <p:sldId id="267" r:id="rId12"/>
    <p:sldId id="268" r:id="rId13"/>
    <p:sldId id="300" r:id="rId14"/>
    <p:sldId id="269" r:id="rId15"/>
    <p:sldId id="270" r:id="rId16"/>
    <p:sldId id="271" r:id="rId17"/>
    <p:sldId id="272" r:id="rId18"/>
    <p:sldId id="273" r:id="rId19"/>
    <p:sldId id="263" r:id="rId20"/>
    <p:sldId id="280" r:id="rId21"/>
    <p:sldId id="301" r:id="rId22"/>
    <p:sldId id="264" r:id="rId23"/>
    <p:sldId id="274" r:id="rId24"/>
    <p:sldId id="275" r:id="rId25"/>
    <p:sldId id="297" r:id="rId26"/>
    <p:sldId id="2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18.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1.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18.wmf"/><Relationship Id="rId2" Type="http://schemas.openxmlformats.org/officeDocument/2006/relationships/image" Target="../media/image29.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2.png"/><Relationship Id="rId2" Type="http://schemas.openxmlformats.org/officeDocument/2006/relationships/tags" Target="../tags/tag75.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5" Type="http://schemas.openxmlformats.org/officeDocument/2006/relationships/tags" Target="../tags/tag38.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1" y="0"/>
            <a:ext cx="12192000" cy="3791712"/>
          </a:xfrm>
          <a:prstGeom prst="rect">
            <a:avLst/>
          </a:prstGeom>
        </p:spPr>
      </p:pic>
      <p:sp>
        <p:nvSpPr>
          <p:cNvPr id="3" name="矩形 2"/>
          <p:cNvSpPr/>
          <p:nvPr>
            <p:custDataLst>
              <p:tags r:id="rId4"/>
            </p:custDataLst>
          </p:nvPr>
        </p:nvSpPr>
        <p:spPr>
          <a:xfrm>
            <a:off x="0" y="0"/>
            <a:ext cx="12192000" cy="3825222"/>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cs typeface="微软雅黑" panose="020B0503020204020204" charset="-122"/>
            </a:endParaRPr>
          </a:p>
        </p:txBody>
      </p:sp>
      <p:grpSp>
        <p:nvGrpSpPr>
          <p:cNvPr id="17" name="组合 16"/>
          <p:cNvGrpSpPr/>
          <p:nvPr>
            <p:custDataLst>
              <p:tags r:id="rId5"/>
            </p:custDataLst>
          </p:nvPr>
        </p:nvGrpSpPr>
        <p:grpSpPr>
          <a:xfrm>
            <a:off x="2733911" y="1332857"/>
            <a:ext cx="6724178" cy="2476829"/>
            <a:chOff x="2068948" y="4281158"/>
            <a:chExt cx="4027053" cy="1535489"/>
          </a:xfrm>
        </p:grpSpPr>
        <p:cxnSp>
          <p:nvCxnSpPr>
            <p:cNvPr id="15" name="直接连接符 14"/>
            <p:cNvCxnSpPr/>
            <p:nvPr>
              <p:custDataLst>
                <p:tags r:id="rId6"/>
              </p:custDataLst>
            </p:nvPr>
          </p:nvCxnSpPr>
          <p:spPr>
            <a:xfrm flipV="1">
              <a:off x="2079581" y="4281158"/>
              <a:ext cx="0" cy="1535489"/>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7"/>
              </p:custDataLst>
            </p:nvPr>
          </p:nvCxnSpPr>
          <p:spPr>
            <a:xfrm flipV="1">
              <a:off x="6096000" y="4281158"/>
              <a:ext cx="0" cy="1535489"/>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8"/>
              </p:custDataLst>
            </p:nvPr>
          </p:nvCxnSpPr>
          <p:spPr>
            <a:xfrm>
              <a:off x="2068948" y="4300636"/>
              <a:ext cx="4027053" cy="7356"/>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custDataLst>
              <p:tags r:id="rId9"/>
            </p:custDataLst>
          </p:nvPr>
        </p:nvGrpSpPr>
        <p:grpSpPr>
          <a:xfrm flipV="1">
            <a:off x="2733911" y="3790319"/>
            <a:ext cx="6724178" cy="1848480"/>
            <a:chOff x="2068948" y="4281158"/>
            <a:chExt cx="4027053" cy="1535489"/>
          </a:xfrm>
        </p:grpSpPr>
        <p:cxnSp>
          <p:nvCxnSpPr>
            <p:cNvPr id="26" name="直接连接符 25"/>
            <p:cNvCxnSpPr/>
            <p:nvPr>
              <p:custDataLst>
                <p:tags r:id="rId10"/>
              </p:custDataLst>
            </p:nvPr>
          </p:nvCxnSpPr>
          <p:spPr>
            <a:xfrm flipV="1">
              <a:off x="2079581" y="4281158"/>
              <a:ext cx="0" cy="15354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1"/>
              </p:custDataLst>
            </p:nvPr>
          </p:nvCxnSpPr>
          <p:spPr>
            <a:xfrm flipV="1">
              <a:off x="6096000" y="4281158"/>
              <a:ext cx="0" cy="15354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12"/>
              </p:custDataLst>
            </p:nvPr>
          </p:nvCxnSpPr>
          <p:spPr>
            <a:xfrm>
              <a:off x="2068948" y="4300636"/>
              <a:ext cx="4027053" cy="735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日期占位符 1"/>
          <p:cNvSpPr>
            <a:spLocks noGrp="1"/>
          </p:cNvSpPr>
          <p:nvPr>
            <p:ph type="dt" sz="half" idx="12"/>
            <p:custDataLst>
              <p:tags r:id="rId1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14"/>
            </p:custDataLst>
          </p:nvPr>
        </p:nvSpPr>
        <p:spPr/>
        <p:txBody>
          <a:bodyPr/>
          <a:lstStyle/>
          <a:p>
            <a:endParaRPr lang="zh-CN" altLang="en-US" dirty="0"/>
          </a:p>
        </p:txBody>
      </p:sp>
      <p:sp>
        <p:nvSpPr>
          <p:cNvPr id="5" name="灯片编号占位符 4"/>
          <p:cNvSpPr>
            <a:spLocks noGrp="1"/>
          </p:cNvSpPr>
          <p:nvPr>
            <p:ph type="sldNum" sz="quarter" idx="14"/>
            <p:custDataLst>
              <p:tags r:id="rId15"/>
            </p:custDataLst>
          </p:nvPr>
        </p:nvSpPr>
        <p:spPr/>
        <p:txBody>
          <a:bodyPr/>
          <a:lstStyle/>
          <a:p>
            <a:fld id="{49AE70B2-8BF9-45C0-BB95-33D1B9D3A854}" type="slidenum">
              <a:rPr lang="zh-CN" altLang="en-US" smtClean="0"/>
            </a:fld>
            <a:endParaRPr lang="zh-CN" altLang="en-US" dirty="0"/>
          </a:p>
        </p:txBody>
      </p:sp>
      <p:sp>
        <p:nvSpPr>
          <p:cNvPr id="9801" name="副标题 2"/>
          <p:cNvSpPr>
            <a:spLocks noGrp="1"/>
          </p:cNvSpPr>
          <p:nvPr>
            <p:ph type="subTitle" idx="1" hasCustomPrompt="1"/>
            <p:custDataLst>
              <p:tags r:id="rId16"/>
            </p:custDataLst>
          </p:nvPr>
        </p:nvSpPr>
        <p:spPr>
          <a:xfrm>
            <a:off x="3183853" y="3861395"/>
            <a:ext cx="5824293" cy="566188"/>
          </a:xfrm>
        </p:spPr>
        <p:txBody>
          <a:bodyPr tIns="0" bIns="46800" anchor="t">
            <a:normAutofit/>
          </a:bodyPr>
          <a:lstStyle>
            <a:lvl1pPr marL="0" indent="0" algn="ctr">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7"/>
            </p:custDataLst>
          </p:nvPr>
        </p:nvSpPr>
        <p:spPr>
          <a:xfrm>
            <a:off x="3183853" y="2163248"/>
            <a:ext cx="5824293" cy="1321059"/>
          </a:xfrm>
        </p:spPr>
        <p:txBody>
          <a:bodyPr tIns="0" bIns="46800" anchor="ctr">
            <a:normAutofit/>
          </a:bodyPr>
          <a:lstStyle>
            <a:lvl1pPr algn="ctr">
              <a:defRPr sz="5400" b="1">
                <a:solidFill>
                  <a:schemeClr val="bg1"/>
                </a:solidFill>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8"/>
            </p:custDataLst>
          </p:nvPr>
        </p:nvSpPr>
        <p:spPr>
          <a:xfrm>
            <a:off x="4737462" y="4519913"/>
            <a:ext cx="2717075" cy="468003"/>
          </a:xfrm>
        </p:spPr>
        <p:txBody>
          <a:bodyPr vert="horz" tIns="0" bIns="46800" anchor="ctr">
            <a:normAutofit/>
          </a:bodyPr>
          <a:lstStyle>
            <a:lvl1pPr marL="0" indent="0" algn="ctr">
              <a:buNone/>
              <a:defRPr sz="2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en-US" altLang="zh-CN" dirty="0"/>
          </a:p>
        </p:txBody>
      </p:sp>
      <p:sp>
        <p:nvSpPr>
          <p:cNvPr id="13" name="文本占位符 13"/>
          <p:cNvSpPr>
            <a:spLocks noGrp="1"/>
          </p:cNvSpPr>
          <p:nvPr>
            <p:ph type="body" sz="quarter" idx="11" hasCustomPrompt="1"/>
            <p:custDataLst>
              <p:tags r:id="rId19"/>
            </p:custDataLst>
          </p:nvPr>
        </p:nvSpPr>
        <p:spPr>
          <a:xfrm>
            <a:off x="4737462" y="5023195"/>
            <a:ext cx="2717075" cy="468003"/>
          </a:xfrm>
        </p:spPr>
        <p:txBody>
          <a:bodyPr vert="horz" tIns="0" bIns="46800" anchor="ctr">
            <a:normAutofit/>
          </a:bodyPr>
          <a:lstStyle>
            <a:lvl1pPr marL="0" indent="0" algn="ctr">
              <a:buNone/>
              <a:defRPr sz="2400" b="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末尾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5131340" cy="6858000"/>
          </a:xfrm>
          <a:prstGeom prst="rect">
            <a:avLst/>
          </a:prstGeom>
        </p:spPr>
      </p:pic>
      <p:sp>
        <p:nvSpPr>
          <p:cNvPr id="12" name="矩形 11"/>
          <p:cNvSpPr/>
          <p:nvPr>
            <p:custDataLst>
              <p:tags r:id="rId4"/>
            </p:custDataLst>
          </p:nvPr>
        </p:nvSpPr>
        <p:spPr>
          <a:xfrm>
            <a:off x="0" y="-21266"/>
            <a:ext cx="5145206" cy="6879266"/>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14" name="组合 13"/>
          <p:cNvGrpSpPr/>
          <p:nvPr>
            <p:custDataLst>
              <p:tags r:id="rId5"/>
            </p:custDataLst>
          </p:nvPr>
        </p:nvGrpSpPr>
        <p:grpSpPr>
          <a:xfrm rot="16200000">
            <a:off x="2175591" y="2271122"/>
            <a:ext cx="3462403" cy="2476829"/>
            <a:chOff x="2068948" y="4281158"/>
            <a:chExt cx="4027053" cy="1535489"/>
          </a:xfrm>
        </p:grpSpPr>
        <p:cxnSp>
          <p:nvCxnSpPr>
            <p:cNvPr id="16" name="直接连接符 15"/>
            <p:cNvCxnSpPr/>
            <p:nvPr>
              <p:custDataLst>
                <p:tags r:id="rId6"/>
              </p:custDataLst>
            </p:nvPr>
          </p:nvCxnSpPr>
          <p:spPr>
            <a:xfrm flipV="1">
              <a:off x="2079581" y="4281158"/>
              <a:ext cx="0" cy="1535489"/>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a:xfrm flipV="1">
              <a:off x="6096000" y="4281158"/>
              <a:ext cx="0" cy="1535489"/>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8"/>
              </p:custDataLst>
            </p:nvPr>
          </p:nvCxnSpPr>
          <p:spPr>
            <a:xfrm>
              <a:off x="2068948" y="4300636"/>
              <a:ext cx="4027053" cy="7356"/>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custDataLst>
              <p:tags r:id="rId9"/>
            </p:custDataLst>
          </p:nvPr>
        </p:nvGrpSpPr>
        <p:grpSpPr>
          <a:xfrm rot="16200000" flipV="1">
            <a:off x="5986606" y="936931"/>
            <a:ext cx="3462405" cy="5145205"/>
            <a:chOff x="2068951" y="4281158"/>
            <a:chExt cx="4027053" cy="1535489"/>
          </a:xfrm>
        </p:grpSpPr>
        <p:cxnSp>
          <p:nvCxnSpPr>
            <p:cNvPr id="20" name="直接连接符 19"/>
            <p:cNvCxnSpPr/>
            <p:nvPr>
              <p:custDataLst>
                <p:tags r:id="rId10"/>
              </p:custDataLst>
            </p:nvPr>
          </p:nvCxnSpPr>
          <p:spPr>
            <a:xfrm flipV="1">
              <a:off x="2079581" y="4281158"/>
              <a:ext cx="0" cy="15354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1"/>
              </p:custDataLst>
            </p:nvPr>
          </p:nvCxnSpPr>
          <p:spPr>
            <a:xfrm flipV="1">
              <a:off x="6096000" y="4281158"/>
              <a:ext cx="0" cy="15354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2"/>
              </p:custDataLst>
            </p:nvPr>
          </p:nvCxnSpPr>
          <p:spPr>
            <a:xfrm>
              <a:off x="2068951" y="4289455"/>
              <a:ext cx="4027053" cy="735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 name="日期占位符 3"/>
          <p:cNvSpPr>
            <a:spLocks noGrp="1"/>
          </p:cNvSpPr>
          <p:nvPr>
            <p:ph type="dt" sz="half" idx="19"/>
            <p:custDataLst>
              <p:tags r:id="rId1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0"/>
            <p:custDataLst>
              <p:tags r:id="rId14"/>
            </p:custDataLst>
          </p:nvPr>
        </p:nvSpPr>
        <p:spPr/>
        <p:txBody>
          <a:bodyPr/>
          <a:lstStyle/>
          <a:p>
            <a:endParaRPr lang="zh-CN" altLang="en-US" dirty="0"/>
          </a:p>
        </p:txBody>
      </p:sp>
      <p:sp>
        <p:nvSpPr>
          <p:cNvPr id="7" name="灯片编号占位符 6"/>
          <p:cNvSpPr>
            <a:spLocks noGrp="1"/>
          </p:cNvSpPr>
          <p:nvPr>
            <p:ph type="sldNum" sz="quarter" idx="21"/>
            <p:custDataLst>
              <p:tags r:id="rId15"/>
            </p:custDataLst>
          </p:nvPr>
        </p:nvSpPr>
        <p:spPr/>
        <p:txBody>
          <a:bodyPr/>
          <a:lstStyle/>
          <a:p>
            <a:fld id="{49AE70B2-8BF9-45C0-BB95-33D1B9D3A854}" type="slidenum">
              <a:rPr lang="zh-CN" altLang="en-US" smtClean="0"/>
            </a:fld>
            <a:endParaRPr lang="zh-CN" altLang="en-US" dirty="0"/>
          </a:p>
        </p:txBody>
      </p:sp>
      <p:sp>
        <p:nvSpPr>
          <p:cNvPr id="13" name="标题 1"/>
          <p:cNvSpPr>
            <a:spLocks noGrp="1"/>
          </p:cNvSpPr>
          <p:nvPr>
            <p:ph type="ctrTitle" hasCustomPrompt="1"/>
            <p:custDataLst>
              <p:tags r:id="rId16"/>
            </p:custDataLst>
          </p:nvPr>
        </p:nvSpPr>
        <p:spPr>
          <a:xfrm>
            <a:off x="5303012" y="2743103"/>
            <a:ext cx="4474650" cy="1371795"/>
          </a:xfrm>
        </p:spPr>
        <p:txBody>
          <a:bodyPr lIns="0" bIns="46800" anchor="ctr">
            <a:normAutofit/>
          </a:bodyPr>
          <a:lstStyle>
            <a:lvl1pPr marL="0" indent="0" algn="ctr">
              <a:buFont typeface="Arial" panose="020B0604020202020204" pitchFamily="34" charset="0"/>
              <a:buNone/>
              <a:defRPr sz="8000">
                <a:solidFill>
                  <a:schemeClr val="tx1">
                    <a:lumMod val="85000"/>
                    <a:lumOff val="15000"/>
                  </a:schemeClr>
                </a:solidFill>
              </a:defRPr>
            </a:lvl1pPr>
          </a:lstStyle>
          <a:p>
            <a:r>
              <a:rPr lang="zh-CN" altLang="en-US" dirty="0"/>
              <a:t>编辑标题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1" y="0"/>
            <a:ext cx="888274" cy="744583"/>
          </a:xfrm>
          <a:prstGeom prst="rect">
            <a:avLst/>
          </a:prstGeom>
          <a:solidFill>
            <a:schemeClr val="accent5">
              <a:lumMod val="60000"/>
              <a:lumOff val="4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8" name="矩形 7"/>
          <p:cNvSpPr/>
          <p:nvPr>
            <p:custDataLst>
              <p:tags r:id="rId3"/>
            </p:custDataLst>
          </p:nvPr>
        </p:nvSpPr>
        <p:spPr>
          <a:xfrm>
            <a:off x="11312434" y="6152606"/>
            <a:ext cx="879566" cy="705394"/>
          </a:xfrm>
          <a:prstGeom prst="rect">
            <a:avLst/>
          </a:prstGeom>
          <a:solidFill>
            <a:schemeClr val="accent3">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p:custDataLst>
              <p:tags r:id="rId7"/>
            </p:custDataLst>
          </p:nvPr>
        </p:nvSpPr>
        <p:spPr>
          <a:xfrm>
            <a:off x="876000" y="334800"/>
            <a:ext cx="10440000" cy="1121860"/>
          </a:xfrm>
        </p:spPr>
        <p:txBody>
          <a:bodyPr lIns="0" tIns="46800" rIns="90000">
            <a:normAutofit/>
          </a:bodyPr>
          <a:lstStyle>
            <a:lvl1pPr>
              <a:defRPr sz="4800" b="1"/>
            </a:lvl1pPr>
          </a:lstStyle>
          <a:p>
            <a:r>
              <a:rPr lang="zh-CN" altLang="en-US" dirty="0"/>
              <a:t>单击此处编辑母版标题样式</a:t>
            </a:r>
            <a:endParaRPr lang="zh-CN" altLang="en-US" dirty="0"/>
          </a:p>
        </p:txBody>
      </p:sp>
      <p:sp>
        <p:nvSpPr>
          <p:cNvPr id="3" name="内容占位符 2"/>
          <p:cNvSpPr>
            <a:spLocks noGrp="1"/>
          </p:cNvSpPr>
          <p:nvPr>
            <p:ph idx="1"/>
            <p:custDataLst>
              <p:tags r:id="rId8"/>
            </p:custDataLst>
          </p:nvPr>
        </p:nvSpPr>
        <p:spPr>
          <a:xfrm>
            <a:off x="876000" y="1791460"/>
            <a:ext cx="10440000" cy="438083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8" name="矩形 17"/>
          <p:cNvSpPr/>
          <p:nvPr>
            <p:custDataLst>
              <p:tags r:id="rId2"/>
            </p:custDataLst>
          </p:nvPr>
        </p:nvSpPr>
        <p:spPr>
          <a:xfrm>
            <a:off x="0" y="6030"/>
            <a:ext cx="12192000" cy="3825222"/>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custDataLst>
              <p:tags r:id="rId3"/>
            </p:custDataLst>
          </p:nvPr>
        </p:nvGrpSpPr>
        <p:grpSpPr>
          <a:xfrm>
            <a:off x="2733911" y="1360153"/>
            <a:ext cx="6724178" cy="2476829"/>
            <a:chOff x="2068948" y="4281158"/>
            <a:chExt cx="4027053" cy="1535489"/>
          </a:xfrm>
        </p:grpSpPr>
        <p:cxnSp>
          <p:nvCxnSpPr>
            <p:cNvPr id="10" name="直接连接符 9"/>
            <p:cNvCxnSpPr/>
            <p:nvPr>
              <p:custDataLst>
                <p:tags r:id="rId4"/>
              </p:custDataLst>
            </p:nvPr>
          </p:nvCxnSpPr>
          <p:spPr>
            <a:xfrm flipV="1">
              <a:off x="2079581" y="4281158"/>
              <a:ext cx="0" cy="1535489"/>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flipV="1">
              <a:off x="6096000" y="4281158"/>
              <a:ext cx="0" cy="1535489"/>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2068948" y="4300636"/>
              <a:ext cx="4027053" cy="7356"/>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custDataLst>
              <p:tags r:id="rId7"/>
            </p:custDataLst>
          </p:nvPr>
        </p:nvGrpSpPr>
        <p:grpSpPr>
          <a:xfrm flipV="1">
            <a:off x="2733911" y="3813822"/>
            <a:ext cx="6724178" cy="1617002"/>
            <a:chOff x="2068948" y="4281158"/>
            <a:chExt cx="4027053" cy="1535489"/>
          </a:xfrm>
        </p:grpSpPr>
        <p:cxnSp>
          <p:nvCxnSpPr>
            <p:cNvPr id="15" name="直接连接符 14"/>
            <p:cNvCxnSpPr/>
            <p:nvPr>
              <p:custDataLst>
                <p:tags r:id="rId8"/>
              </p:custDataLst>
            </p:nvPr>
          </p:nvCxnSpPr>
          <p:spPr>
            <a:xfrm flipV="1">
              <a:off x="2079581" y="4281158"/>
              <a:ext cx="0" cy="15354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9"/>
              </p:custDataLst>
            </p:nvPr>
          </p:nvCxnSpPr>
          <p:spPr>
            <a:xfrm flipV="1">
              <a:off x="6096000" y="4281158"/>
              <a:ext cx="0" cy="15354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0"/>
              </p:custDataLst>
            </p:nvPr>
          </p:nvCxnSpPr>
          <p:spPr>
            <a:xfrm>
              <a:off x="2068948" y="4300636"/>
              <a:ext cx="4027053" cy="735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日期占位符 1"/>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12"/>
            </p:custDataLst>
          </p:nvPr>
        </p:nvSpPr>
        <p:spPr/>
        <p:txBody>
          <a:bodyPr/>
          <a:lstStyle/>
          <a:p>
            <a:endParaRPr lang="zh-CN" altLang="en-US" dirty="0"/>
          </a:p>
        </p:txBody>
      </p:sp>
      <p:sp>
        <p:nvSpPr>
          <p:cNvPr id="4" name="灯片编号占位符 3"/>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20" name="标题 1"/>
          <p:cNvSpPr>
            <a:spLocks noGrp="1"/>
          </p:cNvSpPr>
          <p:nvPr>
            <p:ph type="title" hasCustomPrompt="1"/>
            <p:custDataLst>
              <p:tags r:id="rId14"/>
            </p:custDataLst>
          </p:nvPr>
        </p:nvSpPr>
        <p:spPr>
          <a:xfrm>
            <a:off x="3138050" y="2670006"/>
            <a:ext cx="6059114" cy="1053513"/>
          </a:xfrm>
        </p:spPr>
        <p:txBody>
          <a:bodyPr bIns="46800" anchor="b">
            <a:normAutofit/>
          </a:bodyPr>
          <a:lstStyle>
            <a:lvl1pPr algn="ctr">
              <a:defRPr sz="5400" b="1">
                <a:solidFill>
                  <a:schemeClr val="bg1"/>
                </a:solidFill>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15"/>
            </p:custDataLst>
          </p:nvPr>
        </p:nvSpPr>
        <p:spPr>
          <a:xfrm>
            <a:off x="3138351" y="3978910"/>
            <a:ext cx="6056904" cy="1168400"/>
          </a:xfrm>
        </p:spPr>
        <p:txBody>
          <a:bodyPr bIns="46800" anchor="t">
            <a:normAutofit/>
          </a:bodyPr>
          <a:lstStyle>
            <a:lvl1pPr marL="0" indent="0" algn="ctr">
              <a:lnSpc>
                <a:spcPct val="120000"/>
              </a:lnSpc>
              <a:buNone/>
              <a:defRPr sz="2400" b="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5.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2.wmf"/><Relationship Id="rId7" Type="http://schemas.openxmlformats.org/officeDocument/2006/relationships/oleObject" Target="../embeddings/oleObject16.bin"/><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 Id="rId3" Type="http://schemas.openxmlformats.org/officeDocument/2006/relationships/oleObject" Target="../embeddings/oleObject14.bin"/><Relationship Id="rId2" Type="http://schemas.openxmlformats.org/officeDocument/2006/relationships/image" Target="../media/image19.wmf"/><Relationship Id="rId16" Type="http://schemas.openxmlformats.org/officeDocument/2006/relationships/vmlDrawing" Target="../drawings/vmlDrawing4.vml"/><Relationship Id="rId15" Type="http://schemas.openxmlformats.org/officeDocument/2006/relationships/slideLayout" Target="../slideLayouts/slideLayout2.xml"/><Relationship Id="rId14" Type="http://schemas.openxmlformats.org/officeDocument/2006/relationships/tags" Target="../tags/tag104.xml"/><Relationship Id="rId13" Type="http://schemas.openxmlformats.org/officeDocument/2006/relationships/oleObject" Target="../embeddings/oleObject20.bin"/><Relationship Id="rId12" Type="http://schemas.openxmlformats.org/officeDocument/2006/relationships/oleObject" Target="../embeddings/oleObject19.bin"/><Relationship Id="rId11" Type="http://schemas.openxmlformats.org/officeDocument/2006/relationships/oleObject" Target="../embeddings/oleObject18.bin"/><Relationship Id="rId10" Type="http://schemas.openxmlformats.org/officeDocument/2006/relationships/image" Target="../media/image23.wmf"/><Relationship Id="rId1"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image" Target="../media/image26.wmf"/><Relationship Id="rId7" Type="http://schemas.openxmlformats.org/officeDocument/2006/relationships/oleObject" Target="../embeddings/oleObject24.bin"/><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 Id="rId3" Type="http://schemas.openxmlformats.org/officeDocument/2006/relationships/oleObject" Target="../embeddings/oleObject22.bin"/><Relationship Id="rId2" Type="http://schemas.openxmlformats.org/officeDocument/2006/relationships/image" Target="../media/image22.wmf"/><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3.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image" Target="../media/image11.wmf"/><Relationship Id="rId7" Type="http://schemas.openxmlformats.org/officeDocument/2006/relationships/oleObject" Target="../embeddings/oleObject27.bin"/><Relationship Id="rId6" Type="http://schemas.openxmlformats.org/officeDocument/2006/relationships/image" Target="../media/image10.wmf"/><Relationship Id="rId5" Type="http://schemas.openxmlformats.org/officeDocument/2006/relationships/oleObject" Target="../embeddings/oleObject26.bin"/><Relationship Id="rId4" Type="http://schemas.openxmlformats.org/officeDocument/2006/relationships/image" Target="../media/image18.wmf"/><Relationship Id="rId3" Type="http://schemas.openxmlformats.org/officeDocument/2006/relationships/oleObject" Target="../embeddings/oleObject25.bin"/><Relationship Id="rId2" Type="http://schemas.openxmlformats.org/officeDocument/2006/relationships/image" Target="../media/image27.png"/><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image" Target="../media/image10.wmf"/><Relationship Id="rId7" Type="http://schemas.openxmlformats.org/officeDocument/2006/relationships/oleObject" Target="../embeddings/oleObject30.bin"/><Relationship Id="rId6" Type="http://schemas.openxmlformats.org/officeDocument/2006/relationships/image" Target="../media/image11.wmf"/><Relationship Id="rId5" Type="http://schemas.openxmlformats.org/officeDocument/2006/relationships/oleObject" Target="../embeddings/oleObject29.bin"/><Relationship Id="rId4" Type="http://schemas.openxmlformats.org/officeDocument/2006/relationships/image" Target="../media/image18.wmf"/><Relationship Id="rId3" Type="http://schemas.openxmlformats.org/officeDocument/2006/relationships/oleObject" Target="../embeddings/oleObject28.bin"/><Relationship Id="rId2" Type="http://schemas.openxmlformats.org/officeDocument/2006/relationships/image" Target="../media/image28.png"/><Relationship Id="rId11" Type="http://schemas.openxmlformats.org/officeDocument/2006/relationships/vmlDrawing" Target="../drawings/vmlDrawing7.vml"/><Relationship Id="rId10"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1.png"/><Relationship Id="rId7" Type="http://schemas.openxmlformats.org/officeDocument/2006/relationships/image" Target="../media/image18.wmf"/><Relationship Id="rId6" Type="http://schemas.openxmlformats.org/officeDocument/2006/relationships/oleObject" Target="../embeddings/oleObject33.bin"/><Relationship Id="rId5" Type="http://schemas.openxmlformats.org/officeDocument/2006/relationships/image" Target="../media/image30.png"/><Relationship Id="rId4" Type="http://schemas.openxmlformats.org/officeDocument/2006/relationships/image" Target="../media/image29.wmf"/><Relationship Id="rId3" Type="http://schemas.openxmlformats.org/officeDocument/2006/relationships/oleObject" Target="../embeddings/oleObject32.bin"/><Relationship Id="rId2" Type="http://schemas.openxmlformats.org/officeDocument/2006/relationships/image" Target="../media/image22.wmf"/><Relationship Id="rId15" Type="http://schemas.openxmlformats.org/officeDocument/2006/relationships/vmlDrawing" Target="../drawings/vmlDrawing8.vml"/><Relationship Id="rId14" Type="http://schemas.openxmlformats.org/officeDocument/2006/relationships/slideLayout" Target="../slideLayouts/slideLayout2.xml"/><Relationship Id="rId13" Type="http://schemas.openxmlformats.org/officeDocument/2006/relationships/tags" Target="../tags/tag109.xml"/><Relationship Id="rId12" Type="http://schemas.openxmlformats.org/officeDocument/2006/relationships/image" Target="../media/image11.wmf"/><Relationship Id="rId11" Type="http://schemas.openxmlformats.org/officeDocument/2006/relationships/oleObject" Target="../embeddings/oleObject35.bin"/><Relationship Id="rId10" Type="http://schemas.openxmlformats.org/officeDocument/2006/relationships/image" Target="../media/image10.wmf"/><Relationship Id="rId1" Type="http://schemas.openxmlformats.org/officeDocument/2006/relationships/oleObject" Target="../embeddings/oleObject31.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tags" Target="../tags/tag110.xml"/><Relationship Id="rId5" Type="http://schemas.openxmlformats.org/officeDocument/2006/relationships/oleObject" Target="../embeddings/oleObject38.bin"/><Relationship Id="rId4" Type="http://schemas.openxmlformats.org/officeDocument/2006/relationships/image" Target="../media/image33.wmf"/><Relationship Id="rId3" Type="http://schemas.openxmlformats.org/officeDocument/2006/relationships/oleObject" Target="../embeddings/oleObject37.bin"/><Relationship Id="rId2" Type="http://schemas.openxmlformats.org/officeDocument/2006/relationships/image" Target="../media/image32.wmf"/><Relationship Id="rId1"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image" Target="../media/image6.GIF"/><Relationship Id="rId7" Type="http://schemas.openxmlformats.org/officeDocument/2006/relationships/image" Target="../media/image36.wmf"/><Relationship Id="rId6" Type="http://schemas.openxmlformats.org/officeDocument/2006/relationships/oleObject" Target="../embeddings/oleObject41.bin"/><Relationship Id="rId5" Type="http://schemas.openxmlformats.org/officeDocument/2006/relationships/image" Target="../media/image35.wmf"/><Relationship Id="rId4" Type="http://schemas.openxmlformats.org/officeDocument/2006/relationships/oleObject" Target="../embeddings/oleObject40.bin"/><Relationship Id="rId3" Type="http://schemas.openxmlformats.org/officeDocument/2006/relationships/image" Target="../media/image34.wmf"/><Relationship Id="rId2" Type="http://schemas.openxmlformats.org/officeDocument/2006/relationships/oleObject" Target="../embeddings/oleObject39.bin"/><Relationship Id="rId11" Type="http://schemas.openxmlformats.org/officeDocument/2006/relationships/vmlDrawing" Target="../drawings/vmlDrawing10.vml"/><Relationship Id="rId10"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image" Target="../media/image37.wmf"/><Relationship Id="rId1"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7.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oleObject" Target="../embeddings/oleObject4.bin"/><Relationship Id="rId7" Type="http://schemas.openxmlformats.org/officeDocument/2006/relationships/oleObject" Target="../embeddings/oleObject3.bin"/><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 Id="rId3" Type="http://schemas.openxmlformats.org/officeDocument/2006/relationships/oleObject" Target="../embeddings/oleObject1.bin"/><Relationship Id="rId2" Type="http://schemas.openxmlformats.org/officeDocument/2006/relationships/image" Target="../media/image9.png"/><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image" Target="../media/image15.wmf"/><Relationship Id="rId7" Type="http://schemas.openxmlformats.org/officeDocument/2006/relationships/oleObject" Target="../embeddings/oleObject8.bin"/><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2.wmf"/><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0.wmf"/><Relationship Id="rId7" Type="http://schemas.openxmlformats.org/officeDocument/2006/relationships/oleObject" Target="../embeddings/oleObject11.bin"/><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4.wmf"/><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tags" Target="../tags/tag103.xml"/><Relationship Id="rId10" Type="http://schemas.openxmlformats.org/officeDocument/2006/relationships/image" Target="../media/image11.w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a:xfrm>
            <a:off x="2820035" y="1414780"/>
            <a:ext cx="6604000" cy="2433320"/>
          </a:xfrm>
        </p:spPr>
        <p:txBody>
          <a:bodyPr>
            <a:normAutofit/>
          </a:bodyPr>
          <a:p>
            <a:r>
              <a:rPr lang="en-US" altLang="zh-CN" sz="3200">
                <a:latin typeface="Times New Roman" panose="02020603050405020304" charset="0"/>
                <a:cs typeface="Times New Roman" panose="02020603050405020304" charset="0"/>
              </a:rPr>
              <a:t>Robust Equilibrium and Fast Numerical Solution to Wide Varieties of Games</a:t>
            </a:r>
            <a:endParaRPr lang="en-US" altLang="zh-CN" sz="3200">
              <a:latin typeface="Times New Roman" panose="02020603050405020304" charset="0"/>
              <a:cs typeface="Times New Roman" panose="02020603050405020304" charset="0"/>
            </a:endParaRPr>
          </a:p>
        </p:txBody>
      </p:sp>
      <p:sp>
        <p:nvSpPr>
          <p:cNvPr id="4" name="文本占位符 3"/>
          <p:cNvSpPr>
            <a:spLocks noGrp="1"/>
          </p:cNvSpPr>
          <p:nvPr>
            <p:ph type="body" sz="quarter" idx="10"/>
          </p:nvPr>
        </p:nvSpPr>
        <p:spPr>
          <a:xfrm>
            <a:off x="4611370" y="4276725"/>
            <a:ext cx="3020695" cy="608965"/>
          </a:xfrm>
        </p:spPr>
        <p:txBody>
          <a:bodyPr>
            <a:normAutofit/>
          </a:bodyPr>
          <a:p>
            <a:r>
              <a:rPr lang="en-US" altLang="zh-CN" sz="2000">
                <a:latin typeface="Times New Roman" panose="02020603050405020304" charset="0"/>
                <a:cs typeface="Times New Roman" panose="02020603050405020304" charset="0"/>
              </a:rPr>
              <a:t>Li, Hongcheng</a:t>
            </a:r>
            <a:endParaRPr lang="en-US" altLang="zh-CN" sz="20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p:txBody>
          <a:bodyPr/>
          <a:p>
            <a:pPr marL="0" indent="0">
              <a:buNone/>
            </a:pPr>
            <a:r>
              <a:rPr lang="en-US" altLang="zh-CN">
                <a:latin typeface="Times New Roman" panose="02020603050405020304" charset="0"/>
                <a:cs typeface="Times New Roman" panose="02020603050405020304" charset="0"/>
              </a:rPr>
              <a:t>For any                     , we can further define the </a:t>
            </a:r>
            <a:r>
              <a:rPr lang="en-US" altLang="zh-CN" b="1">
                <a:latin typeface="Times New Roman" panose="02020603050405020304" charset="0"/>
                <a:cs typeface="Times New Roman" panose="02020603050405020304" charset="0"/>
              </a:rPr>
              <a:t>Perturbation Form</a:t>
            </a:r>
            <a:r>
              <a:rPr lang="en-US" altLang="zh-CN">
                <a:latin typeface="Times New Roman" panose="02020603050405020304" charset="0"/>
                <a:cs typeface="Times New Roman" panose="02020603050405020304" charset="0"/>
              </a:rPr>
              <a:t> of GDF as</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Intuitively, this perturbation form provides the payoff that A can get, with the extent of deviation,    , from      to      , conditional on immediate best reaction of B.</a:t>
            </a:r>
            <a:endParaRPr lang="en-US" altLang="zh-CN">
              <a:latin typeface="Times New Roman" panose="02020603050405020304" charset="0"/>
              <a:cs typeface="Times New Roman" panose="02020603050405020304" charset="0"/>
            </a:endParaRPr>
          </a:p>
        </p:txBody>
      </p:sp>
      <p:graphicFrame>
        <p:nvGraphicFramePr>
          <p:cNvPr id="4" name="对象 3">
            <a:hlinkClick r:id="" action="ppaction://ole?verb="/>
          </p:cNvPr>
          <p:cNvGraphicFramePr>
            <a:graphicFrameLocks noChangeAspect="1"/>
          </p:cNvGraphicFramePr>
          <p:nvPr/>
        </p:nvGraphicFramePr>
        <p:xfrm>
          <a:off x="1878330" y="1791335"/>
          <a:ext cx="1641475" cy="546735"/>
        </p:xfrm>
        <a:graphic>
          <a:graphicData uri="http://schemas.openxmlformats.org/presentationml/2006/ole">
            <mc:AlternateContent xmlns:mc="http://schemas.openxmlformats.org/markup-compatibility/2006">
              <mc:Choice xmlns:v="urn:schemas-microsoft-com:vml" Requires="v">
                <p:oleObj spid="_x0000_s2049" name="" r:id="rId1" imgW="685800" imgH="228600" progId="Equation.KSEE3">
                  <p:embed/>
                </p:oleObj>
              </mc:Choice>
              <mc:Fallback>
                <p:oleObj name="" r:id="rId1" imgW="685800" imgH="228600" progId="Equation.KSEE3">
                  <p:embed/>
                  <p:pic>
                    <p:nvPicPr>
                      <p:cNvPr id="0" name="图片 2048"/>
                      <p:cNvPicPr/>
                      <p:nvPr/>
                    </p:nvPicPr>
                    <p:blipFill>
                      <a:blip r:embed="rId2"/>
                      <a:stretch>
                        <a:fillRect/>
                      </a:stretch>
                    </p:blipFill>
                    <p:spPr>
                      <a:xfrm>
                        <a:off x="1878330" y="1791335"/>
                        <a:ext cx="1641475" cy="54673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861310" y="2713355"/>
          <a:ext cx="6469380" cy="603885"/>
        </p:xfrm>
        <a:graphic>
          <a:graphicData uri="http://schemas.openxmlformats.org/presentationml/2006/ole">
            <mc:AlternateContent xmlns:mc="http://schemas.openxmlformats.org/markup-compatibility/2006">
              <mc:Choice xmlns:v="urn:schemas-microsoft-com:vml" Requires="v">
                <p:oleObj spid="_x0000_s2051" name="" r:id="rId3" imgW="2857500" imgH="266700" progId="Equation.KSEE3">
                  <p:embed/>
                </p:oleObj>
              </mc:Choice>
              <mc:Fallback>
                <p:oleObj name="" r:id="rId3" imgW="2857500" imgH="266700" progId="Equation.KSEE3">
                  <p:embed/>
                  <p:pic>
                    <p:nvPicPr>
                      <p:cNvPr id="0" name="图片 2050"/>
                      <p:cNvPicPr/>
                      <p:nvPr/>
                    </p:nvPicPr>
                    <p:blipFill>
                      <a:blip r:embed="rId4"/>
                      <a:stretch>
                        <a:fillRect/>
                      </a:stretch>
                    </p:blipFill>
                    <p:spPr>
                      <a:xfrm>
                        <a:off x="2861310" y="2713355"/>
                        <a:ext cx="6469380" cy="6038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536190" y="4009390"/>
          <a:ext cx="325120" cy="413385"/>
        </p:xfrm>
        <a:graphic>
          <a:graphicData uri="http://schemas.openxmlformats.org/presentationml/2006/ole">
            <mc:AlternateContent xmlns:mc="http://schemas.openxmlformats.org/markup-compatibility/2006">
              <mc:Choice xmlns:v="urn:schemas-microsoft-com:vml" Requires="v">
                <p:oleObj spid="_x0000_s2052" name="" r:id="rId5" imgW="139700" imgH="177165" progId="Equation.KSEE3">
                  <p:embed/>
                </p:oleObj>
              </mc:Choice>
              <mc:Fallback>
                <p:oleObj name="" r:id="rId5" imgW="139700" imgH="177165" progId="Equation.KSEE3">
                  <p:embed/>
                  <p:pic>
                    <p:nvPicPr>
                      <p:cNvPr id="0" name="图片 2051"/>
                      <p:cNvPicPr/>
                      <p:nvPr/>
                    </p:nvPicPr>
                    <p:blipFill>
                      <a:blip r:embed="rId6"/>
                      <a:stretch>
                        <a:fillRect/>
                      </a:stretch>
                    </p:blipFill>
                    <p:spPr>
                      <a:xfrm>
                        <a:off x="2536190" y="4009390"/>
                        <a:ext cx="325120" cy="41338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519805" y="3956685"/>
          <a:ext cx="425450" cy="518160"/>
        </p:xfrm>
        <a:graphic>
          <a:graphicData uri="http://schemas.openxmlformats.org/presentationml/2006/ole">
            <mc:AlternateContent xmlns:mc="http://schemas.openxmlformats.org/markup-compatibility/2006">
              <mc:Choice xmlns:v="urn:schemas-microsoft-com:vml" Requires="v">
                <p:oleObj spid="_x0000_s2053" name="" r:id="rId7" imgW="177165" imgH="215900" progId="Equation.KSEE3">
                  <p:embed/>
                </p:oleObj>
              </mc:Choice>
              <mc:Fallback>
                <p:oleObj name="" r:id="rId7" imgW="177165" imgH="215900" progId="Equation.KSEE3">
                  <p:embed/>
                  <p:pic>
                    <p:nvPicPr>
                      <p:cNvPr id="0" name="图片 2052"/>
                      <p:cNvPicPr/>
                      <p:nvPr/>
                    </p:nvPicPr>
                    <p:blipFill>
                      <a:blip r:embed="rId8"/>
                      <a:stretch>
                        <a:fillRect/>
                      </a:stretch>
                    </p:blipFill>
                    <p:spPr>
                      <a:xfrm>
                        <a:off x="3519805" y="3956685"/>
                        <a:ext cx="425450" cy="51816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227195" y="3930015"/>
          <a:ext cx="454025" cy="544830"/>
        </p:xfrm>
        <a:graphic>
          <a:graphicData uri="http://schemas.openxmlformats.org/presentationml/2006/ole">
            <mc:AlternateContent xmlns:mc="http://schemas.openxmlformats.org/markup-compatibility/2006">
              <mc:Choice xmlns:v="urn:schemas-microsoft-com:vml" Requires="v">
                <p:oleObj spid="_x0000_s2054" name="" r:id="rId9" imgW="190500" imgH="228600" progId="Equation.KSEE3">
                  <p:embed/>
                </p:oleObj>
              </mc:Choice>
              <mc:Fallback>
                <p:oleObj name="" r:id="rId9" imgW="190500" imgH="228600" progId="Equation.KSEE3">
                  <p:embed/>
                  <p:pic>
                    <p:nvPicPr>
                      <p:cNvPr id="0" name="图片 2053"/>
                      <p:cNvPicPr/>
                      <p:nvPr/>
                    </p:nvPicPr>
                    <p:blipFill>
                      <a:blip r:embed="rId10"/>
                      <a:stretch>
                        <a:fillRect/>
                      </a:stretch>
                    </p:blipFill>
                    <p:spPr>
                      <a:xfrm>
                        <a:off x="4227195" y="3930015"/>
                        <a:ext cx="454025" cy="54483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094355" y="5351780"/>
          <a:ext cx="425450" cy="518160"/>
        </p:xfrm>
        <a:graphic>
          <a:graphicData uri="http://schemas.openxmlformats.org/presentationml/2006/ole">
            <mc:AlternateContent xmlns:mc="http://schemas.openxmlformats.org/markup-compatibility/2006">
              <mc:Choice xmlns:v="urn:schemas-microsoft-com:vml" Requires="v">
                <p:oleObj spid="_x0000_s5" name="" r:id="rId11" imgW="177165" imgH="215900" progId="Equation.KSEE3">
                  <p:embed/>
                </p:oleObj>
              </mc:Choice>
              <mc:Fallback>
                <p:oleObj name="" r:id="rId11" imgW="177165" imgH="215900" progId="Equation.KSEE3">
                  <p:embed/>
                  <p:pic>
                    <p:nvPicPr>
                      <p:cNvPr id="0" name="图片 2052"/>
                      <p:cNvPicPr/>
                      <p:nvPr/>
                    </p:nvPicPr>
                    <p:blipFill>
                      <a:blip r:embed="rId8"/>
                      <a:stretch>
                        <a:fillRect/>
                      </a:stretch>
                    </p:blipFill>
                    <p:spPr>
                      <a:xfrm>
                        <a:off x="3094355" y="5351780"/>
                        <a:ext cx="425450" cy="51816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7863840" y="5338445"/>
          <a:ext cx="454025" cy="544830"/>
        </p:xfrm>
        <a:graphic>
          <a:graphicData uri="http://schemas.openxmlformats.org/presentationml/2006/ole">
            <mc:AlternateContent xmlns:mc="http://schemas.openxmlformats.org/markup-compatibility/2006">
              <mc:Choice xmlns:v="urn:schemas-microsoft-com:vml" Requires="v">
                <p:oleObj spid="_x0000_s12" name="" r:id="rId12" imgW="190500" imgH="228600" progId="Equation.KSEE3">
                  <p:embed/>
                </p:oleObj>
              </mc:Choice>
              <mc:Fallback>
                <p:oleObj name="" r:id="rId12" imgW="190500" imgH="228600" progId="Equation.KSEE3">
                  <p:embed/>
                  <p:pic>
                    <p:nvPicPr>
                      <p:cNvPr id="0" name="图片 2053"/>
                      <p:cNvPicPr/>
                      <p:nvPr/>
                    </p:nvPicPr>
                    <p:blipFill>
                      <a:blip r:embed="rId10"/>
                      <a:stretch>
                        <a:fillRect/>
                      </a:stretch>
                    </p:blipFill>
                    <p:spPr>
                      <a:xfrm>
                        <a:off x="7863840" y="5338445"/>
                        <a:ext cx="454025" cy="544830"/>
                      </a:xfrm>
                      <a:prstGeom prst="rect">
                        <a:avLst/>
                      </a:prstGeom>
                    </p:spPr>
                  </p:pic>
                </p:oleObj>
              </mc:Fallback>
            </mc:AlternateContent>
          </a:graphicData>
        </a:graphic>
      </p:graphicFrame>
      <p:cxnSp>
        <p:nvCxnSpPr>
          <p:cNvPr id="13" name="直接箭头连接符 12"/>
          <p:cNvCxnSpPr/>
          <p:nvPr/>
        </p:nvCxnSpPr>
        <p:spPr>
          <a:xfrm>
            <a:off x="3643630" y="5646420"/>
            <a:ext cx="408432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5540375" y="5116195"/>
          <a:ext cx="325120" cy="413385"/>
        </p:xfrm>
        <a:graphic>
          <a:graphicData uri="http://schemas.openxmlformats.org/presentationml/2006/ole">
            <mc:AlternateContent xmlns:mc="http://schemas.openxmlformats.org/markup-compatibility/2006">
              <mc:Choice xmlns:v="urn:schemas-microsoft-com:vml" Requires="v">
                <p:oleObj spid="_x0000_s15" name="" r:id="rId13" imgW="139700" imgH="177165" progId="Equation.KSEE3">
                  <p:embed/>
                </p:oleObj>
              </mc:Choice>
              <mc:Fallback>
                <p:oleObj name="" r:id="rId13" imgW="139700" imgH="177165" progId="Equation.KSEE3">
                  <p:embed/>
                  <p:pic>
                    <p:nvPicPr>
                      <p:cNvPr id="0" name="图片 2051"/>
                      <p:cNvPicPr/>
                      <p:nvPr/>
                    </p:nvPicPr>
                    <p:blipFill>
                      <a:blip r:embed="rId6"/>
                      <a:stretch>
                        <a:fillRect/>
                      </a:stretch>
                    </p:blipFill>
                    <p:spPr>
                      <a:xfrm>
                        <a:off x="5540375" y="5116195"/>
                        <a:ext cx="325120" cy="413385"/>
                      </a:xfrm>
                      <a:prstGeom prst="rect">
                        <a:avLst/>
                      </a:prstGeom>
                    </p:spPr>
                  </p:pic>
                </p:oleObj>
              </mc:Fallback>
            </mc:AlternateContent>
          </a:graphicData>
        </a:graphic>
      </p:graphicFrame>
    </p:spTree>
    <p:custDataLst>
      <p:tags r:id="rId1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p:txBody>
          <a:bodyPr/>
          <a:p>
            <a:pPr marL="0" indent="0">
              <a:buNone/>
            </a:pPr>
            <a:r>
              <a:rPr lang="en-US" altLang="zh-CN" b="1">
                <a:latin typeface="Times New Roman" panose="02020603050405020304" charset="0"/>
                <a:cs typeface="Times New Roman" panose="02020603050405020304" charset="0"/>
              </a:rPr>
              <a:t>Definition</a:t>
            </a:r>
            <a:r>
              <a:rPr lang="en-US" altLang="zh-CN">
                <a:latin typeface="Times New Roman" panose="02020603050405020304" charset="0"/>
                <a:cs typeface="Times New Roman" panose="02020603050405020304" charset="0"/>
              </a:rPr>
              <a:t>: The anicipation of A,      , is </a:t>
            </a:r>
            <a:r>
              <a:rPr lang="en-US" altLang="zh-CN" b="1">
                <a:latin typeface="Times New Roman" panose="02020603050405020304" charset="0"/>
                <a:cs typeface="Times New Roman" panose="02020603050405020304" charset="0"/>
              </a:rPr>
              <a:t>robust</a:t>
            </a:r>
            <a:r>
              <a:rPr lang="en-US" altLang="zh-CN">
                <a:latin typeface="Times New Roman" panose="02020603050405020304" charset="0"/>
                <a:cs typeface="Times New Roman" panose="02020603050405020304" charset="0"/>
              </a:rPr>
              <a:t>, if for any               , the corresponding perturbation form of A's GDF is nonincreasing on some positive deleted neighborhood.</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Namely, there exists some                                                 is nonincreasing on the domain                  .</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***From a robust expectation, we can derive a robust equilibrium.</a:t>
            </a:r>
            <a:endParaRPr lang="en-US" altLang="zh-CN">
              <a:latin typeface="Times New Roman" panose="02020603050405020304" charset="0"/>
              <a:cs typeface="Times New Roman" panose="02020603050405020304" charset="0"/>
            </a:endParaRPr>
          </a:p>
        </p:txBody>
      </p:sp>
      <p:graphicFrame>
        <p:nvGraphicFramePr>
          <p:cNvPr id="8" name="对象 7">
            <a:hlinkClick r:id="" action="ppaction://ole?verb="/>
          </p:cNvPr>
          <p:cNvGraphicFramePr>
            <a:graphicFrameLocks noChangeAspect="1"/>
          </p:cNvGraphicFramePr>
          <p:nvPr/>
        </p:nvGraphicFramePr>
        <p:xfrm>
          <a:off x="5026025" y="1819910"/>
          <a:ext cx="425450" cy="518160"/>
        </p:xfrm>
        <a:graphic>
          <a:graphicData uri="http://schemas.openxmlformats.org/presentationml/2006/ole">
            <mc:AlternateContent xmlns:mc="http://schemas.openxmlformats.org/markup-compatibility/2006">
              <mc:Choice xmlns:v="urn:schemas-microsoft-com:vml" Requires="v">
                <p:oleObj spid="_x0000_s2053" name="" r:id="rId1" imgW="177165" imgH="215900" progId="Equation.KSEE3">
                  <p:embed/>
                </p:oleObj>
              </mc:Choice>
              <mc:Fallback>
                <p:oleObj name="" r:id="rId1" imgW="177165" imgH="215900" progId="Equation.KSEE3">
                  <p:embed/>
                  <p:pic>
                    <p:nvPicPr>
                      <p:cNvPr id="0" name="图片 2052"/>
                      <p:cNvPicPr/>
                      <p:nvPr/>
                    </p:nvPicPr>
                    <p:blipFill>
                      <a:blip r:embed="rId2"/>
                      <a:stretch>
                        <a:fillRect/>
                      </a:stretch>
                    </p:blipFill>
                    <p:spPr>
                      <a:xfrm>
                        <a:off x="5026025" y="1819910"/>
                        <a:ext cx="425450" cy="51816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8029893" y="1805305"/>
          <a:ext cx="1155700" cy="546735"/>
        </p:xfrm>
        <a:graphic>
          <a:graphicData uri="http://schemas.openxmlformats.org/presentationml/2006/ole">
            <mc:AlternateContent xmlns:mc="http://schemas.openxmlformats.org/markup-compatibility/2006">
              <mc:Choice xmlns:v="urn:schemas-microsoft-com:vml" Requires="v">
                <p:oleObj spid="_x0000_s2049" name="" r:id="rId3" imgW="482600" imgH="228600" progId="Equation.KSEE3">
                  <p:embed/>
                </p:oleObj>
              </mc:Choice>
              <mc:Fallback>
                <p:oleObj name="" r:id="rId3" imgW="482600" imgH="228600" progId="Equation.KSEE3">
                  <p:embed/>
                  <p:pic>
                    <p:nvPicPr>
                      <p:cNvPr id="0" name="图片 2048"/>
                      <p:cNvPicPr/>
                      <p:nvPr/>
                    </p:nvPicPr>
                    <p:blipFill>
                      <a:blip r:embed="rId4"/>
                      <a:stretch>
                        <a:fillRect/>
                      </a:stretch>
                    </p:blipFill>
                    <p:spPr>
                      <a:xfrm>
                        <a:off x="8029893" y="1805305"/>
                        <a:ext cx="1155700" cy="54673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098415" y="3271520"/>
          <a:ext cx="3713480" cy="584835"/>
        </p:xfrm>
        <a:graphic>
          <a:graphicData uri="http://schemas.openxmlformats.org/presentationml/2006/ole">
            <mc:AlternateContent xmlns:mc="http://schemas.openxmlformats.org/markup-compatibility/2006">
              <mc:Choice xmlns:v="urn:schemas-microsoft-com:vml" Requires="v">
                <p:oleObj spid="_x0000_s3073" name="" r:id="rId5" imgW="1612900" imgH="254000" progId="Equation.KSEE3">
                  <p:embed/>
                </p:oleObj>
              </mc:Choice>
              <mc:Fallback>
                <p:oleObj name="" r:id="rId5" imgW="1612900" imgH="254000" progId="Equation.KSEE3">
                  <p:embed/>
                  <p:pic>
                    <p:nvPicPr>
                      <p:cNvPr id="0" name="图片 3072"/>
                      <p:cNvPicPr/>
                      <p:nvPr/>
                    </p:nvPicPr>
                    <p:blipFill>
                      <a:blip r:embed="rId6"/>
                      <a:stretch>
                        <a:fillRect/>
                      </a:stretch>
                    </p:blipFill>
                    <p:spPr>
                      <a:xfrm>
                        <a:off x="5098415" y="3271520"/>
                        <a:ext cx="3713480" cy="58483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370455" y="3756025"/>
          <a:ext cx="1351915" cy="450850"/>
        </p:xfrm>
        <a:graphic>
          <a:graphicData uri="http://schemas.openxmlformats.org/presentationml/2006/ole">
            <mc:AlternateContent xmlns:mc="http://schemas.openxmlformats.org/markup-compatibility/2006">
              <mc:Choice xmlns:v="urn:schemas-microsoft-com:vml" Requires="v">
                <p:oleObj spid="_x0000_s3074" name="" r:id="rId7" imgW="609600" imgH="203200" progId="Equation.KSEE3">
                  <p:embed/>
                </p:oleObj>
              </mc:Choice>
              <mc:Fallback>
                <p:oleObj name="" r:id="rId7" imgW="609600" imgH="203200" progId="Equation.KSEE3">
                  <p:embed/>
                  <p:pic>
                    <p:nvPicPr>
                      <p:cNvPr id="0" name="图片 3073"/>
                      <p:cNvPicPr/>
                      <p:nvPr/>
                    </p:nvPicPr>
                    <p:blipFill>
                      <a:blip r:embed="rId8"/>
                      <a:stretch>
                        <a:fillRect/>
                      </a:stretch>
                    </p:blipFill>
                    <p:spPr>
                      <a:xfrm>
                        <a:off x="2370455" y="3756025"/>
                        <a:ext cx="1351915" cy="450850"/>
                      </a:xfrm>
                      <a:prstGeom prst="rect">
                        <a:avLst/>
                      </a:prstGeom>
                    </p:spPr>
                  </p:pic>
                </p:oleObj>
              </mc:Fallback>
            </mc:AlternateContent>
          </a:graphicData>
        </a:graphic>
      </p:graphicFrame>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p:txBody>
          <a:bodyPr/>
          <a:p>
            <a:pPr marL="0" indent="0">
              <a:buNone/>
            </a:pPr>
            <a:r>
              <a:rPr lang="en-US" altLang="zh-CN" b="1">
                <a:latin typeface="Times New Roman" panose="02020603050405020304" charset="0"/>
                <a:cs typeface="Times New Roman" panose="02020603050405020304" charset="0"/>
              </a:rPr>
              <a:t>Ultimate insight</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To carry out rationality in a game is mainly about anticipating opponent's behavior. And those 'good' anticipation need to endure perturbations.</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The difference between robust and nash is the definition of 'endure', namely, whether the player who anticipates reacts to perturbation.</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p:txBody>
          <a:bodyPr/>
          <a:p>
            <a:pPr marL="0" indent="0">
              <a:buNone/>
            </a:pPr>
            <a:r>
              <a:rPr lang="en-US" altLang="zh-CN">
                <a:latin typeface="Times New Roman" panose="02020603050405020304" charset="0"/>
                <a:cs typeface="Times New Roman" panose="02020603050405020304" charset="0"/>
              </a:rPr>
              <a:t>No more crazy notations and definitions!!!</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p:txBody>
      </p:sp>
      <p:pic>
        <p:nvPicPr>
          <p:cNvPr id="4" name="图片 3" descr="Game3"/>
          <p:cNvPicPr>
            <a:picLocks noChangeAspect="1"/>
          </p:cNvPicPr>
          <p:nvPr/>
        </p:nvPicPr>
        <p:blipFill>
          <a:blip r:embed="rId1"/>
          <a:stretch>
            <a:fillRect/>
          </a:stretch>
        </p:blipFill>
        <p:spPr>
          <a:xfrm>
            <a:off x="2272030" y="3299460"/>
            <a:ext cx="2476500" cy="1363980"/>
          </a:xfrm>
          <a:prstGeom prst="rect">
            <a:avLst/>
          </a:prstGeom>
        </p:spPr>
      </p:pic>
      <p:pic>
        <p:nvPicPr>
          <p:cNvPr id="6" name="图片 5" descr="Figure1"/>
          <p:cNvPicPr>
            <a:picLocks noChangeAspect="1"/>
          </p:cNvPicPr>
          <p:nvPr/>
        </p:nvPicPr>
        <p:blipFill>
          <a:blip r:embed="rId2"/>
          <a:stretch>
            <a:fillRect/>
          </a:stretch>
        </p:blipFill>
        <p:spPr>
          <a:xfrm>
            <a:off x="6260465" y="2639060"/>
            <a:ext cx="4023360" cy="3327400"/>
          </a:xfrm>
          <a:prstGeom prst="rect">
            <a:avLst/>
          </a:prstGeom>
        </p:spPr>
      </p:pic>
      <p:graphicFrame>
        <p:nvGraphicFramePr>
          <p:cNvPr id="7" name="对象 6">
            <a:hlinkClick r:id="" action="ppaction://ole?verb="/>
          </p:cNvPr>
          <p:cNvGraphicFramePr>
            <a:graphicFrameLocks noChangeAspect="1"/>
          </p:cNvGraphicFramePr>
          <p:nvPr/>
        </p:nvGraphicFramePr>
        <p:xfrm>
          <a:off x="1836420" y="3380105"/>
          <a:ext cx="435610" cy="531495"/>
        </p:xfrm>
        <a:graphic>
          <a:graphicData uri="http://schemas.openxmlformats.org/presentationml/2006/ole">
            <mc:AlternateContent xmlns:mc="http://schemas.openxmlformats.org/markup-compatibility/2006">
              <mc:Choice xmlns:v="urn:schemas-microsoft-com:vml" Requires="v">
                <p:oleObj spid="_x0000_s4097" name="" r:id="rId3" imgW="177165" imgH="215900" progId="Equation.KSEE3">
                  <p:embed/>
                </p:oleObj>
              </mc:Choice>
              <mc:Fallback>
                <p:oleObj name="" r:id="rId3" imgW="177165" imgH="215900" progId="Equation.KSEE3">
                  <p:embed/>
                  <p:pic>
                    <p:nvPicPr>
                      <p:cNvPr id="0" name="图片 4096"/>
                      <p:cNvPicPr/>
                      <p:nvPr/>
                    </p:nvPicPr>
                    <p:blipFill>
                      <a:blip r:embed="rId4"/>
                      <a:stretch>
                        <a:fillRect/>
                      </a:stretch>
                    </p:blipFill>
                    <p:spPr>
                      <a:xfrm>
                        <a:off x="1836420" y="3380105"/>
                        <a:ext cx="435610" cy="5314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248410" y="3738880"/>
          <a:ext cx="485140" cy="485140"/>
        </p:xfrm>
        <a:graphic>
          <a:graphicData uri="http://schemas.openxmlformats.org/presentationml/2006/ole">
            <mc:AlternateContent xmlns:mc="http://schemas.openxmlformats.org/markup-compatibility/2006">
              <mc:Choice xmlns:v="urn:schemas-microsoft-com:vml" Requires="v">
                <p:oleObj spid="_x0000_s1025" name="" r:id="rId5" imgW="165100" imgH="165100" progId="Equation.KSEE3">
                  <p:embed/>
                </p:oleObj>
              </mc:Choice>
              <mc:Fallback>
                <p:oleObj name="" r:id="rId5" imgW="165100" imgH="165100" progId="Equation.KSEE3">
                  <p:embed/>
                  <p:pic>
                    <p:nvPicPr>
                      <p:cNvPr id="0" name="图片 1024"/>
                      <p:cNvPicPr/>
                      <p:nvPr/>
                    </p:nvPicPr>
                    <p:blipFill>
                      <a:blip r:embed="rId6"/>
                      <a:stretch>
                        <a:fillRect/>
                      </a:stretch>
                    </p:blipFill>
                    <p:spPr>
                      <a:xfrm>
                        <a:off x="1248410" y="3738880"/>
                        <a:ext cx="485140" cy="48514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253105" y="2741295"/>
          <a:ext cx="514985" cy="558165"/>
        </p:xfrm>
        <a:graphic>
          <a:graphicData uri="http://schemas.openxmlformats.org/presentationml/2006/ole">
            <mc:AlternateContent xmlns:mc="http://schemas.openxmlformats.org/markup-compatibility/2006">
              <mc:Choice xmlns:v="urn:schemas-microsoft-com:vml" Requires="v">
                <p:oleObj spid="_x0000_s1026" name="" r:id="rId7" imgW="152400" imgH="165100" progId="Equation.KSEE3">
                  <p:embed/>
                </p:oleObj>
              </mc:Choice>
              <mc:Fallback>
                <p:oleObj name="" r:id="rId7" imgW="152400" imgH="165100" progId="Equation.KSEE3">
                  <p:embed/>
                  <p:pic>
                    <p:nvPicPr>
                      <p:cNvPr id="0" name="图片 1025"/>
                      <p:cNvPicPr/>
                      <p:nvPr/>
                    </p:nvPicPr>
                    <p:blipFill>
                      <a:blip r:embed="rId8"/>
                      <a:stretch>
                        <a:fillRect/>
                      </a:stretch>
                    </p:blipFill>
                    <p:spPr>
                      <a:xfrm>
                        <a:off x="3253105" y="2741295"/>
                        <a:ext cx="514985" cy="558165"/>
                      </a:xfrm>
                      <a:prstGeom prst="rect">
                        <a:avLst/>
                      </a:prstGeom>
                    </p:spPr>
                  </p:pic>
                </p:oleObj>
              </mc:Fallback>
            </mc:AlternateContent>
          </a:graphicData>
        </a:graphic>
      </p:graphicFrame>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pic>
        <p:nvPicPr>
          <p:cNvPr id="5" name="内容占位符 4" descr="Game4"/>
          <p:cNvPicPr>
            <a:picLocks noChangeAspect="1"/>
          </p:cNvPicPr>
          <p:nvPr>
            <p:ph idx="1"/>
          </p:nvPr>
        </p:nvPicPr>
        <p:blipFill>
          <a:blip r:embed="rId1"/>
          <a:stretch>
            <a:fillRect/>
          </a:stretch>
        </p:blipFill>
        <p:spPr>
          <a:xfrm>
            <a:off x="2282825" y="3025140"/>
            <a:ext cx="2476500" cy="1333500"/>
          </a:xfrm>
          <a:prstGeom prst="rect">
            <a:avLst/>
          </a:prstGeom>
        </p:spPr>
      </p:pic>
      <p:pic>
        <p:nvPicPr>
          <p:cNvPr id="4" name="图片 3" descr="Figure2"/>
          <p:cNvPicPr>
            <a:picLocks noChangeAspect="1"/>
          </p:cNvPicPr>
          <p:nvPr/>
        </p:nvPicPr>
        <p:blipFill>
          <a:blip r:embed="rId2"/>
          <a:stretch>
            <a:fillRect/>
          </a:stretch>
        </p:blipFill>
        <p:spPr>
          <a:xfrm>
            <a:off x="6231255" y="2101215"/>
            <a:ext cx="4249420" cy="3180715"/>
          </a:xfrm>
          <a:prstGeom prst="rect">
            <a:avLst/>
          </a:prstGeom>
        </p:spPr>
      </p:pic>
      <p:graphicFrame>
        <p:nvGraphicFramePr>
          <p:cNvPr id="6" name="对象 5">
            <a:hlinkClick r:id="" action="ppaction://ole?verb="/>
          </p:cNvPr>
          <p:cNvGraphicFramePr>
            <a:graphicFrameLocks noChangeAspect="1"/>
          </p:cNvGraphicFramePr>
          <p:nvPr/>
        </p:nvGraphicFramePr>
        <p:xfrm>
          <a:off x="1847215" y="3090545"/>
          <a:ext cx="435610" cy="531495"/>
        </p:xfrm>
        <a:graphic>
          <a:graphicData uri="http://schemas.openxmlformats.org/presentationml/2006/ole">
            <mc:AlternateContent xmlns:mc="http://schemas.openxmlformats.org/markup-compatibility/2006">
              <mc:Choice xmlns:v="urn:schemas-microsoft-com:vml" Requires="v">
                <p:oleObj spid="_x0000_s4097" name="" r:id="rId3" imgW="177165" imgH="215900" progId="Equation.KSEE3">
                  <p:embed/>
                </p:oleObj>
              </mc:Choice>
              <mc:Fallback>
                <p:oleObj name="" r:id="rId3" imgW="177165" imgH="215900" progId="Equation.KSEE3">
                  <p:embed/>
                  <p:pic>
                    <p:nvPicPr>
                      <p:cNvPr id="0" name="图片 4096"/>
                      <p:cNvPicPr/>
                      <p:nvPr/>
                    </p:nvPicPr>
                    <p:blipFill>
                      <a:blip r:embed="rId4"/>
                      <a:stretch>
                        <a:fillRect/>
                      </a:stretch>
                    </p:blipFill>
                    <p:spPr>
                      <a:xfrm>
                        <a:off x="1847215" y="3090545"/>
                        <a:ext cx="435610" cy="53149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263900" y="2466975"/>
          <a:ext cx="514985" cy="558165"/>
        </p:xfrm>
        <a:graphic>
          <a:graphicData uri="http://schemas.openxmlformats.org/presentationml/2006/ole">
            <mc:AlternateContent xmlns:mc="http://schemas.openxmlformats.org/markup-compatibility/2006">
              <mc:Choice xmlns:v="urn:schemas-microsoft-com:vml" Requires="v">
                <p:oleObj spid="_x0000_s1026" name="" r:id="rId5" imgW="152400" imgH="165100" progId="Equation.KSEE3">
                  <p:embed/>
                </p:oleObj>
              </mc:Choice>
              <mc:Fallback>
                <p:oleObj name="" r:id="rId5" imgW="152400" imgH="165100" progId="Equation.KSEE3">
                  <p:embed/>
                  <p:pic>
                    <p:nvPicPr>
                      <p:cNvPr id="0" name="图片 1025"/>
                      <p:cNvPicPr/>
                      <p:nvPr/>
                    </p:nvPicPr>
                    <p:blipFill>
                      <a:blip r:embed="rId6"/>
                      <a:stretch>
                        <a:fillRect/>
                      </a:stretch>
                    </p:blipFill>
                    <p:spPr>
                      <a:xfrm>
                        <a:off x="3263900" y="2466975"/>
                        <a:ext cx="514985" cy="55816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1248410" y="3448685"/>
          <a:ext cx="485140" cy="485140"/>
        </p:xfrm>
        <a:graphic>
          <a:graphicData uri="http://schemas.openxmlformats.org/presentationml/2006/ole">
            <mc:AlternateContent xmlns:mc="http://schemas.openxmlformats.org/markup-compatibility/2006">
              <mc:Choice xmlns:v="urn:schemas-microsoft-com:vml" Requires="v">
                <p:oleObj spid="_x0000_s1025" name="" r:id="rId7" imgW="165100" imgH="165100" progId="Equation.KSEE3">
                  <p:embed/>
                </p:oleObj>
              </mc:Choice>
              <mc:Fallback>
                <p:oleObj name="" r:id="rId7" imgW="165100" imgH="165100" progId="Equation.KSEE3">
                  <p:embed/>
                  <p:pic>
                    <p:nvPicPr>
                      <p:cNvPr id="0" name="图片 1024"/>
                      <p:cNvPicPr/>
                      <p:nvPr/>
                    </p:nvPicPr>
                    <p:blipFill>
                      <a:blip r:embed="rId8"/>
                      <a:stretch>
                        <a:fillRect/>
                      </a:stretch>
                    </p:blipFill>
                    <p:spPr>
                      <a:xfrm>
                        <a:off x="1248410" y="3448685"/>
                        <a:ext cx="485140" cy="485140"/>
                      </a:xfrm>
                      <a:prstGeom prst="rect">
                        <a:avLst/>
                      </a:prstGeom>
                    </p:spPr>
                  </p:pic>
                </p:oleObj>
              </mc:Fallback>
            </mc:AlternateContent>
          </a:graphicData>
        </a:graphic>
      </p:graphicFrame>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p:txBody>
          <a:bodyPr/>
          <a:p>
            <a:pPr marL="0" indent="0">
              <a:buNone/>
            </a:pPr>
            <a:r>
              <a:rPr lang="en-US" altLang="zh-CN" b="1">
                <a:latin typeface="Times New Roman" panose="02020603050405020304" charset="0"/>
                <a:cs typeface="Times New Roman" panose="02020603050405020304" charset="0"/>
              </a:rPr>
              <a:t>Proposition</a:t>
            </a:r>
            <a:r>
              <a:rPr lang="en-US" altLang="zh-CN">
                <a:latin typeface="Times New Roman" panose="02020603050405020304" charset="0"/>
                <a:cs typeface="Times New Roman" panose="02020603050405020304" charset="0"/>
              </a:rPr>
              <a:t>(not strict here): If the game is finite, an anticipation      is robust, if and only if it is a 'deleted</a:t>
            </a:r>
            <a:r>
              <a:rPr lang="en-US" altLang="zh-CN">
                <a:latin typeface="Times New Roman" panose="02020603050405020304" charset="0"/>
                <a:cs typeface="Times New Roman" panose="02020603050405020304" charset="0"/>
                <a:sym typeface="+mn-ea"/>
              </a:rPr>
              <a:t>'</a:t>
            </a:r>
            <a:r>
              <a:rPr lang="en-US" altLang="zh-CN">
                <a:latin typeface="Times New Roman" panose="02020603050405020304" charset="0"/>
                <a:cs typeface="Times New Roman" panose="02020603050405020304" charset="0"/>
              </a:rPr>
              <a:t> maximal point of GDF             .</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***Why 'deleted'?</a:t>
            </a:r>
            <a:r>
              <a:rPr lang="en-US" altLang="zh-CN"/>
              <a:t> </a:t>
            </a:r>
            <a:endParaRPr lang="en-US" altLang="zh-CN"/>
          </a:p>
        </p:txBody>
      </p:sp>
      <p:graphicFrame>
        <p:nvGraphicFramePr>
          <p:cNvPr id="8" name="对象 7">
            <a:hlinkClick r:id="" action="ppaction://ole?verb="/>
          </p:cNvPr>
          <p:cNvGraphicFramePr>
            <a:graphicFrameLocks noChangeAspect="1"/>
          </p:cNvGraphicFramePr>
          <p:nvPr/>
        </p:nvGraphicFramePr>
        <p:xfrm>
          <a:off x="8830310" y="1791335"/>
          <a:ext cx="425450" cy="518160"/>
        </p:xfrm>
        <a:graphic>
          <a:graphicData uri="http://schemas.openxmlformats.org/presentationml/2006/ole">
            <mc:AlternateContent xmlns:mc="http://schemas.openxmlformats.org/markup-compatibility/2006">
              <mc:Choice xmlns:v="urn:schemas-microsoft-com:vml" Requires="v">
                <p:oleObj spid="_x0000_s2053" name="" r:id="rId1" imgW="177165" imgH="215900" progId="Equation.KSEE3">
                  <p:embed/>
                </p:oleObj>
              </mc:Choice>
              <mc:Fallback>
                <p:oleObj name="" r:id="rId1" imgW="177165" imgH="215900" progId="Equation.KSEE3">
                  <p:embed/>
                  <p:pic>
                    <p:nvPicPr>
                      <p:cNvPr id="0" name="图片 2052"/>
                      <p:cNvPicPr/>
                      <p:nvPr/>
                    </p:nvPicPr>
                    <p:blipFill>
                      <a:blip r:embed="rId2"/>
                      <a:stretch>
                        <a:fillRect/>
                      </a:stretch>
                    </p:blipFill>
                    <p:spPr>
                      <a:xfrm>
                        <a:off x="8830310" y="1791335"/>
                        <a:ext cx="425450" cy="51816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427470" y="2226945"/>
          <a:ext cx="1018540" cy="509905"/>
        </p:xfrm>
        <a:graphic>
          <a:graphicData uri="http://schemas.openxmlformats.org/presentationml/2006/ole">
            <mc:AlternateContent xmlns:mc="http://schemas.openxmlformats.org/markup-compatibility/2006">
              <mc:Choice xmlns:v="urn:schemas-microsoft-com:vml" Requires="v">
                <p:oleObj spid="_x0000_s5121" name="" r:id="rId3" imgW="431800" imgH="215900" progId="Equation.KSEE3">
                  <p:embed/>
                </p:oleObj>
              </mc:Choice>
              <mc:Fallback>
                <p:oleObj name="" r:id="rId3" imgW="431800" imgH="215900" progId="Equation.KSEE3">
                  <p:embed/>
                  <p:pic>
                    <p:nvPicPr>
                      <p:cNvPr id="0" name="图片 5120"/>
                      <p:cNvPicPr/>
                      <p:nvPr/>
                    </p:nvPicPr>
                    <p:blipFill>
                      <a:blip r:embed="rId4"/>
                      <a:stretch>
                        <a:fillRect/>
                      </a:stretch>
                    </p:blipFill>
                    <p:spPr>
                      <a:xfrm>
                        <a:off x="6427470" y="2226945"/>
                        <a:ext cx="1018540" cy="509905"/>
                      </a:xfrm>
                      <a:prstGeom prst="rect">
                        <a:avLst/>
                      </a:prstGeom>
                    </p:spPr>
                  </p:pic>
                </p:oleObj>
              </mc:Fallback>
            </mc:AlternateContent>
          </a:graphicData>
        </a:graphic>
      </p:graphicFrame>
      <p:pic>
        <p:nvPicPr>
          <p:cNvPr id="5" name="图片 4" descr="Game5"/>
          <p:cNvPicPr>
            <a:picLocks noChangeAspect="1"/>
          </p:cNvPicPr>
          <p:nvPr/>
        </p:nvPicPr>
        <p:blipFill>
          <a:blip r:embed="rId5"/>
          <a:stretch>
            <a:fillRect/>
          </a:stretch>
        </p:blipFill>
        <p:spPr>
          <a:xfrm>
            <a:off x="2867660" y="4319270"/>
            <a:ext cx="2484120" cy="1363980"/>
          </a:xfrm>
          <a:prstGeom prst="rect">
            <a:avLst/>
          </a:prstGeom>
        </p:spPr>
      </p:pic>
      <p:graphicFrame>
        <p:nvGraphicFramePr>
          <p:cNvPr id="6" name="对象 5">
            <a:hlinkClick r:id="" action="ppaction://ole?verb="/>
          </p:cNvPr>
          <p:cNvGraphicFramePr>
            <a:graphicFrameLocks noChangeAspect="1"/>
          </p:cNvGraphicFramePr>
          <p:nvPr/>
        </p:nvGraphicFramePr>
        <p:xfrm>
          <a:off x="2432050" y="5034280"/>
          <a:ext cx="435610" cy="531495"/>
        </p:xfrm>
        <a:graphic>
          <a:graphicData uri="http://schemas.openxmlformats.org/presentationml/2006/ole">
            <mc:AlternateContent xmlns:mc="http://schemas.openxmlformats.org/markup-compatibility/2006">
              <mc:Choice xmlns:v="urn:schemas-microsoft-com:vml" Requires="v">
                <p:oleObj spid="_x0000_s4097" name="" r:id="rId6" imgW="177165" imgH="215900" progId="Equation.KSEE3">
                  <p:embed/>
                </p:oleObj>
              </mc:Choice>
              <mc:Fallback>
                <p:oleObj name="" r:id="rId6" imgW="177165" imgH="215900" progId="Equation.KSEE3">
                  <p:embed/>
                  <p:pic>
                    <p:nvPicPr>
                      <p:cNvPr id="0" name="图片 4096"/>
                      <p:cNvPicPr/>
                      <p:nvPr/>
                    </p:nvPicPr>
                    <p:blipFill>
                      <a:blip r:embed="rId7"/>
                      <a:stretch>
                        <a:fillRect/>
                      </a:stretch>
                    </p:blipFill>
                    <p:spPr>
                      <a:xfrm>
                        <a:off x="2432050" y="5034280"/>
                        <a:ext cx="435610" cy="531495"/>
                      </a:xfrm>
                      <a:prstGeom prst="rect">
                        <a:avLst/>
                      </a:prstGeom>
                    </p:spPr>
                  </p:pic>
                </p:oleObj>
              </mc:Fallback>
            </mc:AlternateContent>
          </a:graphicData>
        </a:graphic>
      </p:graphicFrame>
      <p:pic>
        <p:nvPicPr>
          <p:cNvPr id="7" name="图片 6" descr="Figure3"/>
          <p:cNvPicPr>
            <a:picLocks noChangeAspect="1"/>
          </p:cNvPicPr>
          <p:nvPr/>
        </p:nvPicPr>
        <p:blipFill>
          <a:blip r:embed="rId8"/>
          <a:stretch>
            <a:fillRect/>
          </a:stretch>
        </p:blipFill>
        <p:spPr>
          <a:xfrm>
            <a:off x="6520180" y="3126105"/>
            <a:ext cx="3850640" cy="3334385"/>
          </a:xfrm>
          <a:prstGeom prst="rect">
            <a:avLst/>
          </a:prstGeom>
        </p:spPr>
      </p:pic>
      <p:graphicFrame>
        <p:nvGraphicFramePr>
          <p:cNvPr id="9" name="对象 8">
            <a:hlinkClick r:id="" action="ppaction://ole?verb="/>
          </p:cNvPr>
          <p:cNvGraphicFramePr>
            <a:graphicFrameLocks noChangeAspect="1"/>
          </p:cNvGraphicFramePr>
          <p:nvPr/>
        </p:nvGraphicFramePr>
        <p:xfrm>
          <a:off x="1827530" y="4758690"/>
          <a:ext cx="485140" cy="485140"/>
        </p:xfrm>
        <a:graphic>
          <a:graphicData uri="http://schemas.openxmlformats.org/presentationml/2006/ole">
            <mc:AlternateContent xmlns:mc="http://schemas.openxmlformats.org/markup-compatibility/2006">
              <mc:Choice xmlns:v="urn:schemas-microsoft-com:vml" Requires="v">
                <p:oleObj spid="_x0000_s1025" name="" r:id="rId9" imgW="165100" imgH="165100" progId="Equation.KSEE3">
                  <p:embed/>
                </p:oleObj>
              </mc:Choice>
              <mc:Fallback>
                <p:oleObj name="" r:id="rId9" imgW="165100" imgH="165100" progId="Equation.KSEE3">
                  <p:embed/>
                  <p:pic>
                    <p:nvPicPr>
                      <p:cNvPr id="0" name="图片 1024"/>
                      <p:cNvPicPr/>
                      <p:nvPr/>
                    </p:nvPicPr>
                    <p:blipFill>
                      <a:blip r:embed="rId10"/>
                      <a:stretch>
                        <a:fillRect/>
                      </a:stretch>
                    </p:blipFill>
                    <p:spPr>
                      <a:xfrm>
                        <a:off x="1827530" y="4758690"/>
                        <a:ext cx="485140" cy="48514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852545" y="3761105"/>
          <a:ext cx="514985" cy="558165"/>
        </p:xfrm>
        <a:graphic>
          <a:graphicData uri="http://schemas.openxmlformats.org/presentationml/2006/ole">
            <mc:AlternateContent xmlns:mc="http://schemas.openxmlformats.org/markup-compatibility/2006">
              <mc:Choice xmlns:v="urn:schemas-microsoft-com:vml" Requires="v">
                <p:oleObj spid="_x0000_s1026" name="" r:id="rId11" imgW="152400" imgH="165100" progId="Equation.KSEE3">
                  <p:embed/>
                </p:oleObj>
              </mc:Choice>
              <mc:Fallback>
                <p:oleObj name="" r:id="rId11" imgW="152400" imgH="165100" progId="Equation.KSEE3">
                  <p:embed/>
                  <p:pic>
                    <p:nvPicPr>
                      <p:cNvPr id="0" name="图片 1025"/>
                      <p:cNvPicPr/>
                      <p:nvPr/>
                    </p:nvPicPr>
                    <p:blipFill>
                      <a:blip r:embed="rId12"/>
                      <a:stretch>
                        <a:fillRect/>
                      </a:stretch>
                    </p:blipFill>
                    <p:spPr>
                      <a:xfrm>
                        <a:off x="3852545" y="3761105"/>
                        <a:ext cx="514985" cy="558165"/>
                      </a:xfrm>
                      <a:prstGeom prst="rect">
                        <a:avLst/>
                      </a:prstGeom>
                    </p:spPr>
                  </p:pic>
                </p:oleObj>
              </mc:Fallback>
            </mc:AlternateContent>
          </a:graphicData>
        </a:graphic>
      </p:graphicFrame>
    </p:spTree>
    <p:custDataLst>
      <p:tags r:id="rId1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mj-ea"/>
                <a:ea typeface="+mj-ea"/>
                <a:cs typeface="Calibri" panose="020F0502020204030204" charset="0"/>
              </a:rPr>
              <a:t>ε</a:t>
            </a:r>
            <a:r>
              <a:rPr lang="en-US" altLang="zh-CN">
                <a:latin typeface="+mj-ea"/>
                <a:ea typeface="+mj-ea"/>
                <a:cs typeface="Calibri" panose="020F0502020204030204" charset="0"/>
              </a:rPr>
              <a:t>-Robust Equilibrium**</a:t>
            </a:r>
            <a:endParaRPr lang="en-US" altLang="zh-CN">
              <a:latin typeface="+mj-ea"/>
              <a:ea typeface="+mj-ea"/>
              <a:cs typeface="Calibri" panose="020F0502020204030204" charset="0"/>
            </a:endParaRPr>
          </a:p>
        </p:txBody>
      </p:sp>
      <p:sp>
        <p:nvSpPr>
          <p:cNvPr id="3" name="内容占位符 2"/>
          <p:cNvSpPr>
            <a:spLocks noGrp="1"/>
          </p:cNvSpPr>
          <p:nvPr>
            <p:ph idx="1"/>
          </p:nvPr>
        </p:nvSpPr>
        <p:spPr/>
        <p:txBody>
          <a:bodyPr/>
          <a:p>
            <a:pPr marL="0" indent="0">
              <a:buNone/>
            </a:pPr>
            <a:r>
              <a:rPr lang="en-US" altLang="zh-CN">
                <a:latin typeface="Times New Roman" panose="02020603050405020304" charset="0"/>
                <a:cs typeface="Times New Roman" panose="02020603050405020304" charset="0"/>
              </a:rPr>
              <a:t>To extend the concept of robust equilibrium into the areas of multi-player game and dynamic game, a technique called </a:t>
            </a:r>
            <a:r>
              <a:rPr lang="en-US" altLang="zh-CN">
                <a:latin typeface="Times New Roman" panose="02020603050405020304" charset="0"/>
                <a:ea typeface="+mj-ea"/>
                <a:cs typeface="Times New Roman" panose="02020603050405020304" charset="0"/>
              </a:rPr>
              <a:t>ε-Robust Equilibrium is used which narrows the strategy space,      , by removing a 'shell' with ε-thickness from the original space, and consequently the new space only contains totally mixed strategy points. We can find all the deleted maximal points on this ε-domain, and we donote the set of these </a:t>
            </a:r>
            <a:r>
              <a:rPr lang="en-US" altLang="zh-CN">
                <a:latin typeface="Times New Roman" panose="02020603050405020304" charset="0"/>
                <a:ea typeface="+mj-ea"/>
                <a:cs typeface="Times New Roman" panose="02020603050405020304" charset="0"/>
                <a:sym typeface="+mn-ea"/>
              </a:rPr>
              <a:t>ε-robust equilibria as       . When ε→0,        converges to the equilibrium set that we want.</a:t>
            </a:r>
            <a:endParaRPr lang="en-US" altLang="zh-CN">
              <a:latin typeface="Times New Roman" panose="02020603050405020304" charset="0"/>
              <a:ea typeface="+mj-ea"/>
              <a:cs typeface="Times New Roman" panose="02020603050405020304" charset="0"/>
              <a:sym typeface="+mn-ea"/>
            </a:endParaRPr>
          </a:p>
        </p:txBody>
      </p:sp>
      <p:graphicFrame>
        <p:nvGraphicFramePr>
          <p:cNvPr id="4" name="对象 3">
            <a:hlinkClick r:id="" action="ppaction://ole?verb="/>
          </p:cNvPr>
          <p:cNvGraphicFramePr>
            <a:graphicFrameLocks noChangeAspect="1"/>
          </p:cNvGraphicFramePr>
          <p:nvPr/>
        </p:nvGraphicFramePr>
        <p:xfrm>
          <a:off x="2759710" y="2638425"/>
          <a:ext cx="508000" cy="619125"/>
        </p:xfrm>
        <a:graphic>
          <a:graphicData uri="http://schemas.openxmlformats.org/presentationml/2006/ole">
            <mc:AlternateContent xmlns:mc="http://schemas.openxmlformats.org/markup-compatibility/2006">
              <mc:Choice xmlns:v="urn:schemas-microsoft-com:vml" Requires="v">
                <p:oleObj spid="_x0000_s6145" name="" r:id="rId1" imgW="177165" imgH="215900" progId="Equation.KSEE3">
                  <p:embed/>
                </p:oleObj>
              </mc:Choice>
              <mc:Fallback>
                <p:oleObj name="" r:id="rId1" imgW="177165" imgH="215900" progId="Equation.KSEE3">
                  <p:embed/>
                  <p:pic>
                    <p:nvPicPr>
                      <p:cNvPr id="0" name="图片 6144"/>
                      <p:cNvPicPr/>
                      <p:nvPr/>
                    </p:nvPicPr>
                    <p:blipFill>
                      <a:blip r:embed="rId2"/>
                      <a:stretch>
                        <a:fillRect/>
                      </a:stretch>
                    </p:blipFill>
                    <p:spPr>
                      <a:xfrm>
                        <a:off x="2759710" y="2638425"/>
                        <a:ext cx="508000" cy="6191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547745" y="3964305"/>
          <a:ext cx="595630" cy="525780"/>
        </p:xfrm>
        <a:graphic>
          <a:graphicData uri="http://schemas.openxmlformats.org/presentationml/2006/ole">
            <mc:AlternateContent xmlns:mc="http://schemas.openxmlformats.org/markup-compatibility/2006">
              <mc:Choice xmlns:v="urn:schemas-microsoft-com:vml" Requires="v">
                <p:oleObj spid="_x0000_s6146" name="" r:id="rId3" imgW="215900" imgH="190500" progId="Equation.KSEE3">
                  <p:embed/>
                </p:oleObj>
              </mc:Choice>
              <mc:Fallback>
                <p:oleObj name="" r:id="rId3" imgW="215900" imgH="190500" progId="Equation.KSEE3">
                  <p:embed/>
                  <p:pic>
                    <p:nvPicPr>
                      <p:cNvPr id="0" name="图片 6145"/>
                      <p:cNvPicPr/>
                      <p:nvPr/>
                    </p:nvPicPr>
                    <p:blipFill>
                      <a:blip r:embed="rId4"/>
                      <a:stretch>
                        <a:fillRect/>
                      </a:stretch>
                    </p:blipFill>
                    <p:spPr>
                      <a:xfrm>
                        <a:off x="3547745" y="3964305"/>
                        <a:ext cx="595630" cy="5257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690870" y="3964305"/>
          <a:ext cx="595630" cy="525780"/>
        </p:xfrm>
        <a:graphic>
          <a:graphicData uri="http://schemas.openxmlformats.org/presentationml/2006/ole">
            <mc:AlternateContent xmlns:mc="http://schemas.openxmlformats.org/markup-compatibility/2006">
              <mc:Choice xmlns:v="urn:schemas-microsoft-com:vml" Requires="v">
                <p:oleObj spid="_x0000_s7" name="" r:id="rId5" imgW="215900" imgH="190500" progId="Equation.KSEE3">
                  <p:embed/>
                </p:oleObj>
              </mc:Choice>
              <mc:Fallback>
                <p:oleObj name="" r:id="rId5" imgW="215900" imgH="190500" progId="Equation.KSEE3">
                  <p:embed/>
                  <p:pic>
                    <p:nvPicPr>
                      <p:cNvPr id="0" name="图片 6145"/>
                      <p:cNvPicPr/>
                      <p:nvPr/>
                    </p:nvPicPr>
                    <p:blipFill>
                      <a:blip r:embed="rId4"/>
                      <a:stretch>
                        <a:fillRect/>
                      </a:stretch>
                    </p:blipFill>
                    <p:spPr>
                      <a:xfrm>
                        <a:off x="5690870" y="3964305"/>
                        <a:ext cx="595630" cy="525780"/>
                      </a:xfrm>
                      <a:prstGeom prst="rect">
                        <a:avLst/>
                      </a:prstGeom>
                    </p:spPr>
                  </p:pic>
                </p:oleObj>
              </mc:Fallback>
            </mc:AlternateContent>
          </a:graphicData>
        </a:graphic>
      </p:graphicFrame>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Interesting Propositions</a:t>
            </a:r>
            <a:endParaRPr lang="en-US" altLang="zh-CN"/>
          </a:p>
        </p:txBody>
      </p:sp>
      <p:sp>
        <p:nvSpPr>
          <p:cNvPr id="3" name="内容占位符 2"/>
          <p:cNvSpPr>
            <a:spLocks noGrp="1"/>
          </p:cNvSpPr>
          <p:nvPr>
            <p:ph idx="1"/>
          </p:nvPr>
        </p:nvSpPr>
        <p:spPr>
          <a:xfrm>
            <a:off x="876300" y="1791335"/>
            <a:ext cx="10667365" cy="4742815"/>
          </a:xfrm>
        </p:spPr>
        <p:txBody>
          <a:bodyPr/>
          <a:p>
            <a:pPr marL="0" indent="0">
              <a:buNone/>
            </a:pPr>
            <a:r>
              <a:rPr lang="en-US" altLang="zh-CN" sz="2800" b="1">
                <a:latin typeface="Times New Roman" panose="02020603050405020304" charset="0"/>
                <a:cs typeface="Times New Roman" panose="02020603050405020304" charset="0"/>
              </a:rPr>
              <a:t>Proposition</a:t>
            </a:r>
            <a:r>
              <a:rPr lang="en-US" altLang="zh-CN" sz="2800">
                <a:latin typeface="Times New Roman" panose="02020603050405020304" charset="0"/>
                <a:cs typeface="Times New Roman" panose="02020603050405020304" charset="0"/>
              </a:rPr>
              <a:t>: In finite games, any robust equilibrium is nash equilibrium.</a:t>
            </a:r>
            <a:endParaRPr lang="en-US" altLang="zh-CN" sz="2800">
              <a:latin typeface="Times New Roman" panose="02020603050405020304" charset="0"/>
              <a:cs typeface="Times New Roman" panose="02020603050405020304" charset="0"/>
            </a:endParaRPr>
          </a:p>
          <a:p>
            <a:pPr marL="0" indent="0">
              <a:buNone/>
            </a:pPr>
            <a:endParaRPr lang="en-US" altLang="zh-CN" sz="2800">
              <a:latin typeface="Times New Roman" panose="02020603050405020304" charset="0"/>
              <a:cs typeface="Times New Roman" panose="02020603050405020304" charset="0"/>
            </a:endParaRPr>
          </a:p>
          <a:p>
            <a:pPr marL="0" indent="0">
              <a:buNone/>
            </a:pPr>
            <a:r>
              <a:rPr lang="en-US" altLang="zh-CN" sz="2800" b="1">
                <a:latin typeface="Times New Roman" panose="02020603050405020304" charset="0"/>
                <a:cs typeface="Times New Roman" panose="02020603050405020304" charset="0"/>
              </a:rPr>
              <a:t>Proposition</a:t>
            </a:r>
            <a:r>
              <a:rPr lang="en-US" altLang="zh-CN" sz="2800">
                <a:latin typeface="Times New Roman" panose="02020603050405020304" charset="0"/>
                <a:cs typeface="Times New Roman" panose="02020603050405020304" charset="0"/>
              </a:rPr>
              <a:t>: In any finite game, there exists at least one robust equilibrium.</a:t>
            </a:r>
            <a:endParaRPr lang="en-US" altLang="zh-CN" sz="2800">
              <a:latin typeface="Times New Roman" panose="02020603050405020304" charset="0"/>
              <a:cs typeface="Times New Roman" panose="02020603050405020304" charset="0"/>
            </a:endParaRPr>
          </a:p>
          <a:p>
            <a:pPr marL="0" indent="0">
              <a:buNone/>
            </a:pPr>
            <a:endParaRPr lang="en-US" altLang="zh-CN" sz="2800">
              <a:latin typeface="Times New Roman" panose="02020603050405020304" charset="0"/>
              <a:cs typeface="Times New Roman" panose="02020603050405020304" charset="0"/>
            </a:endParaRPr>
          </a:p>
          <a:p>
            <a:pPr marL="0" indent="0">
              <a:buNone/>
            </a:pPr>
            <a:r>
              <a:rPr lang="en-US" altLang="zh-CN" sz="2800" b="1">
                <a:latin typeface="Times New Roman" panose="02020603050405020304" charset="0"/>
                <a:cs typeface="Times New Roman" panose="02020603050405020304" charset="0"/>
              </a:rPr>
              <a:t>Proposition</a:t>
            </a:r>
            <a:r>
              <a:rPr lang="en-US" altLang="zh-CN" sz="2800">
                <a:latin typeface="Times New Roman" panose="02020603050405020304" charset="0"/>
                <a:cs typeface="Times New Roman" panose="02020603050405020304" charset="0"/>
              </a:rPr>
              <a:t>: In finite games with perfect recall, any ε-</a:t>
            </a:r>
            <a:r>
              <a:rPr lang="en-US" altLang="zh-CN" sz="2800">
                <a:latin typeface="Times New Roman" panose="02020603050405020304" charset="0"/>
                <a:cs typeface="Times New Roman" panose="02020603050405020304" charset="0"/>
              </a:rPr>
              <a:t>robust equilibrium is perfect(or even proper) equilibrium.</a:t>
            </a:r>
            <a:endParaRPr lang="en-US" altLang="zh-CN" sz="28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Why is this Definition Important?*</a:t>
            </a:r>
            <a:endParaRPr lang="en-US" altLang="zh-CN"/>
          </a:p>
        </p:txBody>
      </p:sp>
      <p:sp>
        <p:nvSpPr>
          <p:cNvPr id="3" name="内容占位符 2"/>
          <p:cNvSpPr>
            <a:spLocks noGrp="1"/>
          </p:cNvSpPr>
          <p:nvPr>
            <p:ph idx="1"/>
          </p:nvPr>
        </p:nvSpPr>
        <p:spPr/>
        <p:txBody>
          <a:bodyPr>
            <a:normAutofit lnSpcReduction="20000"/>
          </a:bodyPr>
          <a:p>
            <a:r>
              <a:rPr lang="en-US" altLang="zh-CN">
                <a:latin typeface="Times New Roman" panose="02020603050405020304" charset="0"/>
                <a:cs typeface="Times New Roman" panose="02020603050405020304" charset="0"/>
              </a:rPr>
              <a:t>Disadvantages of previous definitions:</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1.Can not provide straightforward economic insight.</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The definition of Selten's Perfect Equilibrium:“...if there exists one path...”, where the word 'exists' is confusing, for a well-defined robust equilibrium need to tolerate 'for all'.</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Many following studies (e.g. Kreps and Wilson, 1982) find out that Perfect Equilibrium is not completely about trembling. Thus, the original definition given by Selten is not direct enough. And other refinements that followed have not seriously consider this problem.</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Why is this Definition Important?*</a:t>
            </a:r>
            <a:endParaRPr lang="en-US" altLang="zh-CN"/>
          </a:p>
        </p:txBody>
      </p:sp>
      <p:sp>
        <p:nvSpPr>
          <p:cNvPr id="3" name="内容占位符 2"/>
          <p:cNvSpPr>
            <a:spLocks noGrp="1"/>
          </p:cNvSpPr>
          <p:nvPr>
            <p:ph idx="1"/>
          </p:nvPr>
        </p:nvSpPr>
        <p:spPr/>
        <p:txBody>
          <a:bodyPr/>
          <a:p>
            <a:r>
              <a:rPr lang="en-US" altLang="zh-CN" b="1">
                <a:latin typeface="Times New Roman" panose="02020603050405020304" charset="0"/>
                <a:cs typeface="Times New Roman" panose="02020603050405020304" charset="0"/>
                <a:sym typeface="+mn-ea"/>
              </a:rPr>
              <a:t>Perfect Equilibrium</a:t>
            </a:r>
            <a:r>
              <a:rPr lang="en-US" altLang="zh-CN">
                <a:latin typeface="Times New Roman" panose="02020603050405020304" charset="0"/>
                <a:cs typeface="Times New Roman" panose="02020603050405020304" charset="0"/>
                <a:sym typeface="+mn-ea"/>
              </a:rPr>
              <a:t>: If there </a:t>
            </a:r>
            <a:r>
              <a:rPr lang="en-US" altLang="zh-CN" b="1">
                <a:latin typeface="Times New Roman" panose="02020603050405020304" charset="0"/>
                <a:cs typeface="Times New Roman" panose="02020603050405020304" charset="0"/>
                <a:sym typeface="+mn-ea"/>
              </a:rPr>
              <a:t>exists</a:t>
            </a:r>
            <a:r>
              <a:rPr lang="en-US" altLang="zh-CN">
                <a:latin typeface="Times New Roman" panose="02020603050405020304" charset="0"/>
                <a:cs typeface="Times New Roman" panose="02020603050405020304" charset="0"/>
                <a:sym typeface="+mn-ea"/>
              </a:rPr>
              <a:t> one path of A's opponent's strategy within </a:t>
            </a:r>
            <a:r>
              <a:rPr lang="en-US" altLang="zh-CN" b="1">
                <a:latin typeface="Times New Roman" panose="02020603050405020304" charset="0"/>
                <a:cs typeface="Times New Roman" panose="02020603050405020304" charset="0"/>
                <a:sym typeface="+mn-ea"/>
              </a:rPr>
              <a:t>totally mixed</a:t>
            </a:r>
            <a:r>
              <a:rPr lang="en-US" altLang="zh-CN">
                <a:latin typeface="Times New Roman" panose="02020603050405020304" charset="0"/>
                <a:cs typeface="Times New Roman" panose="02020603050405020304" charset="0"/>
                <a:sym typeface="+mn-ea"/>
              </a:rPr>
              <a:t> space converging to the present strategy, and A's strategy endures every strategy on this path, then A's strategy is perfect. If each strategy is perfect, they form a perfect equilibrium.</a:t>
            </a:r>
            <a:endParaRPr lang="zh-CN" altLang="en-US"/>
          </a:p>
        </p:txBody>
      </p:sp>
      <p:pic>
        <p:nvPicPr>
          <p:cNvPr id="4" name="图片 3" descr="Pic1"/>
          <p:cNvPicPr>
            <a:picLocks noChangeAspect="1"/>
          </p:cNvPicPr>
          <p:nvPr/>
        </p:nvPicPr>
        <p:blipFill>
          <a:blip r:embed="rId1"/>
          <a:stretch>
            <a:fillRect/>
          </a:stretch>
        </p:blipFill>
        <p:spPr>
          <a:xfrm>
            <a:off x="4043045" y="3763645"/>
            <a:ext cx="4107180" cy="252539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ic2"/>
          <p:cNvPicPr>
            <a:picLocks noChangeAspect="1"/>
          </p:cNvPicPr>
          <p:nvPr/>
        </p:nvPicPr>
        <p:blipFill>
          <a:blip r:embed="rId1"/>
          <a:stretch>
            <a:fillRect/>
          </a:stretch>
        </p:blipFill>
        <p:spPr>
          <a:xfrm>
            <a:off x="1802130" y="8890"/>
            <a:ext cx="8576310" cy="6831330"/>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Why is this Definition Important?*</a:t>
            </a:r>
            <a:endParaRPr lang="zh-CN" altLang="en-US"/>
          </a:p>
        </p:txBody>
      </p:sp>
      <p:pic>
        <p:nvPicPr>
          <p:cNvPr id="5" name="内容占位符 4" descr="Game4"/>
          <p:cNvPicPr>
            <a:picLocks noChangeAspect="1"/>
          </p:cNvPicPr>
          <p:nvPr>
            <p:ph idx="1"/>
          </p:nvPr>
        </p:nvPicPr>
        <p:blipFill>
          <a:blip r:embed="rId1"/>
          <a:stretch>
            <a:fillRect/>
          </a:stretch>
        </p:blipFill>
        <p:spPr>
          <a:xfrm>
            <a:off x="4857115" y="2762250"/>
            <a:ext cx="2476500" cy="1333500"/>
          </a:xfrm>
          <a:prstGeom prst="rect">
            <a:avLst/>
          </a:prstGeom>
        </p:spPr>
      </p:pic>
      <p:sp>
        <p:nvSpPr>
          <p:cNvPr id="4" name="内容占位符 2"/>
          <p:cNvSpPr>
            <a:spLocks noGrp="1"/>
          </p:cNvSpPr>
          <p:nvPr/>
        </p:nvSpPr>
        <p:spPr>
          <a:xfrm>
            <a:off x="876000" y="1791460"/>
            <a:ext cx="10440000" cy="4380835"/>
          </a:xfrm>
          <a:prstGeom prst="rect">
            <a:avLst/>
          </a:prstGeom>
        </p:spPr>
        <p:txBody>
          <a:bodyPr vert="horz" lIns="91440" tIns="45720" rIns="9144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200">
                <a:latin typeface="Times New Roman" panose="02020603050405020304" charset="0"/>
                <a:cs typeface="Times New Roman" panose="02020603050405020304" charset="0"/>
              </a:rPr>
              <a:t>The literature of trembling is not about trembling!!!</a:t>
            </a:r>
            <a:endParaRPr lang="en-US" altLang="zh-CN" sz="3200">
              <a:latin typeface="Times New Roman" panose="02020603050405020304" charset="0"/>
              <a:cs typeface="Times New Roman" panose="02020603050405020304" charset="0"/>
            </a:endParaRPr>
          </a:p>
        </p:txBody>
      </p:sp>
      <p:graphicFrame>
        <p:nvGraphicFramePr>
          <p:cNvPr id="3" name="对象 2">
            <a:hlinkClick r:id="" action="ppaction://ole?verb="/>
          </p:cNvPr>
          <p:cNvGraphicFramePr>
            <a:graphicFrameLocks noChangeAspect="1"/>
          </p:cNvGraphicFramePr>
          <p:nvPr/>
        </p:nvGraphicFramePr>
        <p:xfrm>
          <a:off x="3761105" y="4587875"/>
          <a:ext cx="4671060" cy="521970"/>
        </p:xfrm>
        <a:graphic>
          <a:graphicData uri="http://schemas.openxmlformats.org/presentationml/2006/ole">
            <mc:AlternateContent xmlns:mc="http://schemas.openxmlformats.org/markup-compatibility/2006">
              <mc:Choice xmlns:v="urn:schemas-microsoft-com:vml" Requires="v">
                <p:oleObj spid="_x0000_s1025" name="" r:id="rId2" imgW="2273300" imgH="254000" progId="Equation.KSEE3">
                  <p:embed/>
                </p:oleObj>
              </mc:Choice>
              <mc:Fallback>
                <p:oleObj name="" r:id="rId2" imgW="2273300" imgH="254000" progId="Equation.KSEE3">
                  <p:embed/>
                  <p:pic>
                    <p:nvPicPr>
                      <p:cNvPr id="0" name="图片 1024"/>
                      <p:cNvPicPr/>
                      <p:nvPr/>
                    </p:nvPicPr>
                    <p:blipFill>
                      <a:blip r:embed="rId3"/>
                      <a:stretch>
                        <a:fillRect/>
                      </a:stretch>
                    </p:blipFill>
                    <p:spPr>
                      <a:xfrm>
                        <a:off x="3761105" y="4587875"/>
                        <a:ext cx="4671060" cy="52197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896360" y="5109845"/>
          <a:ext cx="4397375" cy="565785"/>
        </p:xfrm>
        <a:graphic>
          <a:graphicData uri="http://schemas.openxmlformats.org/presentationml/2006/ole">
            <mc:AlternateContent xmlns:mc="http://schemas.openxmlformats.org/markup-compatibility/2006">
              <mc:Choice xmlns:v="urn:schemas-microsoft-com:vml" Requires="v">
                <p:oleObj spid="_x0000_s1026" name="" r:id="rId4" imgW="2171700" imgH="279400" progId="Equation.KSEE3">
                  <p:embed/>
                </p:oleObj>
              </mc:Choice>
              <mc:Fallback>
                <p:oleObj name="" r:id="rId4" imgW="2171700" imgH="279400" progId="Equation.KSEE3">
                  <p:embed/>
                  <p:pic>
                    <p:nvPicPr>
                      <p:cNvPr id="0" name="图片 1025"/>
                      <p:cNvPicPr/>
                      <p:nvPr/>
                    </p:nvPicPr>
                    <p:blipFill>
                      <a:blip r:embed="rId5"/>
                      <a:stretch>
                        <a:fillRect/>
                      </a:stretch>
                    </p:blipFill>
                    <p:spPr>
                      <a:xfrm>
                        <a:off x="3896360" y="5109845"/>
                        <a:ext cx="4397375" cy="5657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532505" y="5541645"/>
          <a:ext cx="5128260" cy="824230"/>
        </p:xfrm>
        <a:graphic>
          <a:graphicData uri="http://schemas.openxmlformats.org/presentationml/2006/ole">
            <mc:AlternateContent xmlns:mc="http://schemas.openxmlformats.org/markup-compatibility/2006">
              <mc:Choice xmlns:v="urn:schemas-microsoft-com:vml" Requires="v">
                <p:oleObj spid="_x0000_s1027" name="" r:id="rId6" imgW="2451100" imgH="393700" progId="Equation.KSEE3">
                  <p:embed/>
                </p:oleObj>
              </mc:Choice>
              <mc:Fallback>
                <p:oleObj name="" r:id="rId6" imgW="2451100" imgH="393700" progId="Equation.KSEE3">
                  <p:embed/>
                  <p:pic>
                    <p:nvPicPr>
                      <p:cNvPr id="0" name="图片 1026"/>
                      <p:cNvPicPr/>
                      <p:nvPr/>
                    </p:nvPicPr>
                    <p:blipFill>
                      <a:blip r:embed="rId7"/>
                      <a:stretch>
                        <a:fillRect/>
                      </a:stretch>
                    </p:blipFill>
                    <p:spPr>
                      <a:xfrm>
                        <a:off x="3532505" y="5541645"/>
                        <a:ext cx="5128260" cy="824230"/>
                      </a:xfrm>
                      <a:prstGeom prst="rect">
                        <a:avLst/>
                      </a:prstGeom>
                    </p:spPr>
                  </p:pic>
                </p:oleObj>
              </mc:Fallback>
            </mc:AlternateContent>
          </a:graphicData>
        </a:graphic>
      </p:graphicFrame>
      <p:pic>
        <p:nvPicPr>
          <p:cNvPr id="8" name="图片 7" descr="Emot1"/>
          <p:cNvPicPr>
            <a:picLocks noChangeAspect="1"/>
          </p:cNvPicPr>
          <p:nvPr/>
        </p:nvPicPr>
        <p:blipFill>
          <a:blip r:embed="rId8"/>
          <a:stretch>
            <a:fillRect/>
          </a:stretch>
        </p:blipFill>
        <p:spPr>
          <a:xfrm>
            <a:off x="455930" y="2867660"/>
            <a:ext cx="2896870" cy="1122680"/>
          </a:xfrm>
          <a:prstGeom prst="rect">
            <a:avLst/>
          </a:prstGeom>
        </p:spPr>
      </p:pic>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Why is this Definition Important?*</a:t>
            </a:r>
            <a:endParaRPr lang="zh-CN" altLang="en-US"/>
          </a:p>
        </p:txBody>
      </p:sp>
      <p:sp>
        <p:nvSpPr>
          <p:cNvPr id="3" name="内容占位符 2"/>
          <p:cNvSpPr>
            <a:spLocks noGrp="1"/>
          </p:cNvSpPr>
          <p:nvPr>
            <p:ph idx="1"/>
          </p:nvPr>
        </p:nvSpPr>
        <p:spPr>
          <a:xfrm>
            <a:off x="876300" y="1791335"/>
            <a:ext cx="10440035" cy="4576445"/>
          </a:xfrm>
        </p:spPr>
        <p:txBody>
          <a:bodyPr>
            <a:normAutofit lnSpcReduction="10000"/>
          </a:bodyPr>
          <a:p>
            <a:r>
              <a:rPr lang="en-US" altLang="zh-CN">
                <a:latin typeface="Times New Roman" panose="02020603050405020304" charset="0"/>
                <a:cs typeface="Times New Roman" panose="02020603050405020304" charset="0"/>
              </a:rPr>
              <a:t>Disadvantages of previous definitions:</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2.Are not mathematically tractable.</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Previous literature only provides some concepts and piles of proofs, which are all complicated and not tractable. Whereas in this article, I offer a complete method, namely by exploring the 'maximal points' of GDF, to find all of this kind of specifically defined equilibria.</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3.Can barely be utilized in application problems.</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Fast Numerical Solution</a:t>
            </a:r>
            <a:endParaRPr lang="en-US" altLang="zh-CN"/>
          </a:p>
        </p:txBody>
      </p:sp>
      <p:sp>
        <p:nvSpPr>
          <p:cNvPr id="3" name="内容占位符 2"/>
          <p:cNvSpPr>
            <a:spLocks noGrp="1"/>
          </p:cNvSpPr>
          <p:nvPr>
            <p:ph idx="1"/>
          </p:nvPr>
        </p:nvSpPr>
        <p:spPr/>
        <p:txBody>
          <a:bodyPr/>
          <a:p>
            <a:pPr marL="0" indent="0">
              <a:buNone/>
            </a:pPr>
            <a:r>
              <a:rPr lang="en-US" altLang="zh-CN">
                <a:latin typeface="Times New Roman" panose="02020603050405020304" charset="0"/>
                <a:cs typeface="Times New Roman" panose="02020603050405020304" charset="0"/>
              </a:rPr>
              <a:t>The most exciting property of Robust Equilibrium is that all such equilibria can be derived from the Deleted Maximal Points of General Decision Function.</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As we all know, we can use </a:t>
            </a:r>
            <a:r>
              <a:rPr lang="en-US" altLang="zh-CN" b="1">
                <a:latin typeface="Times New Roman" panose="02020603050405020304" charset="0"/>
                <a:cs typeface="Times New Roman" panose="02020603050405020304" charset="0"/>
              </a:rPr>
              <a:t>'noisy' gradient ascent algorithm</a:t>
            </a:r>
            <a:r>
              <a:rPr lang="en-US" altLang="zh-CN">
                <a:latin typeface="Times New Roman" panose="02020603050405020304" charset="0"/>
                <a:cs typeface="Times New Roman" panose="02020603050405020304" charset="0"/>
              </a:rPr>
              <a:t> to find deleted maximal points of a function almost surely differentiable.</a:t>
            </a:r>
            <a:endParaRPr lang="en-US" altLang="zh-CN">
              <a:latin typeface="Times New Roman" panose="02020603050405020304" charset="0"/>
              <a:cs typeface="Times New Roman" panose="02020603050405020304" charset="0"/>
            </a:endParaRPr>
          </a:p>
        </p:txBody>
      </p:sp>
      <p:graphicFrame>
        <p:nvGraphicFramePr>
          <p:cNvPr id="4" name="对象 3">
            <a:hlinkClick r:id="" action="ppaction://ole?verb="/>
          </p:cNvPr>
          <p:cNvGraphicFramePr>
            <a:graphicFrameLocks noChangeAspect="1"/>
          </p:cNvGraphicFramePr>
          <p:nvPr/>
        </p:nvGraphicFramePr>
        <p:xfrm>
          <a:off x="4053840" y="4711065"/>
          <a:ext cx="4085590" cy="1063625"/>
        </p:xfrm>
        <a:graphic>
          <a:graphicData uri="http://schemas.openxmlformats.org/presentationml/2006/ole">
            <mc:AlternateContent xmlns:mc="http://schemas.openxmlformats.org/markup-compatibility/2006">
              <mc:Choice xmlns:v="urn:schemas-microsoft-com:vml" Requires="v">
                <p:oleObj spid="_x0000_s7169" name="" r:id="rId1" imgW="1511300" imgH="393700" progId="Equation.KSEE3">
                  <p:embed/>
                </p:oleObj>
              </mc:Choice>
              <mc:Fallback>
                <p:oleObj name="" r:id="rId1" imgW="1511300" imgH="393700" progId="Equation.KSEE3">
                  <p:embed/>
                  <p:pic>
                    <p:nvPicPr>
                      <p:cNvPr id="0" name="图片 7168"/>
                      <p:cNvPicPr/>
                      <p:nvPr/>
                    </p:nvPicPr>
                    <p:blipFill>
                      <a:blip r:embed="rId2"/>
                      <a:stretch>
                        <a:fillRect/>
                      </a:stretch>
                    </p:blipFill>
                    <p:spPr>
                      <a:xfrm>
                        <a:off x="4053840" y="4711065"/>
                        <a:ext cx="4085590" cy="1063625"/>
                      </a:xfrm>
                      <a:prstGeom prst="rect">
                        <a:avLst/>
                      </a:prstGeom>
                    </p:spPr>
                  </p:pic>
                </p:oleObj>
              </mc:Fallback>
            </mc:AlternateContent>
          </a:graphicData>
        </a:graphic>
      </p:graphicFrame>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Fast Numerical Solution</a:t>
            </a:r>
            <a:endParaRPr lang="en-US" altLang="zh-CN"/>
          </a:p>
        </p:txBody>
      </p:sp>
      <p:sp>
        <p:nvSpPr>
          <p:cNvPr id="3" name="内容占位符 2"/>
          <p:cNvSpPr>
            <a:spLocks noGrp="1"/>
          </p:cNvSpPr>
          <p:nvPr>
            <p:ph idx="1"/>
          </p:nvPr>
        </p:nvSpPr>
        <p:spPr>
          <a:xfrm>
            <a:off x="876300" y="1791335"/>
            <a:ext cx="10440035" cy="4876800"/>
          </a:xfrm>
        </p:spPr>
        <p:txBody>
          <a:bodyPr>
            <a:normAutofit lnSpcReduction="10000"/>
          </a:bodyPr>
          <a:p>
            <a:pPr marL="0" indent="0">
              <a:buNone/>
            </a:pPr>
            <a:r>
              <a:rPr lang="en-US" altLang="zh-CN" b="1">
                <a:latin typeface="Times New Roman" panose="02020603050405020304" charset="0"/>
                <a:cs typeface="Times New Roman" panose="02020603050405020304" charset="0"/>
              </a:rPr>
              <a:t>Proposition</a:t>
            </a:r>
            <a:r>
              <a:rPr lang="en-US" altLang="zh-CN">
                <a:latin typeface="Times New Roman" panose="02020603050405020304" charset="0"/>
                <a:cs typeface="Times New Roman" panose="02020603050405020304" charset="0"/>
              </a:rPr>
              <a:t>: Any numerical game that can be expressed in finite form is solvable via this algorithm.</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***Multi-player or dynamic game: </a:t>
            </a:r>
            <a:r>
              <a:rPr lang="en-US" altLang="zh-CN">
                <a:latin typeface="Times New Roman" panose="02020603050405020304" charset="0"/>
                <a:ea typeface="+mj-ea"/>
                <a:cs typeface="Times New Roman" panose="02020603050405020304" charset="0"/>
              </a:rPr>
              <a:t>ε-method...</a:t>
            </a:r>
            <a:endParaRPr lang="en-US" altLang="zh-CN">
              <a:latin typeface="Times New Roman" panose="02020603050405020304" charset="0"/>
              <a:ea typeface="+mj-ea"/>
              <a:cs typeface="Times New Roman" panose="02020603050405020304" charset="0"/>
            </a:endParaRPr>
          </a:p>
          <a:p>
            <a:pPr marL="0" indent="0">
              <a:buNone/>
            </a:pPr>
            <a:r>
              <a:rPr lang="en-US" altLang="zh-CN">
                <a:latin typeface="Times New Roman" panose="02020603050405020304" charset="0"/>
                <a:ea typeface="+mj-ea"/>
                <a:cs typeface="Times New Roman" panose="02020603050405020304" charset="0"/>
              </a:rPr>
              <a:t>***Continuous strategy space: deep neuron networks...</a:t>
            </a:r>
            <a:endParaRPr lang="en-US" altLang="zh-CN">
              <a:latin typeface="Times New Roman" panose="02020603050405020304" charset="0"/>
              <a:ea typeface="+mj-ea"/>
              <a:cs typeface="Times New Roman" panose="02020603050405020304" charset="0"/>
            </a:endParaRPr>
          </a:p>
          <a:p>
            <a:pPr marL="0" indent="0">
              <a:buNone/>
            </a:pPr>
            <a:endParaRPr lang="en-US" altLang="zh-CN">
              <a:latin typeface="Times New Roman" panose="02020603050405020304" charset="0"/>
              <a:ea typeface="+mj-ea"/>
              <a:cs typeface="Times New Roman" panose="02020603050405020304" charset="0"/>
            </a:endParaRPr>
          </a:p>
          <a:p>
            <a:pPr marL="0" indent="0">
              <a:buNone/>
            </a:pPr>
            <a:r>
              <a:rPr lang="en-US" altLang="zh-CN">
                <a:latin typeface="Times New Roman" panose="02020603050405020304" charset="0"/>
                <a:ea typeface="+mj-ea"/>
                <a:cs typeface="Times New Roman" panose="02020603050405020304" charset="0"/>
              </a:rPr>
              <a:t>This provides a very important potential application of Robust Equilibrium. This will give scholars opportunities to consider much complicated economic settings. Moreover, the possibility of computing games with continuous strategy space is also helpful in studying applied micro-economic theory.</a:t>
            </a:r>
            <a:endParaRPr lang="en-US" altLang="zh-CN">
              <a:latin typeface="Times New Roman" panose="02020603050405020304" charset="0"/>
              <a:ea typeface="+mj-ea"/>
              <a:cs typeface="Times New Roman" panose="0202060305040502030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Fast Numerical Solution</a:t>
            </a:r>
            <a:endParaRPr lang="en-US" altLang="zh-CN"/>
          </a:p>
        </p:txBody>
      </p:sp>
      <p:sp>
        <p:nvSpPr>
          <p:cNvPr id="3" name="内容占位符 2"/>
          <p:cNvSpPr>
            <a:spLocks noGrp="1"/>
          </p:cNvSpPr>
          <p:nvPr>
            <p:ph idx="1"/>
          </p:nvPr>
        </p:nvSpPr>
        <p:spPr>
          <a:xfrm>
            <a:off x="876300" y="2498090"/>
            <a:ext cx="4690745" cy="3098800"/>
          </a:xfrm>
        </p:spPr>
        <p:txBody>
          <a:bodyPr/>
          <a:p>
            <a:pPr marL="0" indent="0">
              <a:buNone/>
            </a:pPr>
            <a:r>
              <a:rPr lang="en-US" altLang="zh-CN" sz="1600"/>
              <a:t>from GameTheory.robustEqui import solve</a:t>
            </a:r>
            <a:endParaRPr lang="en-US" altLang="zh-CN" sz="1600"/>
          </a:p>
          <a:p>
            <a:pPr marL="0" indent="0">
              <a:buNone/>
            </a:pPr>
            <a:r>
              <a:rPr lang="en-US" altLang="zh-CN" sz="1600"/>
              <a:t>import numpy as np</a:t>
            </a:r>
            <a:endParaRPr lang="en-US" altLang="zh-CN" sz="1600"/>
          </a:p>
          <a:p>
            <a:pPr marL="0" indent="0">
              <a:buNone/>
            </a:pPr>
            <a:endParaRPr lang="en-US" altLang="zh-CN" sz="1600"/>
          </a:p>
          <a:p>
            <a:pPr marL="0" indent="0">
              <a:buNone/>
            </a:pPr>
            <a:r>
              <a:rPr lang="en-US" altLang="zh-CN" sz="1600"/>
              <a:t>if __name__ == '__main__':</a:t>
            </a:r>
            <a:endParaRPr lang="en-US" altLang="zh-CN" sz="1600"/>
          </a:p>
          <a:p>
            <a:pPr marL="0" indent="0">
              <a:buNone/>
            </a:pPr>
            <a:r>
              <a:rPr lang="en-US" altLang="zh-CN" sz="1600"/>
              <a:t>    Game = np.array([[[1,1],[0,0]],</a:t>
            </a:r>
            <a:endParaRPr lang="en-US" altLang="zh-CN" sz="1600"/>
          </a:p>
          <a:p>
            <a:pPr marL="0" indent="0">
              <a:buNone/>
            </a:pPr>
            <a:r>
              <a:rPr lang="en-US" altLang="zh-CN" sz="1600"/>
              <a:t>		  [[0,0],[1,1]]])</a:t>
            </a:r>
            <a:endParaRPr lang="en-US" altLang="zh-CN" sz="1600"/>
          </a:p>
          <a:p>
            <a:pPr marL="0" indent="0">
              <a:buNone/>
            </a:pPr>
            <a:r>
              <a:rPr lang="en-US" altLang="zh-CN" sz="1600"/>
              <a:t>    print('A trivial game:\n', solve(Game))</a:t>
            </a:r>
            <a:endParaRPr lang="en-US" altLang="zh-CN" sz="1600"/>
          </a:p>
        </p:txBody>
      </p:sp>
      <p:sp>
        <p:nvSpPr>
          <p:cNvPr id="4" name="内容占位符 2"/>
          <p:cNvSpPr>
            <a:spLocks noGrp="1"/>
          </p:cNvSpPr>
          <p:nvPr/>
        </p:nvSpPr>
        <p:spPr>
          <a:xfrm>
            <a:off x="7104380" y="2178050"/>
            <a:ext cx="3429635" cy="3738880"/>
          </a:xfrm>
          <a:prstGeom prst="rect">
            <a:avLst/>
          </a:prstGeom>
        </p:spPr>
        <p:txBody>
          <a:bodyPr vert="horz" lIns="91440" tIns="45720" rIns="9144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a:t>Console:</a:t>
            </a:r>
            <a:endParaRPr lang="en-US" altLang="zh-CN" sz="1600"/>
          </a:p>
          <a:p>
            <a:pPr marL="0" indent="0">
              <a:buNone/>
            </a:pPr>
            <a:endParaRPr lang="en-US" altLang="zh-CN" sz="1600"/>
          </a:p>
          <a:p>
            <a:pPr marL="0" indent="0">
              <a:buNone/>
            </a:pPr>
            <a:r>
              <a:rPr lang="en-US" altLang="zh-CN" sz="1600"/>
              <a:t>Warning: input game too simple</a:t>
            </a:r>
            <a:endParaRPr lang="en-US" altLang="zh-CN" sz="1600"/>
          </a:p>
          <a:p>
            <a:pPr marL="0" indent="0">
              <a:buNone/>
            </a:pPr>
            <a:endParaRPr lang="en-US" altLang="zh-CN" sz="1600"/>
          </a:p>
          <a:p>
            <a:pPr marL="0" indent="0">
              <a:buNone/>
            </a:pPr>
            <a:r>
              <a:rPr lang="en-US" altLang="zh-CN" sz="1600">
                <a:sym typeface="+mn-ea"/>
              </a:rPr>
              <a:t>A trivial game:</a:t>
            </a:r>
            <a:endParaRPr lang="en-US" altLang="zh-CN" sz="1600"/>
          </a:p>
          <a:p>
            <a:pPr marL="0" indent="0">
              <a:buNone/>
            </a:pPr>
            <a:r>
              <a:rPr lang="en-US" altLang="zh-CN" sz="1600"/>
              <a:t>{</a:t>
            </a:r>
            <a:endParaRPr lang="en-US" altLang="zh-CN" sz="1600"/>
          </a:p>
          <a:p>
            <a:pPr marL="0" indent="0">
              <a:buNone/>
            </a:pPr>
            <a:r>
              <a:rPr lang="en-US" altLang="zh-CN" sz="1600"/>
              <a:t>E1=[0,0],</a:t>
            </a:r>
            <a:endParaRPr lang="en-US" altLang="zh-CN" sz="1600"/>
          </a:p>
          <a:p>
            <a:pPr marL="0" indent="0">
              <a:buNone/>
            </a:pPr>
            <a:r>
              <a:rPr lang="en-US" altLang="zh-CN" sz="1600"/>
              <a:t>E2=[1,1]</a:t>
            </a:r>
            <a:endParaRPr lang="en-US" altLang="zh-CN" sz="1600"/>
          </a:p>
          <a:p>
            <a:pPr marL="0" indent="0">
              <a:buNone/>
            </a:pPr>
            <a:r>
              <a:rPr lang="en-US" altLang="zh-CN" sz="1600"/>
              <a:t>}</a:t>
            </a:r>
            <a:endParaRPr lang="en-US" altLang="zh-CN" sz="16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78785" y="2386330"/>
            <a:ext cx="6234430" cy="2085975"/>
          </a:xfrm>
        </p:spPr>
        <p:txBody>
          <a:bodyPr/>
          <a:p>
            <a:pPr marL="0" indent="0">
              <a:buNone/>
            </a:pPr>
            <a:r>
              <a:rPr lang="en-US" altLang="zh-CN" sz="9600"/>
              <a:t>Thank You</a:t>
            </a:r>
            <a:endParaRPr lang="en-US" altLang="zh-CN" sz="96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Why Refinement?</a:t>
            </a:r>
            <a:endParaRPr lang="en-US" altLang="zh-CN"/>
          </a:p>
        </p:txBody>
      </p:sp>
      <p:sp>
        <p:nvSpPr>
          <p:cNvPr id="3" name="内容占位符 2"/>
          <p:cNvSpPr>
            <a:spLocks noGrp="1"/>
          </p:cNvSpPr>
          <p:nvPr>
            <p:ph idx="1"/>
          </p:nvPr>
        </p:nvSpPr>
        <p:spPr/>
        <p:txBody>
          <a:bodyPr/>
          <a:p>
            <a:r>
              <a:rPr lang="en-US" altLang="zh-CN">
                <a:latin typeface="Times New Roman" panose="02020603050405020304" charset="0"/>
                <a:cs typeface="Times New Roman" panose="02020603050405020304" charset="0"/>
              </a:rPr>
              <a:t>The definition of Nash Equilibrium is not enough.</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Two relevant aspects: different but correlated</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Weak Domination      &amp;      Time Inconsistency</a:t>
            </a:r>
            <a:endParaRPr lang="en-US" altLang="zh-CN">
              <a:latin typeface="Times New Roman" panose="02020603050405020304" charset="0"/>
              <a:cs typeface="Times New Roman" panose="02020603050405020304" charset="0"/>
            </a:endParaRPr>
          </a:p>
        </p:txBody>
      </p:sp>
      <p:pic>
        <p:nvPicPr>
          <p:cNvPr id="4" name="图片 3" descr="Game1"/>
          <p:cNvPicPr>
            <a:picLocks noChangeAspect="1"/>
          </p:cNvPicPr>
          <p:nvPr/>
        </p:nvPicPr>
        <p:blipFill>
          <a:blip r:embed="rId1"/>
          <a:stretch>
            <a:fillRect/>
          </a:stretch>
        </p:blipFill>
        <p:spPr>
          <a:xfrm>
            <a:off x="2906395" y="4197350"/>
            <a:ext cx="2484120" cy="1363980"/>
          </a:xfrm>
          <a:prstGeom prst="rect">
            <a:avLst/>
          </a:prstGeom>
        </p:spPr>
      </p:pic>
      <p:pic>
        <p:nvPicPr>
          <p:cNvPr id="5" name="图片 4" descr="Game2"/>
          <p:cNvPicPr>
            <a:picLocks noChangeAspect="1"/>
          </p:cNvPicPr>
          <p:nvPr/>
        </p:nvPicPr>
        <p:blipFill>
          <a:blip r:embed="rId2"/>
          <a:stretch>
            <a:fillRect/>
          </a:stretch>
        </p:blipFill>
        <p:spPr>
          <a:xfrm>
            <a:off x="6755130" y="4197350"/>
            <a:ext cx="2363470" cy="190373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Literature of Trembling</a:t>
            </a:r>
            <a:endParaRPr lang="en-US" altLang="zh-CN"/>
          </a:p>
        </p:txBody>
      </p:sp>
      <p:sp>
        <p:nvSpPr>
          <p:cNvPr id="3" name="内容占位符 2"/>
          <p:cNvSpPr>
            <a:spLocks noGrp="1"/>
          </p:cNvSpPr>
          <p:nvPr>
            <p:ph idx="1"/>
          </p:nvPr>
        </p:nvSpPr>
        <p:spPr>
          <a:xfrm>
            <a:off x="876300" y="1657350"/>
            <a:ext cx="10440035" cy="5123815"/>
          </a:xfrm>
        </p:spPr>
        <p:txBody>
          <a:bodyPr/>
          <a:p>
            <a:r>
              <a:rPr lang="en-US" altLang="zh-CN">
                <a:latin typeface="Times New Roman" panose="02020603050405020304" charset="0"/>
                <a:cs typeface="Times New Roman" panose="02020603050405020304" charset="0"/>
              </a:rPr>
              <a:t>Selten(1965): Subgame-Perfect Equilibrium</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Harsanyi(1973): Trembling Payoff</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Selten(1975): Trembling Hands -&gt; </a:t>
            </a:r>
            <a:r>
              <a:rPr lang="en-US" altLang="zh-CN">
                <a:solidFill>
                  <a:srgbClr val="0070C0"/>
                </a:solidFill>
                <a:latin typeface="Times New Roman" panose="02020603050405020304" charset="0"/>
                <a:cs typeface="Times New Roman" panose="02020603050405020304" charset="0"/>
              </a:rPr>
              <a:t>Perfect Equilibrium</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Kreps and Wilson(1982): Extensive Form -&gt; </a:t>
            </a:r>
            <a:r>
              <a:rPr lang="en-US" altLang="zh-CN">
                <a:solidFill>
                  <a:srgbClr val="0070C0"/>
                </a:solidFill>
                <a:latin typeface="Times New Roman" panose="02020603050405020304" charset="0"/>
                <a:cs typeface="Times New Roman" panose="02020603050405020304" charset="0"/>
              </a:rPr>
              <a:t>Sequential Equilibrium</a:t>
            </a:r>
            <a:endParaRPr lang="en-US" altLang="zh-CN">
              <a:solidFill>
                <a:srgbClr val="0070C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Myerson(1978): Proper Equilibrium</a:t>
            </a:r>
            <a:endParaRPr lang="en-US" altLang="zh-CN">
              <a:latin typeface="Times New Roman" panose="02020603050405020304" charset="0"/>
              <a:cs typeface="Times New Roman" panose="02020603050405020304" charset="0"/>
              <a:sym typeface="+mn-ea"/>
            </a:endParaRPr>
          </a:p>
          <a:p>
            <a:r>
              <a:rPr lang="en-US" altLang="zh-CN">
                <a:latin typeface="Times New Roman" panose="02020603050405020304" charset="0"/>
                <a:cs typeface="Times New Roman" panose="02020603050405020304" charset="0"/>
                <a:sym typeface="+mn-ea"/>
              </a:rPr>
              <a:t>Kohlberg and Mertens(1986): Stability of Equilibria</a:t>
            </a:r>
            <a:endParaRPr lang="en-US" altLang="zh-CN">
              <a:latin typeface="Times New Roman" panose="02020603050405020304" charset="0"/>
              <a:cs typeface="Times New Roman" panose="02020603050405020304" charset="0"/>
              <a:sym typeface="+mn-ea"/>
            </a:endParaRPr>
          </a:p>
          <a:p>
            <a:endParaRPr lang="en-US" altLang="zh-CN">
              <a:sym typeface="+mn-ea"/>
            </a:endParaRPr>
          </a:p>
          <a:p>
            <a:pPr marL="0" indent="0">
              <a:buNone/>
            </a:pPr>
            <a:r>
              <a:rPr lang="en-US" altLang="zh-CN">
                <a:solidFill>
                  <a:schemeClr val="tx1"/>
                </a:solidFill>
                <a:latin typeface="Times New Roman" panose="02020603050405020304" charset="0"/>
                <a:cs typeface="Times New Roman" panose="02020603050405020304" charset="0"/>
              </a:rPr>
              <a:t>Others...Persistent, Justifiable, Intuitive, Divine, Undefeated Equilibrium...</a:t>
            </a:r>
            <a:endParaRPr lang="en-US" altLang="zh-CN">
              <a:solidFill>
                <a:schemeClr val="tx1"/>
              </a:solidFill>
              <a:latin typeface="Times New Roman" panose="02020603050405020304" charset="0"/>
              <a:cs typeface="Times New Roman" panose="02020603050405020304" charset="0"/>
            </a:endParaRPr>
          </a:p>
        </p:txBody>
      </p:sp>
      <p:pic>
        <p:nvPicPr>
          <p:cNvPr id="5" name="图片 4" descr="Emot1"/>
          <p:cNvPicPr>
            <a:picLocks noChangeAspect="1"/>
          </p:cNvPicPr>
          <p:nvPr/>
        </p:nvPicPr>
        <p:blipFill>
          <a:blip r:embed="rId1"/>
          <a:stretch>
            <a:fillRect/>
          </a:stretch>
        </p:blipFill>
        <p:spPr>
          <a:xfrm>
            <a:off x="7766685" y="1657350"/>
            <a:ext cx="3178810" cy="123190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Literature of Trembling</a:t>
            </a:r>
            <a:endParaRPr lang="en-US" altLang="zh-CN"/>
          </a:p>
        </p:txBody>
      </p:sp>
      <p:sp>
        <p:nvSpPr>
          <p:cNvPr id="3" name="内容占位符 2"/>
          <p:cNvSpPr>
            <a:spLocks noGrp="1"/>
          </p:cNvSpPr>
          <p:nvPr>
            <p:ph idx="1"/>
          </p:nvPr>
        </p:nvSpPr>
        <p:spPr/>
        <p:txBody>
          <a:bodyPr/>
          <a:p>
            <a:r>
              <a:rPr lang="en-US" altLang="zh-CN" b="1">
                <a:latin typeface="Times New Roman" panose="02020603050405020304" charset="0"/>
                <a:cs typeface="Times New Roman" panose="02020603050405020304" charset="0"/>
              </a:rPr>
              <a:t>Perfect Equilibrium</a:t>
            </a:r>
            <a:r>
              <a:rPr lang="en-US" altLang="zh-CN">
                <a:latin typeface="Times New Roman" panose="02020603050405020304" charset="0"/>
                <a:cs typeface="Times New Roman" panose="02020603050405020304" charset="0"/>
              </a:rPr>
              <a:t>: If there </a:t>
            </a:r>
            <a:r>
              <a:rPr lang="en-US" altLang="zh-CN" b="1">
                <a:latin typeface="Times New Roman" panose="02020603050405020304" charset="0"/>
                <a:cs typeface="Times New Roman" panose="02020603050405020304" charset="0"/>
              </a:rPr>
              <a:t>exists</a:t>
            </a:r>
            <a:r>
              <a:rPr lang="en-US" altLang="zh-CN">
                <a:latin typeface="Times New Roman" panose="02020603050405020304" charset="0"/>
                <a:cs typeface="Times New Roman" panose="02020603050405020304" charset="0"/>
              </a:rPr>
              <a:t> one path of A's opponent's strategy within totally mixed space converging to the present strategy, and A's strategy endures every strategy on this path, then A's strategy is perfect. If each strategy is perfect, they form a perfect equilibrium.</a:t>
            </a:r>
            <a:endParaRPr lang="en-US" altLang="zh-CN">
              <a:latin typeface="Times New Roman" panose="02020603050405020304" charset="0"/>
              <a:cs typeface="Times New Roman" panose="02020603050405020304" charset="0"/>
            </a:endParaRPr>
          </a:p>
        </p:txBody>
      </p:sp>
      <p:pic>
        <p:nvPicPr>
          <p:cNvPr id="4" name="图片 3" descr="Pic1"/>
          <p:cNvPicPr>
            <a:picLocks noChangeAspect="1"/>
          </p:cNvPicPr>
          <p:nvPr/>
        </p:nvPicPr>
        <p:blipFill>
          <a:blip r:embed="rId1"/>
          <a:stretch>
            <a:fillRect/>
          </a:stretch>
        </p:blipFill>
        <p:spPr>
          <a:xfrm>
            <a:off x="4043045" y="3763645"/>
            <a:ext cx="4107180" cy="252539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a:xfrm>
            <a:off x="876300" y="1791335"/>
            <a:ext cx="10440035" cy="4617720"/>
          </a:xfrm>
        </p:spPr>
        <p:txBody>
          <a:bodyPr/>
          <a:p>
            <a:r>
              <a:rPr lang="en-US" altLang="zh-CN">
                <a:latin typeface="Times New Roman" panose="02020603050405020304" charset="0"/>
                <a:cs typeface="Times New Roman" panose="02020603050405020304" charset="0"/>
              </a:rPr>
              <a:t>How to define robustness of equilibria?</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lgn="ctr">
              <a:buNone/>
            </a:pPr>
            <a:r>
              <a:rPr lang="en-US" altLang="zh-CN">
                <a:latin typeface="Times New Roman" panose="02020603050405020304" charset="0"/>
                <a:cs typeface="Times New Roman" panose="02020603050405020304" charset="0"/>
                <a:sym typeface="+mn-ea"/>
              </a:rPr>
              <a:t>anticipation</a:t>
            </a:r>
            <a:r>
              <a:rPr lang="en-US" altLang="zh-CN">
                <a:latin typeface="Times New Roman" panose="02020603050405020304" charset="0"/>
                <a:cs typeface="Times New Roman" panose="02020603050405020304" charset="0"/>
              </a:rPr>
              <a:t> of one's opponent's strategy</a:t>
            </a:r>
            <a:endParaRPr lang="en-US" altLang="zh-CN">
              <a:latin typeface="Times New Roman" panose="02020603050405020304" charset="0"/>
              <a:cs typeface="Times New Roman" panose="02020603050405020304" charset="0"/>
            </a:endParaRPr>
          </a:p>
          <a:p>
            <a:pPr marL="0" indent="0" algn="ctr">
              <a:buNone/>
            </a:pPr>
            <a:endParaRPr lang="en-US" altLang="zh-CN">
              <a:latin typeface="Times New Roman" panose="02020603050405020304" charset="0"/>
              <a:cs typeface="Times New Roman" panose="02020603050405020304" charset="0"/>
            </a:endParaRPr>
          </a:p>
          <a:p>
            <a:pPr marL="0" indent="0" algn="ctr">
              <a:buNone/>
            </a:pPr>
            <a:r>
              <a:rPr lang="en-US" altLang="zh-CN">
                <a:latin typeface="Times New Roman" panose="02020603050405020304" charset="0"/>
                <a:cs typeface="Times New Roman" panose="02020603050405020304" charset="0"/>
              </a:rPr>
              <a:t>this one's strategy is almost surely definite.</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Therefore, to define </a:t>
            </a:r>
            <a:r>
              <a:rPr lang="en-US" altLang="zh-CN" b="1">
                <a:latin typeface="Times New Roman" panose="02020603050405020304" charset="0"/>
                <a:cs typeface="Times New Roman" panose="02020603050405020304" charset="0"/>
              </a:rPr>
              <a:t>robustness of </a:t>
            </a:r>
            <a:r>
              <a:rPr lang="en-US" altLang="zh-CN" b="1">
                <a:latin typeface="Times New Roman" panose="02020603050405020304" charset="0"/>
                <a:cs typeface="Times New Roman" panose="02020603050405020304" charset="0"/>
                <a:sym typeface="+mn-ea"/>
              </a:rPr>
              <a:t>anticipation</a:t>
            </a:r>
            <a:r>
              <a:rPr lang="en-US" altLang="zh-CN" b="1">
                <a:latin typeface="Times New Roman" panose="02020603050405020304" charset="0"/>
                <a:cs typeface="Times New Roman" panose="02020603050405020304" charset="0"/>
              </a:rPr>
              <a:t> </a:t>
            </a:r>
            <a:r>
              <a:rPr lang="en-US" altLang="zh-CN">
                <a:latin typeface="Times New Roman" panose="02020603050405020304" charset="0"/>
                <a:cs typeface="Times New Roman" panose="02020603050405020304" charset="0"/>
              </a:rPr>
              <a:t>should be necessary before defining that of an equilibrium.</a:t>
            </a:r>
            <a:endParaRPr lang="en-US" altLang="zh-CN">
              <a:latin typeface="Times New Roman" panose="02020603050405020304" charset="0"/>
              <a:cs typeface="Times New Roman" panose="02020603050405020304" charset="0"/>
            </a:endParaRPr>
          </a:p>
        </p:txBody>
      </p:sp>
      <p:sp>
        <p:nvSpPr>
          <p:cNvPr id="5" name="下箭头 4"/>
          <p:cNvSpPr/>
          <p:nvPr/>
        </p:nvSpPr>
        <p:spPr>
          <a:xfrm>
            <a:off x="5893435" y="3443605"/>
            <a:ext cx="485775" cy="713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p:txBody>
          <a:bodyPr/>
          <a:p>
            <a:pPr marL="0" indent="0">
              <a:buNone/>
            </a:pPr>
            <a:r>
              <a:rPr lang="en-US" altLang="zh-CN" b="1">
                <a:latin typeface="Times New Roman" panose="02020603050405020304" charset="0"/>
                <a:cs typeface="Times New Roman" panose="02020603050405020304" charset="0"/>
              </a:rPr>
              <a:t>Definition</a:t>
            </a:r>
            <a:r>
              <a:rPr lang="en-US" altLang="zh-CN">
                <a:latin typeface="Times New Roman" panose="02020603050405020304" charset="0"/>
                <a:cs typeface="Times New Roman" panose="02020603050405020304" charset="0"/>
              </a:rPr>
              <a:t>(only intuitive here): The </a:t>
            </a:r>
            <a:r>
              <a:rPr lang="en-US" altLang="zh-CN">
                <a:latin typeface="Times New Roman" panose="02020603050405020304" charset="0"/>
                <a:cs typeface="Times New Roman" panose="02020603050405020304" charset="0"/>
                <a:sym typeface="+mn-ea"/>
              </a:rPr>
              <a:t>anticipation </a:t>
            </a:r>
            <a:r>
              <a:rPr lang="en-US" altLang="zh-CN">
                <a:latin typeface="Times New Roman" panose="02020603050405020304" charset="0"/>
                <a:cs typeface="Times New Roman" panose="02020603050405020304" charset="0"/>
              </a:rPr>
              <a:t>of one player A's opponent B's strategy is </a:t>
            </a:r>
            <a:r>
              <a:rPr lang="en-US" altLang="zh-CN" b="1">
                <a:latin typeface="Times New Roman" panose="02020603050405020304" charset="0"/>
                <a:cs typeface="Times New Roman" panose="02020603050405020304" charset="0"/>
              </a:rPr>
              <a:t>robust</a:t>
            </a:r>
            <a:r>
              <a:rPr lang="en-US" altLang="zh-CN">
                <a:latin typeface="Times New Roman" panose="02020603050405020304" charset="0"/>
                <a:cs typeface="Times New Roman" panose="02020603050405020304" charset="0"/>
              </a:rPr>
              <a:t>, if this </a:t>
            </a:r>
            <a:r>
              <a:rPr lang="en-US" altLang="zh-CN">
                <a:latin typeface="Times New Roman" panose="02020603050405020304" charset="0"/>
                <a:cs typeface="Times New Roman" panose="02020603050405020304" charset="0"/>
                <a:sym typeface="+mn-ea"/>
              </a:rPr>
              <a:t>anticipation</a:t>
            </a:r>
            <a:r>
              <a:rPr lang="en-US" altLang="zh-CN">
                <a:latin typeface="Times New Roman" panose="02020603050405020304" charset="0"/>
                <a:cs typeface="Times New Roman" panose="02020603050405020304" charset="0"/>
              </a:rPr>
              <a:t> endures any sufficiently slight </a:t>
            </a:r>
            <a:r>
              <a:rPr lang="en-US" altLang="zh-CN">
                <a:latin typeface="Times New Roman" panose="02020603050405020304" charset="0"/>
                <a:cs typeface="Times New Roman" panose="02020603050405020304" charset="0"/>
                <a:sym typeface="+mn-ea"/>
              </a:rPr>
              <a:t>perturbation</a:t>
            </a:r>
            <a:r>
              <a:rPr lang="en-US" altLang="zh-CN">
                <a:latin typeface="Times New Roman" panose="02020603050405020304" charset="0"/>
                <a:cs typeface="Times New Roman" panose="02020603050405020304" charset="0"/>
              </a:rPr>
              <a:t>, conditional on A's immediate best reaction to these disturbances.</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e.g.</a:t>
            </a:r>
            <a:endParaRPr lang="en-US" altLang="zh-CN">
              <a:latin typeface="Times New Roman" panose="02020603050405020304" charset="0"/>
              <a:cs typeface="Times New Roman" panose="02020603050405020304" charset="0"/>
            </a:endParaRPr>
          </a:p>
        </p:txBody>
      </p:sp>
      <p:pic>
        <p:nvPicPr>
          <p:cNvPr id="4" name="图片 3" descr="Game3"/>
          <p:cNvPicPr>
            <a:picLocks noChangeAspect="1"/>
          </p:cNvPicPr>
          <p:nvPr/>
        </p:nvPicPr>
        <p:blipFill>
          <a:blip r:embed="rId1"/>
          <a:stretch>
            <a:fillRect/>
          </a:stretch>
        </p:blipFill>
        <p:spPr>
          <a:xfrm>
            <a:off x="2582545" y="4070985"/>
            <a:ext cx="2476500" cy="1363980"/>
          </a:xfrm>
          <a:prstGeom prst="rect">
            <a:avLst/>
          </a:prstGeom>
        </p:spPr>
      </p:pic>
      <p:pic>
        <p:nvPicPr>
          <p:cNvPr id="5" name="图片 4" descr="Game4"/>
          <p:cNvPicPr>
            <a:picLocks noChangeAspect="1"/>
          </p:cNvPicPr>
          <p:nvPr/>
        </p:nvPicPr>
        <p:blipFill>
          <a:blip r:embed="rId2"/>
          <a:stretch>
            <a:fillRect/>
          </a:stretch>
        </p:blipFill>
        <p:spPr>
          <a:xfrm>
            <a:off x="7080885" y="4086225"/>
            <a:ext cx="2476500" cy="1333500"/>
          </a:xfrm>
          <a:prstGeom prst="rect">
            <a:avLst/>
          </a:prstGeom>
        </p:spPr>
      </p:pic>
      <p:graphicFrame>
        <p:nvGraphicFramePr>
          <p:cNvPr id="6" name="对象 5">
            <a:hlinkClick r:id="" action="ppaction://ole?verb="/>
          </p:cNvPr>
          <p:cNvGraphicFramePr>
            <a:graphicFrameLocks noChangeAspect="1"/>
          </p:cNvGraphicFramePr>
          <p:nvPr/>
        </p:nvGraphicFramePr>
        <p:xfrm>
          <a:off x="2097405" y="4510405"/>
          <a:ext cx="485140" cy="485140"/>
        </p:xfrm>
        <a:graphic>
          <a:graphicData uri="http://schemas.openxmlformats.org/presentationml/2006/ole">
            <mc:AlternateContent xmlns:mc="http://schemas.openxmlformats.org/markup-compatibility/2006">
              <mc:Choice xmlns:v="urn:schemas-microsoft-com:vml" Requires="v">
                <p:oleObj spid="_x0000_s1025"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2097405" y="4510405"/>
                        <a:ext cx="485140" cy="48514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563620" y="3528060"/>
          <a:ext cx="514985" cy="558165"/>
        </p:xfrm>
        <a:graphic>
          <a:graphicData uri="http://schemas.openxmlformats.org/presentationml/2006/ole">
            <mc:AlternateContent xmlns:mc="http://schemas.openxmlformats.org/markup-compatibility/2006">
              <mc:Choice xmlns:v="urn:schemas-microsoft-com:vml" Requires="v">
                <p:oleObj spid="_x0000_s1026" name="" r:id="rId5" imgW="152400" imgH="165100" progId="Equation.KSEE3">
                  <p:embed/>
                </p:oleObj>
              </mc:Choice>
              <mc:Fallback>
                <p:oleObj name="" r:id="rId5" imgW="152400" imgH="165100" progId="Equation.KSEE3">
                  <p:embed/>
                  <p:pic>
                    <p:nvPicPr>
                      <p:cNvPr id="0" name="图片 1025"/>
                      <p:cNvPicPr/>
                      <p:nvPr/>
                    </p:nvPicPr>
                    <p:blipFill>
                      <a:blip r:embed="rId6"/>
                      <a:stretch>
                        <a:fillRect/>
                      </a:stretch>
                    </p:blipFill>
                    <p:spPr>
                      <a:xfrm>
                        <a:off x="3563620" y="3528060"/>
                        <a:ext cx="514985" cy="5581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595745" y="4510405"/>
          <a:ext cx="485140" cy="485140"/>
        </p:xfrm>
        <a:graphic>
          <a:graphicData uri="http://schemas.openxmlformats.org/presentationml/2006/ole">
            <mc:AlternateContent xmlns:mc="http://schemas.openxmlformats.org/markup-compatibility/2006">
              <mc:Choice xmlns:v="urn:schemas-microsoft-com:vml" Requires="v">
                <p:oleObj spid="_x0000_s9" name="" r:id="rId7" imgW="165100" imgH="165100" progId="Equation.KSEE3">
                  <p:embed/>
                </p:oleObj>
              </mc:Choice>
              <mc:Fallback>
                <p:oleObj name="" r:id="rId7" imgW="165100" imgH="165100" progId="Equation.KSEE3">
                  <p:embed/>
                  <p:pic>
                    <p:nvPicPr>
                      <p:cNvPr id="0" name="图片 1024"/>
                      <p:cNvPicPr/>
                      <p:nvPr/>
                    </p:nvPicPr>
                    <p:blipFill>
                      <a:blip r:embed="rId4"/>
                      <a:stretch>
                        <a:fillRect/>
                      </a:stretch>
                    </p:blipFill>
                    <p:spPr>
                      <a:xfrm>
                        <a:off x="6595745" y="4510405"/>
                        <a:ext cx="485140" cy="48514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8061960" y="3512820"/>
          <a:ext cx="514985" cy="558165"/>
        </p:xfrm>
        <a:graphic>
          <a:graphicData uri="http://schemas.openxmlformats.org/presentationml/2006/ole">
            <mc:AlternateContent xmlns:mc="http://schemas.openxmlformats.org/markup-compatibility/2006">
              <mc:Choice xmlns:v="urn:schemas-microsoft-com:vml" Requires="v">
                <p:oleObj spid="_x0000_s11" name="" r:id="rId8" imgW="152400" imgH="165100" progId="Equation.KSEE3">
                  <p:embed/>
                </p:oleObj>
              </mc:Choice>
              <mc:Fallback>
                <p:oleObj name="" r:id="rId8" imgW="152400" imgH="165100" progId="Equation.KSEE3">
                  <p:embed/>
                  <p:pic>
                    <p:nvPicPr>
                      <p:cNvPr id="0" name="图片 1025"/>
                      <p:cNvPicPr/>
                      <p:nvPr/>
                    </p:nvPicPr>
                    <p:blipFill>
                      <a:blip r:embed="rId6"/>
                      <a:stretch>
                        <a:fillRect/>
                      </a:stretch>
                    </p:blipFill>
                    <p:spPr>
                      <a:xfrm>
                        <a:off x="8061960" y="3512820"/>
                        <a:ext cx="514985" cy="558165"/>
                      </a:xfrm>
                      <a:prstGeom prst="rect">
                        <a:avLst/>
                      </a:prstGeom>
                    </p:spPr>
                  </p:pic>
                </p:oleObj>
              </mc:Fallback>
            </mc:AlternateContent>
          </a:graphicData>
        </a:graphic>
      </p:graphicFrame>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a:xfrm>
            <a:off x="876300" y="1791335"/>
            <a:ext cx="10440035" cy="4711065"/>
          </a:xfrm>
        </p:spPr>
        <p:txBody>
          <a:bodyPr/>
          <a:p>
            <a:pPr marL="0" indent="0">
              <a:buNone/>
            </a:pPr>
            <a:r>
              <a:rPr lang="en-US" altLang="zh-CN">
                <a:latin typeface="Times New Roman" panose="02020603050405020304" charset="0"/>
                <a:cs typeface="Times New Roman" panose="02020603050405020304" charset="0"/>
              </a:rPr>
              <a:t>Payoff function</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Reaction function</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Decision function</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b="1">
                <a:latin typeface="Times New Roman" panose="02020603050405020304" charset="0"/>
                <a:cs typeface="Times New Roman" panose="02020603050405020304" charset="0"/>
              </a:rPr>
              <a:t>Definition</a:t>
            </a:r>
            <a:r>
              <a:rPr lang="en-US" altLang="zh-CN">
                <a:latin typeface="Times New Roman" panose="02020603050405020304" charset="0"/>
                <a:cs typeface="Times New Roman" panose="02020603050405020304" charset="0"/>
              </a:rPr>
              <a:t>: I name the following function</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as the </a:t>
            </a:r>
            <a:r>
              <a:rPr lang="en-US" altLang="zh-CN" b="1">
                <a:latin typeface="Times New Roman" panose="02020603050405020304" charset="0"/>
                <a:cs typeface="Times New Roman" panose="02020603050405020304" charset="0"/>
              </a:rPr>
              <a:t>General Decision Function</a:t>
            </a:r>
            <a:r>
              <a:rPr lang="en-US" altLang="zh-CN">
                <a:latin typeface="Times New Roman" panose="02020603050405020304" charset="0"/>
                <a:cs typeface="Times New Roman" panose="02020603050405020304" charset="0"/>
              </a:rPr>
              <a:t>(GDF).</a:t>
            </a:r>
            <a:endParaRPr lang="en-US" altLang="zh-CN">
              <a:latin typeface="Times New Roman" panose="02020603050405020304" charset="0"/>
              <a:cs typeface="Times New Roman" panose="02020603050405020304" charset="0"/>
            </a:endParaRPr>
          </a:p>
        </p:txBody>
      </p:sp>
      <p:graphicFrame>
        <p:nvGraphicFramePr>
          <p:cNvPr id="4" name="对象 3">
            <a:hlinkClick r:id="" action="ppaction://ole?verb="/>
          </p:cNvPr>
          <p:cNvGraphicFramePr>
            <a:graphicFrameLocks noChangeAspect="1"/>
          </p:cNvGraphicFramePr>
          <p:nvPr/>
        </p:nvGraphicFramePr>
        <p:xfrm>
          <a:off x="2948305" y="1791335"/>
          <a:ext cx="1483360" cy="505460"/>
        </p:xfrm>
        <a:graphic>
          <a:graphicData uri="http://schemas.openxmlformats.org/presentationml/2006/ole">
            <mc:AlternateContent xmlns:mc="http://schemas.openxmlformats.org/markup-compatibility/2006">
              <mc:Choice xmlns:v="urn:schemas-microsoft-com:vml" Requires="v">
                <p:oleObj spid="_x0000_s1025" name="" r:id="rId1" imgW="634365" imgH="215900" progId="Equation.KSEE3">
                  <p:embed/>
                </p:oleObj>
              </mc:Choice>
              <mc:Fallback>
                <p:oleObj name="" r:id="rId1" imgW="634365" imgH="215900" progId="Equation.KSEE3">
                  <p:embed/>
                  <p:pic>
                    <p:nvPicPr>
                      <p:cNvPr id="0" name="图片 1024"/>
                      <p:cNvPicPr/>
                      <p:nvPr/>
                    </p:nvPicPr>
                    <p:blipFill>
                      <a:blip r:embed="rId2"/>
                      <a:stretch>
                        <a:fillRect/>
                      </a:stretch>
                    </p:blipFill>
                    <p:spPr>
                      <a:xfrm>
                        <a:off x="2948305" y="1791335"/>
                        <a:ext cx="1483360" cy="50546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200718" y="2959100"/>
          <a:ext cx="3339465" cy="535940"/>
        </p:xfrm>
        <a:graphic>
          <a:graphicData uri="http://schemas.openxmlformats.org/presentationml/2006/ole">
            <mc:AlternateContent xmlns:mc="http://schemas.openxmlformats.org/markup-compatibility/2006">
              <mc:Choice xmlns:v="urn:schemas-microsoft-com:vml" Requires="v">
                <p:oleObj spid="_x0000_s1026" name="" r:id="rId3" imgW="1346200" imgH="215900" progId="Equation.KSEE3">
                  <p:embed/>
                </p:oleObj>
              </mc:Choice>
              <mc:Fallback>
                <p:oleObj name="" r:id="rId3" imgW="1346200" imgH="215900" progId="Equation.KSEE3">
                  <p:embed/>
                  <p:pic>
                    <p:nvPicPr>
                      <p:cNvPr id="0" name="图片 1025"/>
                      <p:cNvPicPr/>
                      <p:nvPr/>
                    </p:nvPicPr>
                    <p:blipFill>
                      <a:blip r:embed="rId4"/>
                      <a:stretch>
                        <a:fillRect/>
                      </a:stretch>
                    </p:blipFill>
                    <p:spPr>
                      <a:xfrm>
                        <a:off x="3200718" y="2959100"/>
                        <a:ext cx="3339465" cy="53594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179570" y="4554855"/>
          <a:ext cx="3832860" cy="705485"/>
        </p:xfrm>
        <a:graphic>
          <a:graphicData uri="http://schemas.openxmlformats.org/presentationml/2006/ole">
            <mc:AlternateContent xmlns:mc="http://schemas.openxmlformats.org/markup-compatibility/2006">
              <mc:Choice xmlns:v="urn:schemas-microsoft-com:vml" Requires="v">
                <p:oleObj spid="_x0000_s1028" name="" r:id="rId5" imgW="1587500" imgH="292100" progId="Equation.KSEE3">
                  <p:embed/>
                </p:oleObj>
              </mc:Choice>
              <mc:Fallback>
                <p:oleObj name="" r:id="rId5" imgW="1587500" imgH="292100" progId="Equation.KSEE3">
                  <p:embed/>
                  <p:pic>
                    <p:nvPicPr>
                      <p:cNvPr id="0" name="图片 1027"/>
                      <p:cNvPicPr/>
                      <p:nvPr/>
                    </p:nvPicPr>
                    <p:blipFill>
                      <a:blip r:embed="rId6"/>
                      <a:stretch>
                        <a:fillRect/>
                      </a:stretch>
                    </p:blipFill>
                    <p:spPr>
                      <a:xfrm>
                        <a:off x="4179570" y="4554855"/>
                        <a:ext cx="3832860" cy="70548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201035" y="2438400"/>
          <a:ext cx="978535" cy="520700"/>
        </p:xfrm>
        <a:graphic>
          <a:graphicData uri="http://schemas.openxmlformats.org/presentationml/2006/ole">
            <mc:AlternateContent xmlns:mc="http://schemas.openxmlformats.org/markup-compatibility/2006">
              <mc:Choice xmlns:v="urn:schemas-microsoft-com:vml" Requires="v">
                <p:oleObj spid="_x0000_s1029" name="" r:id="rId7" imgW="405765" imgH="215900" progId="Equation.KSEE3">
                  <p:embed/>
                </p:oleObj>
              </mc:Choice>
              <mc:Fallback>
                <p:oleObj name="" r:id="rId7" imgW="405765" imgH="215900" progId="Equation.KSEE3">
                  <p:embed/>
                  <p:pic>
                    <p:nvPicPr>
                      <p:cNvPr id="0" name="图片 1028"/>
                      <p:cNvPicPr/>
                      <p:nvPr/>
                    </p:nvPicPr>
                    <p:blipFill>
                      <a:blip r:embed="rId8"/>
                      <a:stretch>
                        <a:fillRect/>
                      </a:stretch>
                    </p:blipFill>
                    <p:spPr>
                      <a:xfrm>
                        <a:off x="3201035" y="2438400"/>
                        <a:ext cx="978535" cy="520700"/>
                      </a:xfrm>
                      <a:prstGeom prst="rect">
                        <a:avLst/>
                      </a:prstGeom>
                    </p:spPr>
                  </p:pic>
                </p:oleObj>
              </mc:Fallback>
            </mc:AlternateContent>
          </a:graphicData>
        </a:graphic>
      </p:graphicFrame>
      <p:sp>
        <p:nvSpPr>
          <p:cNvPr id="6" name="文本框 5"/>
          <p:cNvSpPr txBox="1"/>
          <p:nvPr/>
        </p:nvSpPr>
        <p:spPr>
          <a:xfrm>
            <a:off x="6877685" y="2048510"/>
            <a:ext cx="2634615" cy="5835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Anticipation!!!</a:t>
            </a:r>
            <a:endParaRPr lang="en-US" altLang="zh-CN" sz="3200">
              <a:latin typeface="Times New Roman" panose="02020603050405020304" charset="0"/>
              <a:cs typeface="Times New Roman" panose="02020603050405020304" charset="0"/>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style.rotation</p:attrName>
                                        </p:attrNameLst>
                                      </p:cBhvr>
                                      <p:tavLst>
                                        <p:tav tm="0">
                                          <p:val>
                                            <p:fltVal val="720"/>
                                          </p:val>
                                        </p:tav>
                                        <p:tav tm="100000">
                                          <p:val>
                                            <p:fltVal val="0"/>
                                          </p:val>
                                        </p:tav>
                                      </p:tavLst>
                                    </p:anim>
                                    <p:anim calcmode="lin" valueType="num">
                                      <p:cBhvr>
                                        <p:cTn id="9" dur="500" fill="hold"/>
                                        <p:tgtEl>
                                          <p:spTgt spid="6"/>
                                        </p:tgtEl>
                                        <p:attrNameLst>
                                          <p:attrName>ppt_h</p:attrName>
                                        </p:attrNameLst>
                                      </p:cBhvr>
                                      <p:tavLst>
                                        <p:tav tm="0">
                                          <p:val>
                                            <p:fltVal val="0"/>
                                          </p:val>
                                        </p:tav>
                                        <p:tav tm="100000">
                                          <p:val>
                                            <p:strVal val="#ppt_h"/>
                                          </p:val>
                                        </p:tav>
                                      </p:tavLst>
                                    </p:anim>
                                    <p:anim calcmode="lin" valueType="num">
                                      <p:cBhvr>
                                        <p:cTn id="10" dur="5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Robust Equilibrium**</a:t>
            </a:r>
            <a:endParaRPr lang="en-US" altLang="zh-CN"/>
          </a:p>
        </p:txBody>
      </p:sp>
      <p:sp>
        <p:nvSpPr>
          <p:cNvPr id="3" name="内容占位符 2"/>
          <p:cNvSpPr>
            <a:spLocks noGrp="1"/>
          </p:cNvSpPr>
          <p:nvPr>
            <p:ph idx="1"/>
          </p:nvPr>
        </p:nvSpPr>
        <p:spPr/>
        <p:txBody>
          <a:bodyPr/>
          <a:p>
            <a:pPr marL="0" indent="0">
              <a:buNone/>
            </a:pPr>
            <a:r>
              <a:rPr lang="en-US" altLang="zh-CN" b="1">
                <a:latin typeface="Times New Roman" panose="02020603050405020304" charset="0"/>
                <a:cs typeface="Times New Roman" panose="02020603050405020304" charset="0"/>
              </a:rPr>
              <a:t>Lemma</a:t>
            </a:r>
            <a:r>
              <a:rPr lang="en-US" altLang="zh-CN">
                <a:latin typeface="Times New Roman" panose="02020603050405020304" charset="0"/>
                <a:cs typeface="Times New Roman" panose="02020603050405020304" charset="0"/>
              </a:rPr>
              <a:t>: GDF is a single-valued function and is nonempty; and as well amost surely continuous and differentiable, given the game is finite.</a:t>
            </a: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***Remark: Why adding a 'max' in the front? </a:t>
            </a:r>
            <a:endParaRPr lang="en-US" altLang="zh-CN">
              <a:latin typeface="Times New Roman" panose="02020603050405020304" charset="0"/>
              <a:cs typeface="Times New Roman" panose="02020603050405020304" charset="0"/>
            </a:endParaRPr>
          </a:p>
        </p:txBody>
      </p:sp>
      <p:graphicFrame>
        <p:nvGraphicFramePr>
          <p:cNvPr id="7" name="对象 6">
            <a:hlinkClick r:id="" action="ppaction://ole?verb="/>
          </p:cNvPr>
          <p:cNvGraphicFramePr>
            <a:graphicFrameLocks noChangeAspect="1"/>
          </p:cNvGraphicFramePr>
          <p:nvPr/>
        </p:nvGraphicFramePr>
        <p:xfrm>
          <a:off x="4180205" y="2921000"/>
          <a:ext cx="3832860" cy="705485"/>
        </p:xfrm>
        <a:graphic>
          <a:graphicData uri="http://schemas.openxmlformats.org/presentationml/2006/ole">
            <mc:AlternateContent xmlns:mc="http://schemas.openxmlformats.org/markup-compatibility/2006">
              <mc:Choice xmlns:v="urn:schemas-microsoft-com:vml" Requires="v">
                <p:oleObj spid="_x0000_s1028" name="" r:id="rId1" imgW="1587500" imgH="292100" progId="Equation.KSEE3">
                  <p:embed/>
                </p:oleObj>
              </mc:Choice>
              <mc:Fallback>
                <p:oleObj name="" r:id="rId1" imgW="1587500" imgH="292100" progId="Equation.KSEE3">
                  <p:embed/>
                  <p:pic>
                    <p:nvPicPr>
                      <p:cNvPr id="0" name="图片 1027"/>
                      <p:cNvPicPr/>
                      <p:nvPr/>
                    </p:nvPicPr>
                    <p:blipFill>
                      <a:blip r:embed="rId2"/>
                      <a:stretch>
                        <a:fillRect/>
                      </a:stretch>
                    </p:blipFill>
                    <p:spPr>
                      <a:xfrm>
                        <a:off x="4180205" y="2921000"/>
                        <a:ext cx="3832860" cy="705485"/>
                      </a:xfrm>
                      <a:prstGeom prst="rect">
                        <a:avLst/>
                      </a:prstGeom>
                    </p:spPr>
                  </p:pic>
                </p:oleObj>
              </mc:Fallback>
            </mc:AlternateContent>
          </a:graphicData>
        </a:graphic>
      </p:graphicFrame>
      <p:pic>
        <p:nvPicPr>
          <p:cNvPr id="4" name="图片 3" descr="Game6"/>
          <p:cNvPicPr>
            <a:picLocks noChangeAspect="1"/>
          </p:cNvPicPr>
          <p:nvPr/>
        </p:nvPicPr>
        <p:blipFill>
          <a:blip r:embed="rId3"/>
          <a:stretch>
            <a:fillRect/>
          </a:stretch>
        </p:blipFill>
        <p:spPr>
          <a:xfrm>
            <a:off x="3116580" y="5001260"/>
            <a:ext cx="2484120" cy="1363980"/>
          </a:xfrm>
          <a:prstGeom prst="rect">
            <a:avLst/>
          </a:prstGeom>
        </p:spPr>
      </p:pic>
      <p:pic>
        <p:nvPicPr>
          <p:cNvPr id="5" name="图片 4" descr="Figure4"/>
          <p:cNvPicPr>
            <a:picLocks noChangeAspect="1"/>
          </p:cNvPicPr>
          <p:nvPr/>
        </p:nvPicPr>
        <p:blipFill>
          <a:blip r:embed="rId4"/>
          <a:stretch>
            <a:fillRect/>
          </a:stretch>
        </p:blipFill>
        <p:spPr>
          <a:xfrm>
            <a:off x="6708140" y="3865880"/>
            <a:ext cx="3543300" cy="2927350"/>
          </a:xfrm>
          <a:prstGeom prst="rect">
            <a:avLst/>
          </a:prstGeom>
        </p:spPr>
      </p:pic>
      <p:graphicFrame>
        <p:nvGraphicFramePr>
          <p:cNvPr id="6" name="对象 5">
            <a:hlinkClick r:id="" action="ppaction://ole?verb="/>
          </p:cNvPr>
          <p:cNvGraphicFramePr>
            <a:graphicFrameLocks noChangeAspect="1"/>
          </p:cNvGraphicFramePr>
          <p:nvPr/>
        </p:nvGraphicFramePr>
        <p:xfrm>
          <a:off x="2680970" y="5064125"/>
          <a:ext cx="435610" cy="531495"/>
        </p:xfrm>
        <a:graphic>
          <a:graphicData uri="http://schemas.openxmlformats.org/presentationml/2006/ole">
            <mc:AlternateContent xmlns:mc="http://schemas.openxmlformats.org/markup-compatibility/2006">
              <mc:Choice xmlns:v="urn:schemas-microsoft-com:vml" Requires="v">
                <p:oleObj spid="_x0000_s4097" name="" r:id="rId5" imgW="177165" imgH="215900" progId="Equation.KSEE3">
                  <p:embed/>
                </p:oleObj>
              </mc:Choice>
              <mc:Fallback>
                <p:oleObj name="" r:id="rId5" imgW="177165" imgH="215900" progId="Equation.KSEE3">
                  <p:embed/>
                  <p:pic>
                    <p:nvPicPr>
                      <p:cNvPr id="0" name="图片 4096"/>
                      <p:cNvPicPr/>
                      <p:nvPr/>
                    </p:nvPicPr>
                    <p:blipFill>
                      <a:blip r:embed="rId6"/>
                      <a:stretch>
                        <a:fillRect/>
                      </a:stretch>
                    </p:blipFill>
                    <p:spPr>
                      <a:xfrm>
                        <a:off x="2680970" y="5064125"/>
                        <a:ext cx="435610" cy="53149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195830" y="5440680"/>
          <a:ext cx="485140" cy="485140"/>
        </p:xfrm>
        <a:graphic>
          <a:graphicData uri="http://schemas.openxmlformats.org/presentationml/2006/ole">
            <mc:AlternateContent xmlns:mc="http://schemas.openxmlformats.org/markup-compatibility/2006">
              <mc:Choice xmlns:v="urn:schemas-microsoft-com:vml" Requires="v">
                <p:oleObj spid="_x0000_s1025" name="" r:id="rId7" imgW="165100" imgH="165100" progId="Equation.KSEE3">
                  <p:embed/>
                </p:oleObj>
              </mc:Choice>
              <mc:Fallback>
                <p:oleObj name="" r:id="rId7" imgW="165100" imgH="165100" progId="Equation.KSEE3">
                  <p:embed/>
                  <p:pic>
                    <p:nvPicPr>
                      <p:cNvPr id="0" name="图片 1024"/>
                      <p:cNvPicPr/>
                      <p:nvPr/>
                    </p:nvPicPr>
                    <p:blipFill>
                      <a:blip r:embed="rId8"/>
                      <a:stretch>
                        <a:fillRect/>
                      </a:stretch>
                    </p:blipFill>
                    <p:spPr>
                      <a:xfrm>
                        <a:off x="2195830" y="5440680"/>
                        <a:ext cx="485140" cy="48514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100830" y="4443095"/>
          <a:ext cx="514985" cy="558165"/>
        </p:xfrm>
        <a:graphic>
          <a:graphicData uri="http://schemas.openxmlformats.org/presentationml/2006/ole">
            <mc:AlternateContent xmlns:mc="http://schemas.openxmlformats.org/markup-compatibility/2006">
              <mc:Choice xmlns:v="urn:schemas-microsoft-com:vml" Requires="v">
                <p:oleObj spid="_x0000_s1026" name="" r:id="rId9" imgW="152400" imgH="165100" progId="Equation.KSEE3">
                  <p:embed/>
                </p:oleObj>
              </mc:Choice>
              <mc:Fallback>
                <p:oleObj name="" r:id="rId9" imgW="152400" imgH="165100" progId="Equation.KSEE3">
                  <p:embed/>
                  <p:pic>
                    <p:nvPicPr>
                      <p:cNvPr id="0" name="图片 1025"/>
                      <p:cNvPicPr/>
                      <p:nvPr/>
                    </p:nvPicPr>
                    <p:blipFill>
                      <a:blip r:embed="rId10"/>
                      <a:stretch>
                        <a:fillRect/>
                      </a:stretch>
                    </p:blipFill>
                    <p:spPr>
                      <a:xfrm>
                        <a:off x="4100830" y="4443095"/>
                        <a:ext cx="514985" cy="558165"/>
                      </a:xfrm>
                      <a:prstGeom prst="rect">
                        <a:avLst/>
                      </a:prstGeom>
                    </p:spPr>
                  </p:pic>
                </p:oleObj>
              </mc:Fallback>
            </mc:AlternateContent>
          </a:graphicData>
        </a:graphic>
      </p:graphicFrame>
    </p:spTree>
    <p:custDataLst>
      <p:tags r:id="rId1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91457"/>
</p:tagLst>
</file>

<file path=ppt/tags/tag101.xml><?xml version="1.0" encoding="utf-8"?>
<p:tagLst xmlns:p="http://schemas.openxmlformats.org/presentationml/2006/main">
  <p:tag name="KSO_WM_BEAUTIFY_FLAG" val="#wm#"/>
  <p:tag name="KSO_WM_TEMPLATE_CATEGORY" val="custom"/>
  <p:tag name="KSO_WM_TEMPLATE_INDEX" val="20191457"/>
</p:tagLst>
</file>

<file path=ppt/tags/tag102.xml><?xml version="1.0" encoding="utf-8"?>
<p:tagLst xmlns:p="http://schemas.openxmlformats.org/presentationml/2006/main">
  <p:tag name="KSO_WM_BEAUTIFY_FLAG" val="#wm#"/>
  <p:tag name="KSO_WM_TEMPLATE_CATEGORY" val="custom"/>
  <p:tag name="KSO_WM_TEMPLATE_INDEX" val="20191457"/>
</p:tagLst>
</file>

<file path=ppt/tags/tag103.xml><?xml version="1.0" encoding="utf-8"?>
<p:tagLst xmlns:p="http://schemas.openxmlformats.org/presentationml/2006/main">
  <p:tag name="KSO_WM_BEAUTIFY_FLAG" val="#wm#"/>
  <p:tag name="KSO_WM_TEMPLATE_CATEGORY" val="custom"/>
  <p:tag name="KSO_WM_TEMPLATE_INDEX" val="20191457"/>
</p:tagLst>
</file>

<file path=ppt/tags/tag104.xml><?xml version="1.0" encoding="utf-8"?>
<p:tagLst xmlns:p="http://schemas.openxmlformats.org/presentationml/2006/main">
  <p:tag name="KSO_WM_BEAUTIFY_FLAG" val="#wm#"/>
  <p:tag name="KSO_WM_TEMPLATE_CATEGORY" val="custom"/>
  <p:tag name="KSO_WM_TEMPLATE_INDEX" val="20191457"/>
</p:tagLst>
</file>

<file path=ppt/tags/tag105.xml><?xml version="1.0" encoding="utf-8"?>
<p:tagLst xmlns:p="http://schemas.openxmlformats.org/presentationml/2006/main">
  <p:tag name="KSO_WM_BEAUTIFY_FLAG" val="#wm#"/>
  <p:tag name="KSO_WM_TEMPLATE_CATEGORY" val="custom"/>
  <p:tag name="KSO_WM_TEMPLATE_INDEX" val="20191457"/>
</p:tagLst>
</file>

<file path=ppt/tags/tag106.xml><?xml version="1.0" encoding="utf-8"?>
<p:tagLst xmlns:p="http://schemas.openxmlformats.org/presentationml/2006/main">
  <p:tag name="KSO_WM_BEAUTIFY_FLAG" val="#wm#"/>
  <p:tag name="KSO_WM_TEMPLATE_CATEGORY" val="custom"/>
  <p:tag name="KSO_WM_TEMPLATE_INDEX" val="20191457"/>
</p:tagLst>
</file>

<file path=ppt/tags/tag107.xml><?xml version="1.0" encoding="utf-8"?>
<p:tagLst xmlns:p="http://schemas.openxmlformats.org/presentationml/2006/main">
  <p:tag name="KSO_WM_BEAUTIFY_FLAG" val="#wm#"/>
  <p:tag name="KSO_WM_TEMPLATE_CATEGORY" val="custom"/>
  <p:tag name="KSO_WM_TEMPLATE_INDEX" val="20191457"/>
</p:tagLst>
</file>

<file path=ppt/tags/tag108.xml><?xml version="1.0" encoding="utf-8"?>
<p:tagLst xmlns:p="http://schemas.openxmlformats.org/presentationml/2006/main">
  <p:tag name="KSO_WM_BEAUTIFY_FLAG" val="#wm#"/>
  <p:tag name="KSO_WM_TEMPLATE_CATEGORY" val="custom"/>
  <p:tag name="KSO_WM_TEMPLATE_INDEX" val="20191457"/>
</p:tagLst>
</file>

<file path=ppt/tags/tag109.xml><?xml version="1.0" encoding="utf-8"?>
<p:tagLst xmlns:p="http://schemas.openxmlformats.org/presentationml/2006/main">
  <p:tag name="KSO_WM_BEAUTIFY_FLAG" val="#wm#"/>
  <p:tag name="KSO_WM_TEMPLATE_CATEGORY" val="custom"/>
  <p:tag name="KSO_WM_TEMPLATE_INDEX" val="20191457"/>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91457"/>
</p:tagLst>
</file>

<file path=ppt/tags/tag111.xml><?xml version="1.0" encoding="utf-8"?>
<p:tagLst xmlns:p="http://schemas.openxmlformats.org/presentationml/2006/main">
  <p:tag name="KSO_WM_BEAUTIFY_FLAG" val="#wm#"/>
  <p:tag name="KSO_WM_TEMPLATE_CATEGORY" val="custom"/>
  <p:tag name="KSO_WM_TEMPLATE_INDEX" val="20191457"/>
</p:tagLst>
</file>

<file path=ppt/tags/tag112.xml><?xml version="1.0" encoding="utf-8"?>
<p:tagLst xmlns:p="http://schemas.openxmlformats.org/presentationml/2006/main">
  <p:tag name="KSO_WM_BEAUTIFY_FLAG" val="#wm#"/>
  <p:tag name="KSO_WM_TEMPLATE_CATEGORY" val="custom"/>
  <p:tag name="KSO_WM_TEMPLATE_INDEX" val="20191457"/>
</p:tagLst>
</file>

<file path=ppt/tags/tag113.xml><?xml version="1.0" encoding="utf-8"?>
<p:tagLst xmlns:p="http://schemas.openxmlformats.org/presentationml/2006/main">
  <p:tag name="KSO_WM_BEAUTIFY_FLAG" val="#wm#"/>
  <p:tag name="KSO_WM_TEMPLATE_CATEGORY" val="custom"/>
  <p:tag name="KSO_WM_TEMPLATE_INDEX" val="20191457"/>
</p:tagLst>
</file>

<file path=ppt/tags/tag114.xml><?xml version="1.0" encoding="utf-8"?>
<p:tagLst xmlns:p="http://schemas.openxmlformats.org/presentationml/2006/main">
  <p:tag name="KSO_WM_BEAUTIFY_FLAG" val="#wm#"/>
  <p:tag name="KSO_WM_TEMPLATE_CATEGORY" val="custom"/>
  <p:tag name="KSO_WM_TEMPLATE_INDEX" val="20191457"/>
</p:tagLst>
</file>

<file path=ppt/tags/tag115.xml><?xml version="1.0" encoding="utf-8"?>
<p:tagLst xmlns:p="http://schemas.openxmlformats.org/presentationml/2006/main">
  <p:tag name="KSO_WM_BEAUTIFY_FLAG" val="#wm#"/>
  <p:tag name="KSO_WM_TEMPLATE_CATEGORY" val="custom"/>
  <p:tag name="KSO_WM_TEMPLATE_INDEX" val="20191457"/>
</p:tagLst>
</file>

<file path=ppt/tags/tag116.xml><?xml version="1.0" encoding="utf-8"?>
<p:tagLst xmlns:p="http://schemas.openxmlformats.org/presentationml/2006/main">
  <p:tag name="KSO_WM_BEAUTIFY_FLAG" val="#wm#"/>
  <p:tag name="KSO_WM_TEMPLATE_CATEGORY" val="custom"/>
  <p:tag name="KSO_WM_TEMPLATE_INDEX" val="20191457"/>
</p:tagLst>
</file>

<file path=ppt/tags/tag117.xml><?xml version="1.0" encoding="utf-8"?>
<p:tagLst xmlns:p="http://schemas.openxmlformats.org/presentationml/2006/main">
  <p:tag name="KSO_WM_BEAUTIFY_FLAG" val="#wm#"/>
  <p:tag name="KSO_WM_TEMPLATE_CATEGORY" val="custom"/>
  <p:tag name="KSO_WM_TEMPLATE_INDEX" val="20191457"/>
</p:tagLst>
</file>

<file path=ppt/tags/tag118.xml><?xml version="1.0" encoding="utf-8"?>
<p:tagLst xmlns:p="http://schemas.openxmlformats.org/presentationml/2006/main">
  <p:tag name="KSO_WM_BEAUTIFY_FLAG" val="#wm#"/>
  <p:tag name="KSO_WM_TEMPLATE_CATEGORY" val="custom"/>
  <p:tag name="KSO_WM_TEMPLATE_INDEX" val="20191457"/>
</p:tagLst>
</file>

<file path=ppt/tags/tag119.xml><?xml version="1.0" encoding="utf-8"?>
<p:tagLst xmlns:p="http://schemas.openxmlformats.org/presentationml/2006/main">
  <p:tag name="KSO_WM_BEAUTIFY_FLAG" val="#wm#"/>
  <p:tag name="KSO_WM_TEMPLATE_CATEGORY" val="custom"/>
  <p:tag name="KSO_WM_TEMPLATE_INDEX" val="20191457"/>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91457"/>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91457"/>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xml><?xml version="1.0" encoding="utf-8"?>
<p:tagLst xmlns:p="http://schemas.openxmlformats.org/presentationml/2006/main">
  <p:tag name="KSO_WM_BEAUTIFY_FLAG" val="#wm#"/>
  <p:tag name="KSO_WM_TAG_VERSION" val="1.0"/>
  <p:tag name="KSO_WM_TEMPLATE_INDEX" val="20191457"/>
  <p:tag name="KSO_WM_TEMPLATE_CATEGORY" val="custom"/>
  <p:tag name="KSO_WM_TEMPLATE_THUMBS_INDEX" val="1、15"/>
</p:tagLst>
</file>

<file path=ppt/tags/tag95.xml><?xml version="1.0" encoding="utf-8"?>
<p:tagLst xmlns:p="http://schemas.openxmlformats.org/presentationml/2006/main">
  <p:tag name="KSO_WM_BEAUTIFY_FLAG" val="#wm#"/>
  <p:tag name="KSO_WM_TEMPLATE_CATEGORY" val="custom"/>
  <p:tag name="KSO_WM_TEMPLATE_INDEX" val="20191457"/>
</p:tagLst>
</file>

<file path=ppt/tags/tag96.xml><?xml version="1.0" encoding="utf-8"?>
<p:tagLst xmlns:p="http://schemas.openxmlformats.org/presentationml/2006/main">
  <p:tag name="KSO_WM_BEAUTIFY_FLAG" val="#wm#"/>
  <p:tag name="KSO_WM_TEMPLATE_CATEGORY" val="custom"/>
  <p:tag name="KSO_WM_TEMPLATE_INDEX" val="20191457"/>
</p:tagLst>
</file>

<file path=ppt/tags/tag97.xml><?xml version="1.0" encoding="utf-8"?>
<p:tagLst xmlns:p="http://schemas.openxmlformats.org/presentationml/2006/main">
  <p:tag name="KSO_WM_BEAUTIFY_FLAG" val="#wm#"/>
  <p:tag name="KSO_WM_TEMPLATE_CATEGORY" val="custom"/>
  <p:tag name="KSO_WM_TEMPLATE_INDEX" val="20191457"/>
</p:tagLst>
</file>

<file path=ppt/tags/tag98.xml><?xml version="1.0" encoding="utf-8"?>
<p:tagLst xmlns:p="http://schemas.openxmlformats.org/presentationml/2006/main">
  <p:tag name="KSO_WM_BEAUTIFY_FLAG" val="#wm#"/>
  <p:tag name="KSO_WM_TEMPLATE_CATEGORY" val="custom"/>
  <p:tag name="KSO_WM_TEMPLATE_INDEX" val="20191457"/>
</p:tagLst>
</file>

<file path=ppt/tags/tag99.xml><?xml version="1.0" encoding="utf-8"?>
<p:tagLst xmlns:p="http://schemas.openxmlformats.org/presentationml/2006/main">
  <p:tag name="KSO_WM_BEAUTIFY_FLAG" val="#wm#"/>
  <p:tag name="KSO_WM_TEMPLATE_CATEGORY" val="custom"/>
  <p:tag name="KSO_WM_TEMPLATE_INDEX" val="20191457"/>
</p:tagLst>
</file>

<file path=ppt/theme/theme1.xml><?xml version="1.0" encoding="utf-8"?>
<a:theme xmlns:a="http://schemas.openxmlformats.org/drawingml/2006/main" name="1_Office 主题​​">
  <a:themeElements>
    <a:clrScheme name="自定义 41">
      <a:dk1>
        <a:srgbClr val="000000"/>
      </a:dk1>
      <a:lt1>
        <a:srgbClr val="FFFFFF"/>
      </a:lt1>
      <a:dk2>
        <a:srgbClr val="59657B"/>
      </a:dk2>
      <a:lt2>
        <a:srgbClr val="F0F0F0"/>
      </a:lt2>
      <a:accent1>
        <a:srgbClr val="4472C4"/>
      </a:accent1>
      <a:accent2>
        <a:srgbClr val="59657B"/>
      </a:accent2>
      <a:accent3>
        <a:srgbClr val="4472C4"/>
      </a:accent3>
      <a:accent4>
        <a:srgbClr val="59657B"/>
      </a:accent4>
      <a:accent5>
        <a:srgbClr val="4472C4"/>
      </a:accent5>
      <a:accent6>
        <a:srgbClr val="59657B"/>
      </a:accent6>
      <a:hlink>
        <a:srgbClr val="4472C4"/>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6400</Words>
  <Application>WPS 演示</Application>
  <PresentationFormat>宽屏</PresentationFormat>
  <Paragraphs>170</Paragraphs>
  <Slides>25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42</vt:i4>
      </vt:variant>
      <vt:variant>
        <vt:lpstr>幻灯片标题</vt:lpstr>
      </vt:variant>
      <vt:variant>
        <vt:i4>25</vt:i4>
      </vt:variant>
    </vt:vector>
  </HeadingPairs>
  <TitlesOfParts>
    <vt:vector size="76" baseType="lpstr">
      <vt:lpstr>Arial</vt:lpstr>
      <vt:lpstr>宋体</vt:lpstr>
      <vt:lpstr>Wingdings</vt:lpstr>
      <vt:lpstr>微软雅黑</vt:lpstr>
      <vt:lpstr>Times New Roman</vt:lpstr>
      <vt:lpstr>Arial Unicode MS</vt:lpstr>
      <vt:lpstr>Calibri</vt:lpstr>
      <vt:lpstr>黑体</vt:lpstr>
      <vt:lpstr>1_Office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Robust Equilibrium and Fast Numerical Solution to Wide Varieties of Games</vt:lpstr>
      <vt:lpstr>PowerPoint 演示文稿</vt:lpstr>
      <vt:lpstr>Why Refinement?</vt:lpstr>
      <vt:lpstr>Literature of Trembling</vt:lpstr>
      <vt:lpstr>Literature of Trembling</vt:lpstr>
      <vt:lpstr>Robust Equilibrium</vt:lpstr>
      <vt:lpstr>Robust Equilibrium</vt:lpstr>
      <vt:lpstr>Robust Equilibrium</vt:lpstr>
      <vt:lpstr>Robust Equilibrium*</vt:lpstr>
      <vt:lpstr>Robust Equilibrium*</vt:lpstr>
      <vt:lpstr>Robust Equilibrium*</vt:lpstr>
      <vt:lpstr>Robust Equilibrium</vt:lpstr>
      <vt:lpstr>Robust Equilibrium</vt:lpstr>
      <vt:lpstr>Robust Equilibrium</vt:lpstr>
      <vt:lpstr>Robust Equilibrium</vt:lpstr>
      <vt:lpstr>ε-Robust Equilibrium*</vt:lpstr>
      <vt:lpstr>Interesting Propositions</vt:lpstr>
      <vt:lpstr>Why is this Definition Important?*</vt:lpstr>
      <vt:lpstr>Why is this Definition Important?*</vt:lpstr>
      <vt:lpstr>Why is this Definition Important?*</vt:lpstr>
      <vt:lpstr>Why is this Definition Important?*</vt:lpstr>
      <vt:lpstr>Fast Numerical Solution</vt:lpstr>
      <vt:lpstr>Fast Numerical Solution</vt:lpstr>
      <vt:lpstr>Fast Numerical Solution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lihc</dc:creator>
  <cp:lastModifiedBy>人迁画淡</cp:lastModifiedBy>
  <cp:revision>10</cp:revision>
  <dcterms:created xsi:type="dcterms:W3CDTF">2018-12-09T15:52:00Z</dcterms:created>
  <dcterms:modified xsi:type="dcterms:W3CDTF">2018-12-15T16:59:35Z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