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a:t>
            </a:r>
            <a:r>
              <a:rPr lang="en-US" b="1" dirty="0" err="1">
                <a:solidFill>
                  <a:schemeClr val="accent1"/>
                </a:solidFill>
                <a:latin typeface="Arial" panose="020B0604020202020204" pitchFamily="34" charset="0"/>
                <a:cs typeface="Arial" panose="020B0604020202020204" pitchFamily="34" charset="0"/>
              </a:rPr>
              <a:t>titile</a:t>
            </a:r>
            <a:r>
              <a:rPr lang="en-US" b="1" dirty="0">
                <a:solidFill>
                  <a:schemeClr val="accent1"/>
                </a:solidFill>
                <a:latin typeface="Arial" panose="020B0604020202020204" pitchFamily="34" charset="0"/>
                <a:cs typeface="Arial" panose="020B0604020202020204" pitchFamily="34" charset="0"/>
              </a:rPr>
              <a:t> : Hide Message on image using steganography</a:t>
            </a:r>
          </a:p>
        </p:txBody>
      </p:sp>
      <p:sp>
        <p:nvSpPr>
          <p:cNvPr id="4" name="TextBox 3"/>
          <p:cNvSpPr txBox="1"/>
          <p:nvPr/>
        </p:nvSpPr>
        <p:spPr>
          <a:xfrm>
            <a:off x="2105908" y="366067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Sakshi Ashok </a:t>
            </a:r>
            <a:r>
              <a:rPr lang="en-US" sz="2000" b="1" dirty="0" err="1">
                <a:solidFill>
                  <a:schemeClr val="accent1">
                    <a:lumMod val="75000"/>
                  </a:schemeClr>
                </a:solidFill>
                <a:latin typeface="Arial" pitchFamily="34" charset="0"/>
                <a:cs typeface="Arial" pitchFamily="34" charset="0"/>
              </a:rPr>
              <a:t>Pagar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Department :</a:t>
            </a:r>
            <a:r>
              <a:rPr lang="en-US" sz="2000" b="1" dirty="0">
                <a:solidFill>
                  <a:schemeClr val="accent1">
                    <a:lumMod val="75000"/>
                  </a:schemeClr>
                </a:solidFill>
                <a:latin typeface="Arial" pitchFamily="34" charset="0"/>
                <a:cs typeface="Arial" pitchFamily="34" charset="0"/>
              </a:rPr>
              <a:t> Artificial Intelligence and Data Science</a:t>
            </a:r>
          </a:p>
          <a:p>
            <a:r>
              <a:rPr lang="en-US" sz="2000" b="1" dirty="0">
                <a:solidFill>
                  <a:schemeClr val="accent1">
                    <a:lumMod val="75000"/>
                  </a:schemeClr>
                </a:solidFill>
                <a:latin typeface="Arial"/>
                <a:cs typeface="Arial"/>
              </a:rPr>
              <a:t>College Name : Pune </a:t>
            </a:r>
            <a:r>
              <a:rPr lang="en-US" sz="2000" b="1" dirty="0" err="1">
                <a:solidFill>
                  <a:schemeClr val="accent1">
                    <a:lumMod val="75000"/>
                  </a:schemeClr>
                </a:solidFill>
                <a:latin typeface="Arial"/>
                <a:cs typeface="Arial"/>
              </a:rPr>
              <a:t>Vidhyarthi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Grihas</a:t>
            </a:r>
            <a:r>
              <a:rPr lang="en-US" sz="2000" b="1" dirty="0">
                <a:solidFill>
                  <a:schemeClr val="accent1">
                    <a:lumMod val="75000"/>
                  </a:schemeClr>
                </a:solidFill>
                <a:latin typeface="Arial"/>
                <a:cs typeface="Arial"/>
              </a:rPr>
              <a:t> College Of Engineering, Nashik, Maharashtra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45587" y="1266285"/>
            <a:ext cx="10900826" cy="3449978"/>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With the rise of digital communication, ensuring data confidentiality and security has become increasingly important. Steganography offers a solution by concealing the existence of a message within another medium, such as an image. This project aims to develop a system that can hide and retrieve secret messages within digital images using steganography techniques. The system should embed text messages into images without significantly altering the image’s visual quality, making detection difficult. The implementation should balance message capacity, image quality preservation, and computational efficiency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48206" y="169334"/>
            <a:ext cx="11029616" cy="4495173"/>
          </a:xfrm>
        </p:spPr>
        <p:txBody>
          <a:bodyPr vert="horz" lIns="91440" tIns="45720" rIns="91440" bIns="45720" rtlCol="0" anchor="ctr">
            <a:noAutofit/>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Libraries : </a:t>
            </a:r>
            <a:r>
              <a:rPr lang="en-US" sz="2000" dirty="0" err="1">
                <a:solidFill>
                  <a:schemeClr val="tx1"/>
                </a:solidFill>
                <a:latin typeface="Times New Roman" panose="02020603050405020304" pitchFamily="18" charset="0"/>
                <a:cs typeface="Times New Roman" panose="02020603050405020304" pitchFamily="18" charset="0"/>
              </a:rPr>
              <a:t>opencv</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Platform : Visual Studio Code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Programming Language : Python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0888318" cy="2321708"/>
          </a:xfrm>
        </p:spPr>
        <p:txBody>
          <a:bodyPr/>
          <a:lstStyle/>
          <a:p>
            <a:pPr algn="just"/>
            <a:r>
              <a:rPr lang="en-US" sz="2000" b="1" dirty="0">
                <a:solidFill>
                  <a:schemeClr val="tx1"/>
                </a:solidFill>
                <a:latin typeface="Times New Roman" panose="02020603050405020304" pitchFamily="18" charset="0"/>
                <a:cs typeface="Times New Roman" panose="02020603050405020304" pitchFamily="18" charset="0"/>
              </a:rPr>
              <a:t>Encryption + Steganography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Combine encryption with steganography: encrypt the message before hiding it in the image. This adds an extra layer of security, so even if someone extracts the hidden data, they still need a key to read the message.</a:t>
            </a:r>
          </a:p>
          <a:p>
            <a:pPr marL="0" indent="0">
              <a:buNone/>
            </a:pPr>
            <a:endParaRPr lang="en-IN" sz="1800" b="1" dirty="0">
              <a:solidFill>
                <a:srgbClr val="0F0F0F"/>
              </a:solidFill>
            </a:endParaRPr>
          </a:p>
        </p:txBody>
      </p:sp>
      <p:pic>
        <p:nvPicPr>
          <p:cNvPr id="4" name="Picture 3">
            <a:extLst>
              <a:ext uri="{FF2B5EF4-FFF2-40B4-BE49-F238E27FC236}">
                <a16:creationId xmlns:a16="http://schemas.microsoft.com/office/drawing/2014/main" id="{386BCDC1-F95A-A014-360E-D2AFDB406ED6}"/>
              </a:ext>
            </a:extLst>
          </p:cNvPr>
          <p:cNvPicPr>
            <a:picLocks noChangeAspect="1"/>
          </p:cNvPicPr>
          <p:nvPr/>
        </p:nvPicPr>
        <p:blipFill>
          <a:blip r:embed="rId2"/>
          <a:stretch>
            <a:fillRect/>
          </a:stretch>
        </p:blipFill>
        <p:spPr>
          <a:xfrm>
            <a:off x="722489" y="3623734"/>
            <a:ext cx="8918222" cy="2519323"/>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62500" lnSpcReduction="20000"/>
          </a:bodyPr>
          <a:lstStyle/>
          <a:p>
            <a:pPr algn="just"/>
            <a:r>
              <a:rPr lang="en-US" sz="2600" b="1" dirty="0">
                <a:latin typeface="Times New Roman" panose="02020603050405020304" pitchFamily="18" charset="0"/>
                <a:cs typeface="Times New Roman" panose="02020603050405020304" pitchFamily="18" charset="0"/>
              </a:rPr>
              <a:t> Cybersecurity Enthusiasts &amp; Researchers :</a:t>
            </a:r>
          </a:p>
          <a:p>
            <a:pPr marL="0" indent="0" algn="just">
              <a:buNone/>
            </a:pPr>
            <a:r>
              <a:rPr lang="en-US" sz="2600" dirty="0">
                <a:latin typeface="Times New Roman" panose="02020603050405020304" pitchFamily="18" charset="0"/>
                <a:cs typeface="Times New Roman" panose="02020603050405020304" pitchFamily="18" charset="0"/>
              </a:rPr>
              <a:t>People studying or working in cybersecurity may use steganography to explore new ways of securing communications or testing data-hiding techniques.</a:t>
            </a:r>
          </a:p>
          <a:p>
            <a:pPr algn="just"/>
            <a:r>
              <a:rPr lang="en-US" sz="2600" b="1" dirty="0">
                <a:latin typeface="Times New Roman" panose="02020603050405020304" pitchFamily="18" charset="0"/>
                <a:cs typeface="Times New Roman" panose="02020603050405020304" pitchFamily="18" charset="0"/>
              </a:rPr>
              <a:t> Privacy-Focused Individuals :</a:t>
            </a:r>
          </a:p>
          <a:p>
            <a:pPr marL="0" indent="0" algn="just">
              <a:buNone/>
            </a:pPr>
            <a:r>
              <a:rPr lang="en-US" sz="2600" dirty="0">
                <a:latin typeface="Times New Roman" panose="02020603050405020304" pitchFamily="18" charset="0"/>
                <a:cs typeface="Times New Roman" panose="02020603050405020304" pitchFamily="18" charset="0"/>
              </a:rPr>
              <a:t>Users who want to keep personal communications private may use steganography to share secret messages or sensitive information without drawing attention.</a:t>
            </a:r>
          </a:p>
          <a:p>
            <a:pPr algn="just"/>
            <a:r>
              <a:rPr lang="en-US" sz="2600" b="1" dirty="0">
                <a:latin typeface="Times New Roman" panose="02020603050405020304" pitchFamily="18" charset="0"/>
                <a:cs typeface="Times New Roman" panose="02020603050405020304" pitchFamily="18" charset="0"/>
              </a:rPr>
              <a:t> Journalists &amp; Whistleblowers :</a:t>
            </a:r>
          </a:p>
          <a:p>
            <a:pPr marL="0" indent="0" algn="just">
              <a:buNone/>
            </a:pPr>
            <a:r>
              <a:rPr lang="en-US" sz="2600" dirty="0">
                <a:latin typeface="Times New Roman" panose="02020603050405020304" pitchFamily="18" charset="0"/>
                <a:cs typeface="Times New Roman" panose="02020603050405020304" pitchFamily="18" charset="0"/>
              </a:rPr>
              <a:t>In situations where free speech is restricted, journalists or whistleblowers could use image-based steganography to safely share critical information.</a:t>
            </a:r>
          </a:p>
          <a:p>
            <a:pPr algn="just"/>
            <a:r>
              <a:rPr lang="en-US" sz="2600" b="1" dirty="0">
                <a:latin typeface="Times New Roman" panose="02020603050405020304" pitchFamily="18" charset="0"/>
                <a:cs typeface="Times New Roman" panose="02020603050405020304" pitchFamily="18" charset="0"/>
              </a:rPr>
              <a:t>Intelligence &amp; Law Enforcement Agencies :</a:t>
            </a:r>
          </a:p>
          <a:p>
            <a:pPr marL="0" indent="0" algn="just">
              <a:buNone/>
            </a:pPr>
            <a:r>
              <a:rPr lang="en-US" sz="2600" dirty="0">
                <a:latin typeface="Times New Roman" panose="02020603050405020304" pitchFamily="18" charset="0"/>
                <a:cs typeface="Times New Roman" panose="02020603050405020304" pitchFamily="18" charset="0"/>
              </a:rPr>
              <a:t>Steganography can be useful for secure communication in covert operations or forensics, where data must be hidden to avoid detection.</a:t>
            </a:r>
          </a:p>
          <a:p>
            <a:pPr algn="just"/>
            <a:r>
              <a:rPr lang="en-US" sz="2600" b="1" dirty="0">
                <a:latin typeface="Times New Roman" panose="02020603050405020304" pitchFamily="18" charset="0"/>
                <a:cs typeface="Times New Roman" panose="02020603050405020304" pitchFamily="18" charset="0"/>
              </a:rPr>
              <a:t>Corporations &amp; IP Holders :</a:t>
            </a:r>
          </a:p>
          <a:p>
            <a:pPr marL="0" indent="0" algn="just">
              <a:buNone/>
            </a:pPr>
            <a:r>
              <a:rPr lang="en-US" sz="2600" dirty="0">
                <a:latin typeface="Times New Roman" panose="02020603050405020304" pitchFamily="18" charset="0"/>
                <a:cs typeface="Times New Roman" panose="02020603050405020304" pitchFamily="18" charset="0"/>
              </a:rPr>
              <a:t>Companies might use steganography to add invisible watermarks or hidden metadata to protect digital assets, track copyright usage, or prevent tampering.</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A368DB51-508C-3495-90DD-A2BC32F87C0F}"/>
              </a:ext>
            </a:extLst>
          </p:cNvPr>
          <p:cNvPicPr>
            <a:picLocks noGrp="1" noChangeAspect="1"/>
          </p:cNvPicPr>
          <p:nvPr>
            <p:ph idx="1"/>
          </p:nvPr>
        </p:nvPicPr>
        <p:blipFill>
          <a:blip r:embed="rId2"/>
          <a:stretch>
            <a:fillRect/>
          </a:stretch>
        </p:blipFill>
        <p:spPr>
          <a:xfrm>
            <a:off x="5583312" y="3747135"/>
            <a:ext cx="3909504" cy="2938353"/>
          </a:xfrm>
        </p:spPr>
      </p:pic>
      <p:pic>
        <p:nvPicPr>
          <p:cNvPr id="7" name="Picture 6">
            <a:extLst>
              <a:ext uri="{FF2B5EF4-FFF2-40B4-BE49-F238E27FC236}">
                <a16:creationId xmlns:a16="http://schemas.microsoft.com/office/drawing/2014/main" id="{39AE3F8B-6771-389F-F5B0-2A374A7BB6E4}"/>
              </a:ext>
            </a:extLst>
          </p:cNvPr>
          <p:cNvPicPr>
            <a:picLocks noChangeAspect="1"/>
          </p:cNvPicPr>
          <p:nvPr/>
        </p:nvPicPr>
        <p:blipFill>
          <a:blip r:embed="rId3"/>
          <a:stretch>
            <a:fillRect/>
          </a:stretch>
        </p:blipFill>
        <p:spPr>
          <a:xfrm>
            <a:off x="395111" y="1327279"/>
            <a:ext cx="11664969" cy="2311409"/>
          </a:xfrm>
          <a:prstGeom prst="rect">
            <a:avLst/>
          </a:prstGeom>
        </p:spPr>
      </p:pic>
      <p:pic>
        <p:nvPicPr>
          <p:cNvPr id="9" name="Picture 8">
            <a:extLst>
              <a:ext uri="{FF2B5EF4-FFF2-40B4-BE49-F238E27FC236}">
                <a16:creationId xmlns:a16="http://schemas.microsoft.com/office/drawing/2014/main" id="{3CC9141D-151C-B435-AA46-FE7A79CC3523}"/>
              </a:ext>
            </a:extLst>
          </p:cNvPr>
          <p:cNvPicPr>
            <a:picLocks noChangeAspect="1"/>
          </p:cNvPicPr>
          <p:nvPr/>
        </p:nvPicPr>
        <p:blipFill>
          <a:blip r:embed="rId4"/>
          <a:stretch>
            <a:fillRect/>
          </a:stretch>
        </p:blipFill>
        <p:spPr>
          <a:xfrm>
            <a:off x="395111" y="3733515"/>
            <a:ext cx="3909503" cy="29519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0594808" cy="2807130"/>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implementation of hiding messages within images using steganography demonstrates a powerful technique for secure and covert communication. By leveraging methods like Least Significant Bit (LSB) encoding, we successfully embedded and extracted secret messages without causing significant perceptual changes to the image. This ensures that hidden messages remain undetectable to the human eye, adding an extra layer of security compared to traditional encryption alone.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32088"/>
            <a:ext cx="10346451" cy="880533"/>
          </a:xfrm>
        </p:spPr>
        <p:txBody>
          <a:bodyPr/>
          <a:lstStyle/>
          <a:p>
            <a:r>
              <a:rPr lang="en-IN" dirty="0"/>
              <a:t>https://github.com/Pagar-sakshi/edunet_internship_project.git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437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Project titile : Hide Message on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 10</cp:lastModifiedBy>
  <cp:revision>30</cp:revision>
  <dcterms:created xsi:type="dcterms:W3CDTF">2021-05-26T16:50:10Z</dcterms:created>
  <dcterms:modified xsi:type="dcterms:W3CDTF">2025-03-01T09:53:40Z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