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oto Sans Symbols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t+FG8HPPCB3R6MlwpXiSxIodW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7F2627-9BCC-403A-8D9A-6D50C52CA0DE}">
  <a:tblStyle styleId="{EE7F2627-9BCC-403A-8D9A-6D50C52CA0D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51CE072-6F24-4BDA-A919-5788083FAEC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leksandrbaraskov461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05468" y="152186"/>
            <a:ext cx="10225668" cy="457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cap="none"/>
              <a:t>ДЕПАРТАМЕНТ ОБРАЗОВАНИЯ И НАУКИ КОСТРОМСКОЙ ОБЛАСТИ</a:t>
            </a:r>
            <a:br>
              <a:rPr lang="en-US" sz="2400" b="1" cap="none"/>
            </a:br>
            <a:r>
              <a:rPr lang="en-US" sz="2400" b="1" cap="none"/>
              <a:t>ОБЛАСТНОЕ ГОСУДАРСТВЕННОЕ БЮДЖЕТНОЕ ПРОФЕССИОНАЛЬНОЕ ОБРАЗОВАТЕЛЬНОЕ </a:t>
            </a:r>
            <a:br>
              <a:rPr lang="en-US" sz="2400" b="1" cap="none"/>
            </a:br>
            <a:r>
              <a:rPr lang="en-US" sz="2400" b="1" cap="none"/>
              <a:t>УЧРЕЖДЕНИЕ «КОСТРОМСКОЙ ЭНЕРГЕТИЧЕСКИЙ ТЕХНИКУМ ИМЕНИ Ф.В. ЧИЖОВА»</a:t>
            </a:r>
            <a:br>
              <a:rPr lang="en-US" sz="2400" b="1" cap="none"/>
            </a:br>
            <a:r>
              <a:rPr lang="en-US" sz="2400" b="1" cap="none"/>
              <a:t>(ОГБПОУ «КЭТ ИМЕНИ Ф.В. ЧИЖОВА»)</a:t>
            </a:r>
            <a:br>
              <a:rPr lang="en-US" sz="2400"/>
            </a:br>
            <a:r>
              <a:rPr lang="en-US" sz="2400"/>
              <a:t>Химико-технологическое отделение</a:t>
            </a:r>
            <a:br>
              <a:rPr lang="en-US" sz="2400"/>
            </a:br>
            <a:r>
              <a:rPr lang="en-US" sz="2400"/>
              <a:t>Специальность 09.02.07. «Информационные системы и программирование»</a:t>
            </a:r>
            <a:br>
              <a:rPr lang="en-US" sz="2400"/>
            </a:br>
            <a:br>
              <a:rPr lang="en-US" sz="2400"/>
            </a:br>
            <a:r>
              <a:rPr lang="en-US" sz="2400"/>
              <a:t>Курсовой проект на тему</a:t>
            </a:r>
            <a:br>
              <a:rPr lang="en-US" sz="2400"/>
            </a:br>
            <a:r>
              <a:rPr lang="en-US" sz="2400"/>
              <a:t>«Разработка информационной системы для учета вызовов скорой медицинской помощи»</a:t>
            </a:r>
            <a:br>
              <a:rPr lang="en-US" sz="2400"/>
            </a:br>
            <a:endParaRPr sz="240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758283" y="4939990"/>
            <a:ext cx="9368883" cy="15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US" sz="9600">
                <a:solidFill>
                  <a:srgbClr val="595959"/>
                </a:solidFill>
              </a:rPr>
              <a:t>студент группы 3-1 ИС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US" sz="9600">
                <a:solidFill>
                  <a:srgbClr val="595959"/>
                </a:solidFill>
              </a:rPr>
              <a:t>Барашков Александр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US" sz="9600">
                <a:solidFill>
                  <a:srgbClr val="595959"/>
                </a:solidFill>
              </a:rPr>
              <a:t>Руководитель работ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US" sz="9600">
                <a:solidFill>
                  <a:srgbClr val="595959"/>
                </a:solidFill>
              </a:rPr>
              <a:t>Бессараб Степан Константинович</a:t>
            </a:r>
            <a:endParaRPr sz="9600">
              <a:solidFill>
                <a:srgbClr val="595959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Запросы к информационной системе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9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54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CRUD — акроним, обозначающий четыре базовые функции, используемые при работе с базами данных: создание (create), чтение (read), модификация (update), удаление (delete). Введен как стандартная классификация функций по манипуляции данными.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3047999" y="1825625"/>
            <a:ext cx="6096000" cy="30177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397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8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call_smp (call_date_incoming, call_time_receiving, call_time_transfer, call_reason,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39750" algn="l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call_time_end, call_time_spent, call_time_arrival)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39750" algn="l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$call_date_incoming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$call_time_receiving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$call_time_transfer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$call_reason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$call_time_end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39750" algn="l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$call_time_spent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$call_time_arrival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');"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4295346" y="5286870"/>
            <a:ext cx="3601307" cy="466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397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8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call_smp;"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3047999" y="1825625"/>
            <a:ext cx="6096000" cy="349429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397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8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call_smp </a:t>
            </a:r>
            <a:r>
              <a:rPr lang="en-US" sz="18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39750" algn="l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call_date_incoming </a:t>
            </a:r>
            <a:r>
              <a:rPr lang="en-US" sz="18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$call_date_incoming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call_time_receiving </a:t>
            </a:r>
            <a:r>
              <a:rPr lang="en-US" sz="18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$call_time_receiving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call_time_transfer </a:t>
            </a:r>
            <a:r>
              <a:rPr lang="en-US" sz="18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$call_time_transfer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39750" algn="l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call_reason </a:t>
            </a:r>
            <a:r>
              <a:rPr lang="en-US" sz="18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$call_reason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call_time_end </a:t>
            </a:r>
            <a:r>
              <a:rPr lang="en-US" sz="18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$call_time_end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call_time_spent </a:t>
            </a:r>
            <a:r>
              <a:rPr lang="en-US" sz="18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$call_time_spent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39750" algn="l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call_time_arrival </a:t>
            </a:r>
            <a:r>
              <a:rPr lang="en-US" sz="18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$call_time_arrival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39750" algn="l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(call_id </a:t>
            </a:r>
            <a:r>
              <a:rPr lang="en-US" sz="18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$id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');"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3245378" y="5454852"/>
            <a:ext cx="5701241" cy="46628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397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8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call_smp </a:t>
            </a:r>
            <a:r>
              <a:rPr lang="en-US" sz="18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(call_id </a:t>
            </a:r>
            <a:r>
              <a:rPr lang="en-US" sz="18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8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$id</a:t>
            </a:r>
            <a:r>
              <a:rPr lang="en-US" sz="18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');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Разработка кода информационной системы</a:t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3259873" y="1295580"/>
            <a:ext cx="6096000" cy="516359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&lt;?php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require_once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"DB.php"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session_start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$_SESSION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"try_login"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$login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$_POST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'login'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$password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$_POST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'password'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$link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user_email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$login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user_password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$password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';"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mysqli_query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$link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$row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fetch_assoc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</a:t>
            </a:r>
            <a:r>
              <a:rPr lang="en-US" sz="1400" b="0" i="0" u="none" strike="noStrike" cap="none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$row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"user_email"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$_SESSION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"id"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$row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"user_id"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$_SESSION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"type"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$row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"user_type"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$new_url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"http://coursework/main.php"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'location: '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$new_url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}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</a:t>
            </a:r>
            <a:r>
              <a:rPr lang="en-US" sz="1400" b="0" i="0" u="none" strike="noStrike" cap="none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$new_url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"http://coursework/index.php"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'location: '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$new_url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}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3259873" y="1690688"/>
            <a:ext cx="6096000" cy="47684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sick (sick_age, sick_address_sity, sick_address_street, sick_address_home,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sick_address_flat, sick_fam, sick_nam, sick_otch, sick_where_sent, sick_diagnos)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$sick_age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$sick_address_sity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$sick_address_street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$sick_address_house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$sick_address_flat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$sick_fam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$sick_nam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$sick_otch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$sick_where_sent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', '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$sick_diagnos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');"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$call_smp_result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mysqli_query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$call_smp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</a:t>
            </a:r>
            <a:r>
              <a:rPr lang="en-US" sz="1400" b="0" i="0" u="none" strike="noStrike" cap="none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$call_smp_result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"Ошибка: сведения о вызове ("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mysqli_error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")&lt;br&gt;"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}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$caller_smp_result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mysqli_query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$caller_smp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</a:t>
            </a:r>
            <a:r>
              <a:rPr lang="en-US" sz="1400" b="0" i="0" u="none" strike="noStrike" cap="none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$caller_smp_result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"Ошибка: сведения о вызывающем ("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mysqli_error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")&lt;br&gt;"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}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3259873" y="1536800"/>
            <a:ext cx="6096000" cy="49223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$call_smp_result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mysqli_query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$call_smp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</a:t>
            </a:r>
            <a:r>
              <a:rPr lang="en-US" sz="1400" b="0" i="0" u="none" strike="noStrike" cap="none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$call_smp_result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"Ошибка: удаление информации о вызове ("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mysqli_error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")&lt;br&gt;"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}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$caller_smp_result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mysqli_query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$caller_smp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</a:t>
            </a:r>
            <a:r>
              <a:rPr lang="en-US" sz="1400" b="0" i="0" u="none" strike="noStrike" cap="none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$caller_smp_result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"Ошибка: удаление информации о вызывающем ("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mysqli_error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")&lt;br&gt;"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}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$departure_result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mysqli_query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$departure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</a:t>
            </a:r>
            <a:r>
              <a:rPr lang="en-US" sz="1400" b="0" i="0" u="none" strike="noStrike" cap="none">
                <a:solidFill>
                  <a:srgbClr val="C586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$departure_result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"Ошибка: удаление информации о выезде ("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DCDC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mysqli_error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$connect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CE91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")&lt;br&gt;"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</a:t>
            </a:r>
            <a:r>
              <a:rPr lang="en-US" sz="1400" b="0" i="0" u="none" strike="noStrike" cap="none">
                <a:solidFill>
                  <a:srgbClr val="9CDC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$f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D4D4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cap="none">
                <a:solidFill>
                  <a:srgbClr val="569CD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}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Тестирование информационной системы</a:t>
            </a:r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0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Этапы тестирования: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Проверка требований к программному продукту на полноту.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Определение методов тестирования.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Разработка стратегии тестирования.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Разработка плана тестирования.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Создание наборов тестов.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Создание отчета о тестировании.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782444" y="3316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План тестирования информационной системы</a:t>
            </a:r>
            <a:endParaRPr/>
          </a:p>
        </p:txBody>
      </p:sp>
      <p:graphicFrame>
        <p:nvGraphicFramePr>
          <p:cNvPr id="180" name="Google Shape;180;p13"/>
          <p:cNvGraphicFramePr/>
          <p:nvPr/>
        </p:nvGraphicFramePr>
        <p:xfrm>
          <a:off x="1257300" y="1962851"/>
          <a:ext cx="9565900" cy="3563112"/>
        </p:xfrm>
        <a:graphic>
          <a:graphicData uri="http://schemas.openxmlformats.org/drawingml/2006/table">
            <a:tbl>
              <a:tblPr firstRow="1" firstCol="1" bandRow="1">
                <a:noFill/>
                <a:tableStyleId>{EE7F2627-9BCC-403A-8D9A-6D50C52CA0DE}</a:tableStyleId>
              </a:tblPr>
              <a:tblGrid>
                <a:gridCol w="28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Основная информация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Таблица описывает инструменты, методы и подходы тестирования которые будут использоваться во время тестирования.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Цель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Целью составление тест-плана является описание: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стратегии и методов тестирования;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необходимые ресурсы тестирования;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рисков тестирования;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результатов тестирования.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Google Shape;181;p13"/>
          <p:cNvGraphicFramePr/>
          <p:nvPr/>
        </p:nvGraphicFramePr>
        <p:xfrm>
          <a:off x="1121162" y="1664088"/>
          <a:ext cx="9838175" cy="4477512"/>
        </p:xfrm>
        <a:graphic>
          <a:graphicData uri="http://schemas.openxmlformats.org/drawingml/2006/table">
            <a:tbl>
              <a:tblPr firstRow="1" firstCol="1" bandRow="1">
                <a:noFill/>
                <a:tableStyleId>{EE7F2627-9BCC-403A-8D9A-6D50C52CA0DE}</a:tableStyleId>
              </a:tblPr>
              <a:tblGrid>
                <a:gridCol w="29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Область тестирования сайта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Объектами тестирования являются следующие компоненты и функции сайта: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страница входа;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страница создания записей;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функция удаления записей.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План работы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анализ требований к системе и базе данных;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определение области тестирования;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функциональное тестирование и разработка тест-кейсов;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сравнение результатов тестирования с требованиями;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вывод.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2" name="Google Shape;182;p13"/>
          <p:cNvGraphicFramePr/>
          <p:nvPr/>
        </p:nvGraphicFramePr>
        <p:xfrm>
          <a:off x="1121162" y="1657234"/>
          <a:ext cx="9838175" cy="4020312"/>
        </p:xfrm>
        <a:graphic>
          <a:graphicData uri="http://schemas.openxmlformats.org/drawingml/2006/table">
            <a:tbl>
              <a:tblPr firstRow="1" firstCol="1" bandRow="1">
                <a:noFill/>
                <a:tableStyleId>{EE7F2627-9BCC-403A-8D9A-6D50C52CA0DE}</a:tableStyleId>
              </a:tblPr>
              <a:tblGrid>
                <a:gridCol w="29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Функциональное тестирование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Цель функционального тестирования состоит в проверке соответствия фактической работы системы и составленных требований.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Для функционального тестирования будут разработаны тест-кейсы. Если тест-кейсы будут пройдены системой, то будет считаться что системой пройдено все функциональное тестирование.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Инструменты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Для формирования тест-кейсов будет использоваться MS Excel.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3" name="Google Shape;183;p13"/>
          <p:cNvGraphicFramePr/>
          <p:nvPr/>
        </p:nvGraphicFramePr>
        <p:xfrm>
          <a:off x="1121162" y="1670942"/>
          <a:ext cx="9838175" cy="4792980"/>
        </p:xfrm>
        <a:graphic>
          <a:graphicData uri="http://schemas.openxmlformats.org/drawingml/2006/table">
            <a:tbl>
              <a:tblPr firstRow="1" firstCol="1" bandRow="1">
                <a:noFill/>
                <a:tableStyleId>{EE7F2627-9BCC-403A-8D9A-6D50C52CA0DE}</a:tableStyleId>
              </a:tblPr>
              <a:tblGrid>
                <a:gridCol w="21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Список браузеров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Проверка системы будет осуществляться в браузере Opera версии: 99.0.4788.47.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Список устройств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Ноутбук с ОС Windows 10.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Критерии качества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Система должна работать в соответствии с требованиями, выполнять все основные функции и не иметь критических и серьезных дефектов, мешающих системе выполнять свои основные функции.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Риски процесса тестирования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На результаты тестирования могут повлиять: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проблемы с сервером;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также ввод не полных данных.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Результаты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solidFill>
                            <a:schemeClr val="dk1"/>
                          </a:solidFill>
                        </a:rPr>
                        <a:t>Тест-кейсы</a:t>
                      </a:r>
                      <a:endParaRPr sz="20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Тест-кейсы</a:t>
            </a:r>
            <a:endParaRPr/>
          </a:p>
        </p:txBody>
      </p:sp>
      <p:graphicFrame>
        <p:nvGraphicFramePr>
          <p:cNvPr id="189" name="Google Shape;189;p14"/>
          <p:cNvGraphicFramePr/>
          <p:nvPr/>
        </p:nvGraphicFramePr>
        <p:xfrm>
          <a:off x="7081024" y="1690688"/>
          <a:ext cx="4272775" cy="4000500"/>
        </p:xfrm>
        <a:graphic>
          <a:graphicData uri="http://schemas.openxmlformats.org/drawingml/2006/table">
            <a:tbl>
              <a:tblPr>
                <a:noFill/>
                <a:tableStyleId>{A51CE072-6F24-4BDA-A919-5788083FAECA}</a:tableStyleId>
              </a:tblPr>
              <a:tblGrid>
                <a:gridCol w="32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Краткое описание</a:t>
                      </a:r>
                      <a:endParaRPr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вход в систему при вводе верного логина и пароля</a:t>
                      </a:r>
                      <a:endParaRPr/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невозможность входа в систему при вводе неверного логина или пароля</a:t>
                      </a:r>
                      <a:endParaRPr/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Ввод данных о вызове скорой медицинсокй помощи в БД</a:t>
                      </a:r>
                      <a:endParaRPr/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Редактирование данных о вызове скорой медицинской помощи</a:t>
                      </a:r>
                      <a:endParaRPr/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удаление данных о вызове скорой медицинской помощи</a:t>
                      </a:r>
                      <a:endParaRPr/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0" name="Google Shape;190;p14"/>
          <p:cNvSpPr/>
          <p:nvPr/>
        </p:nvSpPr>
        <p:spPr>
          <a:xfrm>
            <a:off x="838200" y="1690688"/>
            <a:ext cx="6096000" cy="327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403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Тест-кейс – это набор условий, действий и ожидаемых результатов, направленных на проверку какого-либо функционала. Тест-кейс представляет собой описание одной показательной проверки на соответствие требованиям, прямым или косвенным. Тест-кейсы содержат как положительные, так и негативные проверки.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Заключение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838200" y="1992894"/>
            <a:ext cx="10625254" cy="412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540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В </a:t>
            </a:r>
            <a:r>
              <a:rPr lang="en-US" dirty="0" err="1"/>
              <a:t>ходе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</a:t>
            </a:r>
            <a:r>
              <a:rPr lang="en-US" dirty="0" err="1"/>
              <a:t>была</a:t>
            </a:r>
            <a:r>
              <a:rPr lang="en-US" dirty="0"/>
              <a:t> </a:t>
            </a:r>
            <a:r>
              <a:rPr lang="en-US" dirty="0" err="1"/>
              <a:t>разработана</a:t>
            </a:r>
            <a:r>
              <a:rPr lang="en-US" dirty="0"/>
              <a:t> </a:t>
            </a:r>
            <a:r>
              <a:rPr lang="en-US" dirty="0" err="1"/>
              <a:t>информационная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учета</a:t>
            </a:r>
            <a:r>
              <a:rPr lang="en-US" dirty="0"/>
              <a:t> </a:t>
            </a:r>
            <a:r>
              <a:rPr lang="en-US" dirty="0" err="1"/>
              <a:t>вызовов</a:t>
            </a:r>
            <a:r>
              <a:rPr lang="en-US" dirty="0"/>
              <a:t> </a:t>
            </a:r>
            <a:r>
              <a:rPr lang="en-US" dirty="0" err="1"/>
              <a:t>скорой</a:t>
            </a:r>
            <a:r>
              <a:rPr lang="en-US" dirty="0"/>
              <a:t> </a:t>
            </a:r>
            <a:r>
              <a:rPr lang="en-US" dirty="0" err="1"/>
              <a:t>медицинской</a:t>
            </a:r>
            <a:r>
              <a:rPr lang="en-US" dirty="0"/>
              <a:t> </a:t>
            </a:r>
            <a:r>
              <a:rPr lang="en-US" dirty="0" err="1"/>
              <a:t>помощи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соответствует</a:t>
            </a:r>
            <a:r>
              <a:rPr lang="en-US" dirty="0"/>
              <a:t> </a:t>
            </a:r>
            <a:r>
              <a:rPr lang="en-US" dirty="0" err="1"/>
              <a:t>требованиям</a:t>
            </a:r>
            <a:r>
              <a:rPr lang="en-US" dirty="0"/>
              <a:t>.</a:t>
            </a:r>
            <a:endParaRPr dirty="0"/>
          </a:p>
          <a:p>
            <a:pPr marL="0" lvl="0" indent="540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Я </a:t>
            </a:r>
            <a:r>
              <a:rPr lang="en-US" dirty="0" err="1"/>
              <a:t>научился</a:t>
            </a:r>
            <a:r>
              <a:rPr lang="en-US" dirty="0"/>
              <a:t> </a:t>
            </a:r>
            <a:r>
              <a:rPr lang="en-US" dirty="0" err="1"/>
              <a:t>разрабатывать</a:t>
            </a:r>
            <a:r>
              <a:rPr lang="en-US" dirty="0"/>
              <a:t> </a:t>
            </a:r>
            <a:r>
              <a:rPr lang="en-US" dirty="0" err="1"/>
              <a:t>информационные</a:t>
            </a:r>
            <a:r>
              <a:rPr lang="en-US" dirty="0"/>
              <a:t> </a:t>
            </a:r>
            <a:r>
              <a:rPr lang="en-US" dirty="0" err="1"/>
              <a:t>системы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языке</a:t>
            </a:r>
            <a:r>
              <a:rPr lang="en-US" dirty="0"/>
              <a:t> </a:t>
            </a:r>
            <a:r>
              <a:rPr lang="en-US" dirty="0" err="1"/>
              <a:t>программирования</a:t>
            </a:r>
            <a:r>
              <a:rPr lang="en-US" dirty="0"/>
              <a:t> php с </a:t>
            </a:r>
            <a:r>
              <a:rPr lang="en-US" dirty="0" err="1"/>
              <a:t>подключением</a:t>
            </a:r>
            <a:r>
              <a:rPr lang="en-US" dirty="0"/>
              <a:t> и </a:t>
            </a:r>
            <a:r>
              <a:rPr lang="en-US" dirty="0" err="1"/>
              <a:t>взаимодействием</a:t>
            </a:r>
            <a:r>
              <a:rPr lang="en-US" dirty="0"/>
              <a:t> с </a:t>
            </a:r>
            <a:r>
              <a:rPr lang="en-US" dirty="0" err="1"/>
              <a:t>базой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l="3343" t="7737" r="213" b="5163"/>
          <a:stretch/>
        </p:blipFill>
        <p:spPr>
          <a:xfrm>
            <a:off x="1887767" y="1705194"/>
            <a:ext cx="8328608" cy="42309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8" name="Google Shape;198;p15"/>
          <p:cNvPicPr preferRelativeResize="0"/>
          <p:nvPr/>
        </p:nvPicPr>
        <p:blipFill rotWithShape="1">
          <a:blip r:embed="rId4">
            <a:alphaModFix/>
          </a:blip>
          <a:srcRect l="3362" t="11764" r="1108" b="4364"/>
          <a:stretch/>
        </p:blipFill>
        <p:spPr>
          <a:xfrm>
            <a:off x="1877484" y="1699663"/>
            <a:ext cx="8338892" cy="41182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9" name="Google Shape;199;p15"/>
          <p:cNvPicPr preferRelativeResize="0"/>
          <p:nvPr/>
        </p:nvPicPr>
        <p:blipFill rotWithShape="1">
          <a:blip r:embed="rId5">
            <a:alphaModFix/>
          </a:blip>
          <a:srcRect l="2416" t="7834" r="1334" b="4861"/>
          <a:stretch/>
        </p:blipFill>
        <p:spPr>
          <a:xfrm>
            <a:off x="1839423" y="1683893"/>
            <a:ext cx="8376951" cy="42916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0" name="Google Shape;200;p15"/>
          <p:cNvPicPr preferRelativeResize="0"/>
          <p:nvPr/>
        </p:nvPicPr>
        <p:blipFill rotWithShape="1">
          <a:blip r:embed="rId6">
            <a:alphaModFix/>
          </a:blip>
          <a:srcRect l="2698" t="7558" r="1301" b="5006"/>
          <a:stretch/>
        </p:blipFill>
        <p:spPr>
          <a:xfrm>
            <a:off x="1887769" y="1688957"/>
            <a:ext cx="8328605" cy="42668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1" name="Google Shape;201;p15"/>
          <p:cNvPicPr preferRelativeResize="0"/>
          <p:nvPr/>
        </p:nvPicPr>
        <p:blipFill rotWithShape="1">
          <a:blip r:embed="rId7">
            <a:alphaModFix/>
          </a:blip>
          <a:srcRect l="2487" t="7709" r="207" b="4414"/>
          <a:stretch/>
        </p:blipFill>
        <p:spPr>
          <a:xfrm>
            <a:off x="1887771" y="1690688"/>
            <a:ext cx="8328605" cy="4284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838200" y="3980985"/>
            <a:ext cx="10515600" cy="219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Почта: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aleksandrbaraskov461@gmail.com</a:t>
            </a:r>
            <a:r>
              <a:rPr lang="en-US"/>
              <a:t>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Телефон: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+ 7 962 189-65-42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Источники</a:t>
            </a: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Автоматизированная система управления // Википедия URL: https://ru.wikipedia.org/wiki/Автоматизированная_система_управления (дата обращения: 12.05.23).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ГОСТ 34.321-96 Информационные технологии (ИТ). Система стандартов по базам данных. Эталонная модель управления данными // Кодекс URL: https://docs.cntd.ru/document/1200017662 (дата обращения: 12.05.23).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Скорая и скорая специализированная медицинская помощь // Скорая помощь - Уссурийск URL: https://ssmpu.ru/services/scope/acute_care/ (дата обращения: 12.05.23).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URL: https://ssmpkms.ru/informatsiya-dlya-patsientov/93-о-скорой-медицинской-помощи.html?showall=1&amp;limitstart=/(дата обращения: 10.05.23)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БСБД: 10 Лекция: Модель сущность-связь (ER-модель). Проектирование баз данных. // MOODLE - Виртуальная среда обучения КНИТУ (КХТИ) URL: https://moodle.kstu.ru/mod/page/view.php?id=10147&amp;lang=ja (дата обращения: 12.05.23).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Требования к программному обеспечению // Википедия URL: https://ru.wikipedia.org/wiki/Требования_к_программному_обеспечению (дата обращения: 12.05.23).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body" idx="1"/>
          </p:nvPr>
        </p:nvSpPr>
        <p:spPr>
          <a:xfrm>
            <a:off x="838200" y="858643"/>
            <a:ext cx="10515600" cy="5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Анализ требований // Википедия URL: https://ru.wikipedia.org/wiki/Анализ_требований#:~:text=Нефункциональные%20требования%20—%20требования%2C%20о% (дата обращения: 12.05.23).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ГОСТ 15.016-2016 Система разработки и постановки продукции на производство (СРПП). Техническое задание. Требования к содержанию и оформлению // Кодекс URL: https://docs.cntd.ru/document/1200144624 (дата обращения: 14.05.23).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ГОСТ 34.602-2020 Информационные технологии. Комплекс стандартов на автоматизированные системы. Техническое задание на создание автоматизированной системы // URL: https://www.swrit.ru/doc/gost34/34.602-2020.pdf?ysclid=lbbts8qxkl958486630 (дата обращения: 14.05.23).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ГОСТ 19.201-78. ЕСПД. Техническое задание. Требования к содержанию и оформлению // URL: https://www.swrit.ru/doc/espd/19.201-78.pdf?ysclid=lbbtyu6950545654749 (дата обращения: 14.05.23).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CRUD // Википедия URL: https://ru.wikipedia.org/wiki/CRUD (дата обращения: 24.05.23).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body" idx="1"/>
          </p:nvPr>
        </p:nvSpPr>
        <p:spPr>
          <a:xfrm>
            <a:off x="838200" y="970156"/>
            <a:ext cx="10515600" cy="520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Лекция 2_Жизненный цикл ИС - лекция - Жизненный цикл информационных систем // Сайт для учащихся URL: https://topuch.com/jiznennij-cikl-informacionnih-sistem-v3/index.html#:~:text=Разработка%20информационной%20системы%20включает%20в,в%20соответствии%20с%20заданными%20требованиями (дата обращения: 27.05.23).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1.4 Этапы разработки ис // studfile URL: https://studfile.net/preview/5759694/page:6/ (дата обращения: 28.05.23).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MySQL Workbench // Википедия URL: https://ru.wikipedia.org/wiki/MySQL_Workbench (дата обращения: 27.05.23).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Что такое PHP? // PHP: Hypertext Preprocessor URL: https://www.php.net/manual/ru/intro-whatis.php (дата обращения: 28.05.23).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CSS // Википедия URL: https://ru.wikipedia.org/wiki/CSS (дата обращения: 27.05.23).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Visual Studio Code // Википедия URL: https://ru.wikipedia.org/wiki/Visual_Studio_Code (дата обращения: 27.05.23).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Тестирование программного обеспечения // Википедия URL: https://ru.wikipedia.org/wiki/Тестирование_программного_обеспечения (дата обращения: 27.05.23).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25 (14). Тестирование информационной системы. Виды тестирования ис. Разработка и выполнение тестов. // studfile URL: https://studfile.net/preview/9862725/page:10/ (дата обращения: 27.05.23).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Введение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7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54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Скорая медицинская помощь – очень полезная служба, без которой многие больные могли бы остаться без своевременной медпомощи. Но мало кто задумывается о том, что в медицине нужно вести множество учетов проделанной работы и скорая медицинская помощь не исключение. Ведение документации и учетов в бумажном виде не эффективно. Бумага может потеряться, промокнуть, сгореть, испортиться. Скорость письма уступает скорости печати. А скорость передачи документов в бумажном виде значительно медленнее скорости в электронном.</a:t>
            </a:r>
            <a:endParaRPr/>
          </a:p>
          <a:p>
            <a:pPr marL="0" lvl="0" indent="54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Именно поэтому информационная система учета вызовов скорой медицинской помощи так необходима для повышения эффективности работы сотрудников скорой помощи.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Цели и задачи проекта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54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Цель проекта: автоматизация процесса учета вызовов скорой медицинской помощи, а также автоматизация формирования и хранения отчетов в электронном виде.</a:t>
            </a:r>
            <a:endParaRPr/>
          </a:p>
          <a:p>
            <a:pPr marL="0" lvl="0" indent="54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Задачи проекта:</a:t>
            </a:r>
            <a:endParaRPr/>
          </a:p>
          <a:p>
            <a:pPr marL="540000" lvl="0" indent="-54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анализ предметной области;</a:t>
            </a:r>
            <a:endParaRPr/>
          </a:p>
          <a:p>
            <a:pPr marL="540000" lvl="0" indent="-54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формирование требований к информационной системе;</a:t>
            </a:r>
            <a:endParaRPr/>
          </a:p>
          <a:p>
            <a:pPr marL="540000" lvl="0" indent="-54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формирование технического задания;</a:t>
            </a:r>
            <a:endParaRPr/>
          </a:p>
          <a:p>
            <a:pPr marL="540000" lvl="0" indent="-54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разработка ER-диаграммы ИС;</a:t>
            </a:r>
            <a:endParaRPr/>
          </a:p>
          <a:p>
            <a:pPr marL="540000" lvl="0" indent="-54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разработка базы данных;</a:t>
            </a:r>
            <a:endParaRPr/>
          </a:p>
          <a:p>
            <a:pPr marL="540000" lvl="0" indent="-54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разработка информационной системы.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Обоснования объекта автоматизации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54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Информационная система будет реализована как web-сайт, так как web-сайт имеет следующие преимущества:</a:t>
            </a:r>
            <a:endParaRPr/>
          </a:p>
          <a:p>
            <a:pPr marL="540000" lvl="0" indent="-54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создание сайта является более простой задачей, чем создания настольного или мобильного приложения;</a:t>
            </a:r>
            <a:endParaRPr/>
          </a:p>
          <a:p>
            <a:pPr marL="540000" lvl="0" indent="-54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реализация системы в виде сайта позволит работать на ней с удаленными серверами;</a:t>
            </a:r>
            <a:endParaRPr/>
          </a:p>
          <a:p>
            <a:pPr marL="540000" lvl="0" indent="-54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нет необходимости устанавливать систему на компьютер (смотреть пункт 2).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540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В </a:t>
            </a:r>
            <a:r>
              <a:rPr lang="en-US" dirty="0" err="1"/>
              <a:t>моей</a:t>
            </a:r>
            <a:r>
              <a:rPr lang="en-US" dirty="0"/>
              <a:t> </a:t>
            </a:r>
            <a:r>
              <a:rPr lang="en-US" dirty="0" err="1"/>
              <a:t>курсовой</a:t>
            </a:r>
            <a:r>
              <a:rPr lang="en-US" dirty="0"/>
              <a:t> </a:t>
            </a:r>
            <a:r>
              <a:rPr lang="en-US" dirty="0" err="1"/>
              <a:t>работе</a:t>
            </a:r>
            <a:r>
              <a:rPr lang="en-US" dirty="0"/>
              <a:t> </a:t>
            </a:r>
            <a:r>
              <a:rPr lang="en-US" dirty="0" err="1"/>
              <a:t>были</a:t>
            </a:r>
            <a:r>
              <a:rPr lang="en-US" dirty="0"/>
              <a:t> </a:t>
            </a:r>
            <a:r>
              <a:rPr lang="en-US" dirty="0" err="1"/>
              <a:t>определены</a:t>
            </a:r>
            <a:r>
              <a:rPr lang="en-US" dirty="0"/>
              <a:t> </a:t>
            </a:r>
            <a:r>
              <a:rPr lang="en-US" dirty="0" err="1"/>
              <a:t>следующие</a:t>
            </a:r>
            <a:r>
              <a:rPr lang="en-US" dirty="0"/>
              <a:t> </a:t>
            </a:r>
            <a:r>
              <a:rPr lang="en-US" dirty="0" err="1"/>
              <a:t>требования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13" name="Google Shape;113;p5"/>
          <p:cNvSpPr/>
          <p:nvPr/>
        </p:nvSpPr>
        <p:spPr>
          <a:xfrm>
            <a:off x="682083" y="2690336"/>
            <a:ext cx="105156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400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Функциональные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требования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систему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аутентификации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удобной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форме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добавлять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редактировать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удалять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аккаунты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u-RU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buClr>
                <a:schemeClr val="dk1"/>
              </a:buClr>
              <a:buSzPts val="2800"/>
              <a:buFont typeface="Arial"/>
              <a:buChar char="●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система должна позволять добавлять, редактировать и удалять данные о вызовах скорой медицинской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помощ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682083" y="2690336"/>
            <a:ext cx="105156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400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Нефункциональные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требования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540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русский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интерфейс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540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выполнена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серых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оттенках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540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каждой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странице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кнопка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позволяющая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выйти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системы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540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каждой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странице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кнопка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позволяющая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вернуться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предыдущую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страницу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682083" y="2690336"/>
            <a:ext cx="10515600" cy="3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4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Пользовательские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требования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540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должна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выводить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различные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сообщения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подтверждения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ошибки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операции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540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форме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заполнения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карты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скорой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медицинской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помощи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должны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понятные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вопросы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соответствующие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варианты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ответов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540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привилегированный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должен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иметь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добавления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редактирования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удаления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аккаунтов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Общие</a:t>
            </a:r>
            <a:r>
              <a:rPr lang="en-US" dirty="0"/>
              <a:t> </a:t>
            </a:r>
            <a:r>
              <a:rPr lang="en-US" dirty="0" err="1"/>
              <a:t>требования</a:t>
            </a:r>
            <a:r>
              <a:rPr lang="en-US" dirty="0"/>
              <a:t> к </a:t>
            </a:r>
            <a:r>
              <a:rPr lang="en-US" dirty="0" err="1"/>
              <a:t>информационной</a:t>
            </a:r>
            <a:r>
              <a:rPr lang="en-US" dirty="0"/>
              <a:t> </a:t>
            </a:r>
            <a:r>
              <a:rPr lang="en-US" dirty="0" err="1"/>
              <a:t>системе</a:t>
            </a:r>
            <a:endParaRPr dirty="0"/>
          </a:p>
        </p:txBody>
      </p:sp>
      <p:sp>
        <p:nvSpPr>
          <p:cNvPr id="118" name="Google Shape;118;p5"/>
          <p:cNvSpPr/>
          <p:nvPr/>
        </p:nvSpPr>
        <p:spPr>
          <a:xfrm>
            <a:off x="682083" y="2690336"/>
            <a:ext cx="1051560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5400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Бизнес-требования</a:t>
            </a:r>
            <a:endParaRPr dirty="0"/>
          </a:p>
          <a:p>
            <a:pPr marL="540000" indent="-540000"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должна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позволять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заполнять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электронном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виде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карту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вызова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скорой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медицинской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помощи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540000" indent="-540000">
              <a:buClr>
                <a:schemeClr val="dk1"/>
              </a:buClr>
              <a:buSzPts val="2800"/>
              <a:buFont typeface="Arial"/>
              <a:buChar char="●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система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должна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хранить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информацию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отдельной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базе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данных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Краткие сведения об информационной системы</a:t>
            </a:r>
            <a:endParaRPr/>
          </a:p>
        </p:txBody>
      </p:sp>
      <p:graphicFrame>
        <p:nvGraphicFramePr>
          <p:cNvPr id="124" name="Google Shape;124;p6"/>
          <p:cNvGraphicFramePr/>
          <p:nvPr/>
        </p:nvGraphicFramePr>
        <p:xfrm>
          <a:off x="838200" y="1951464"/>
          <a:ext cx="10515600" cy="4556250"/>
        </p:xfrm>
        <a:graphic>
          <a:graphicData uri="http://schemas.openxmlformats.org/drawingml/2006/table">
            <a:tbl>
              <a:tblPr bandRow="1">
                <a:noFill/>
                <a:tableStyleId>{EE7F2627-9BCC-403A-8D9A-6D50C52CA0DE}</a:tableStyleId>
              </a:tblPr>
              <a:tblGrid>
                <a:gridCol w="354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Название проекта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539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Название – «Информационная система учета вызовов скорой медицинской помощи» («ИС учета вызовов СМП»).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Цель ИС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 u="none" strike="noStrike" cap="none"/>
                        <a:t>автоматизация процесса учета вызовов скорой медицинской помощи;</a:t>
                      </a:r>
                      <a:endParaRPr/>
                    </a:p>
                    <a:p>
                      <a:pPr marL="342900" marR="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 u="none" strike="noStrike" cap="none"/>
                        <a:t>формирование и хранение отчетов в электронном виде.</a:t>
                      </a:r>
                      <a:endParaRPr sz="20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Задачи проекта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 u="none" strike="noStrike" cap="none"/>
                        <a:t>решение проблем автоматизации статистических отчетов, учета и анализа работы станции скорой медицинской помощи;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 u="none" strike="noStrike" cap="none"/>
                        <a:t>оперативный учет принятых по вызовов;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●"/>
                      </a:pPr>
                      <a:r>
                        <a:rPr lang="en-US" sz="2000" u="none" strike="noStrike" cap="none"/>
                        <a:t>ввод информации об обслуженных вызовах;</a:t>
                      </a:r>
                      <a:endParaRPr sz="20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Платформа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Персональные компьютеры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Тип сайта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Закрытый web-сервис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Разработка технического задания на разработку информационной системы</a:t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504" y="1988968"/>
            <a:ext cx="7511276" cy="4170802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1502" y="1971279"/>
            <a:ext cx="7511276" cy="418849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11501" y="2322521"/>
            <a:ext cx="7511277" cy="228794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1500" y="1988968"/>
            <a:ext cx="7511278" cy="351456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Анализ требований к базе данных</a:t>
            </a:r>
            <a:endParaRPr/>
          </a:p>
        </p:txBody>
      </p:sp>
      <p:graphicFrame>
        <p:nvGraphicFramePr>
          <p:cNvPr id="140" name="Google Shape;140;p8"/>
          <p:cNvGraphicFramePr/>
          <p:nvPr/>
        </p:nvGraphicFramePr>
        <p:xfrm>
          <a:off x="838200" y="1690688"/>
          <a:ext cx="10515600" cy="4672394"/>
        </p:xfrm>
        <a:graphic>
          <a:graphicData uri="http://schemas.openxmlformats.org/drawingml/2006/table">
            <a:tbl>
              <a:tblPr>
                <a:noFill/>
                <a:tableStyleId>{EE7F2627-9BCC-403A-8D9A-6D50C52CA0DE}</a:tableStyleId>
              </a:tblPr>
              <a:tblGrid>
                <a:gridCol w="345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Для каких типов задач проектируется база данных?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хранение общих сведений о вызове СМП;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хранение информации о больных;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хранение информации о вызывающих СМП;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хранение информации о составе бригады СМП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хранение информации о выезде бригады СМП;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хранение информации о пользователях системы.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oogle Shape;141;p8"/>
          <p:cNvGraphicFramePr/>
          <p:nvPr/>
        </p:nvGraphicFramePr>
        <p:xfrm>
          <a:off x="838201" y="1690688"/>
          <a:ext cx="10515600" cy="3866008"/>
        </p:xfrm>
        <a:graphic>
          <a:graphicData uri="http://schemas.openxmlformats.org/drawingml/2006/table">
            <a:tbl>
              <a:tblPr>
                <a:noFill/>
                <a:tableStyleId>{EE7F2627-9BCC-403A-8D9A-6D50C52CA0DE}</a:tableStyleId>
              </a:tblPr>
              <a:tblGrid>
                <a:gridCol w="537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Какими информационными объектами характеризуются эти задачи?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журнал скорой медицинской помощи;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список сотрудников.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Каким текущим запросам должны удовлетворять данные информационные объекты?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получение информации о вызове скорой медицинской помощи;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получение информации о пользователях системы.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Google Shape;142;p8"/>
          <p:cNvGraphicFramePr/>
          <p:nvPr/>
        </p:nvGraphicFramePr>
        <p:xfrm>
          <a:off x="838199" y="1690688"/>
          <a:ext cx="10515600" cy="4215829"/>
        </p:xfrm>
        <a:graphic>
          <a:graphicData uri="http://schemas.openxmlformats.org/drawingml/2006/table">
            <a:tbl>
              <a:tblPr>
                <a:noFill/>
                <a:tableStyleId>{EE7F2627-9BCC-403A-8D9A-6D50C52CA0DE}</a:tableStyleId>
              </a:tblPr>
              <a:tblGrid>
                <a:gridCol w="537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Каким перспективным запросам должны удовлетворять информационные объекты в базе данных?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редактирование, удаление и создание данных о вызове СМП;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вывод списка вызовов СМП в виде таблицы;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редактирование, удаление и создание пользователей;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Char char="●"/>
                      </a:pPr>
                      <a:r>
                        <a:rPr lang="en-US" sz="2800" u="none" strike="noStrike" cap="none"/>
                        <a:t>вывод списка пользователей в виде таблицы.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52016" y="1690688"/>
            <a:ext cx="580178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/>
          <p:nvPr/>
        </p:nvSpPr>
        <p:spPr>
          <a:xfrm>
            <a:off x="838200" y="1825625"/>
            <a:ext cx="44140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540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реализации информационной системы необходимо спроектировать базу данных, в соответствии с требованиями. В свою очередь, для того чтобы спроектировать базу данных нужно разработать модель.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8600" marR="0" lvl="0" indent="-37553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Логическая структура информационной системы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Microsoft Office PowerPoint</Application>
  <PresentationFormat>Широкоэкранный</PresentationFormat>
  <Paragraphs>236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Noto Sans Symbols</vt:lpstr>
      <vt:lpstr>Calibri</vt:lpstr>
      <vt:lpstr>Тема Office</vt:lpstr>
      <vt:lpstr>ДЕПАРТАМЕНТ ОБРАЗОВАНИЯ И НАУКИ КОСТРОМСКОЙ ОБЛАСТИ ОБЛАСТНОЕ ГОСУДАРСТВЕННОЕ БЮДЖЕТНОЕ ПРОФЕССИОНАЛЬНОЕ ОБРАЗОВАТЕЛЬНОЕ  УЧРЕЖДЕНИЕ «КОСТРОМСКОЙ ЭНЕРГЕТИЧЕСКИЙ ТЕХНИКУМ ИМЕНИ Ф.В. ЧИЖОВА» (ОГБПОУ «КЭТ ИМЕНИ Ф.В. ЧИЖОВА») Химико-технологическое отделение Специальность 09.02.07. «Информационные системы и программирование»  Курсовой проект на тему «Разработка информационной системы для учета вызовов скорой медицинской помощи» </vt:lpstr>
      <vt:lpstr>Введение</vt:lpstr>
      <vt:lpstr>Цели и задачи проекта</vt:lpstr>
      <vt:lpstr>Обоснования объекта автоматизации</vt:lpstr>
      <vt:lpstr>Общие требования к информационной системе</vt:lpstr>
      <vt:lpstr>Краткие сведения об информационной системы</vt:lpstr>
      <vt:lpstr>Разработка технического задания на разработку информационной системы</vt:lpstr>
      <vt:lpstr>Анализ требований к базе данных</vt:lpstr>
      <vt:lpstr>Логическая структура информационной системы</vt:lpstr>
      <vt:lpstr>Запросы к информационной системе</vt:lpstr>
      <vt:lpstr>Разработка кода информационной системы</vt:lpstr>
      <vt:lpstr>Тестирование информационной системы</vt:lpstr>
      <vt:lpstr>План тестирования информационной системы</vt:lpstr>
      <vt:lpstr>Тест-кейсы</vt:lpstr>
      <vt:lpstr>Заключение</vt:lpstr>
      <vt:lpstr>Спасибо за внимание!</vt:lpstr>
      <vt:lpstr>Источники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ДЕПАРТАМЕНТ ОБРАЗОВАНИЯ И НАУКИ КОСТРОМСКОЙ ОБЛАСТИ ОБЛАСТНОЕ ГОСУДАРСТВЕННОЕ БЮДЖЕТНОЕ ПРОФЕССИОНАЛЬНОЕ ОБРАЗОВАТЕЛЬНОЕ  УЧРЕЖДЕНИЕ «КОСТРОМСКОЙ ЭНЕРГЕТИЧЕСКИЙ ТЕХНИКУМ ИМЕНИ Ф.В. ЧИЖОВА» (ОГБПОУ «КЭТ ИМЕНИ Ф.В. ЧИЖОВА») Химико-технологическое отделение Специальность 09.02.07. «Информационные системы и программирование»  Курсовой проект на тему «Разработка информационной системы для учета вызовов скорой медицинской помощи» </dc:title>
  <dc:creator>Пользователь</dc:creator>
  <cp:lastModifiedBy>comp0719</cp:lastModifiedBy>
  <cp:revision>1</cp:revision>
  <dcterms:created xsi:type="dcterms:W3CDTF">2023-06-08T10:08:50Z</dcterms:created>
  <dcterms:modified xsi:type="dcterms:W3CDTF">2023-06-30T07:45:42Z</dcterms:modified>
</cp:coreProperties>
</file>