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2" r:id="rId2"/>
    <p:sldId id="320" r:id="rId3"/>
    <p:sldId id="341" r:id="rId4"/>
    <p:sldId id="343" r:id="rId5"/>
  </p:sldIdLst>
  <p:sldSz cx="12198350" cy="6859588"/>
  <p:notesSz cx="6858000" cy="9144000"/>
  <p:custDataLst>
    <p:tags r:id="rId7"/>
  </p:custDataLst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pos="304">
          <p15:clr>
            <a:srgbClr val="A4A3A4"/>
          </p15:clr>
        </p15:guide>
        <p15:guide id="4" pos="1892">
          <p15:clr>
            <a:srgbClr val="A4A3A4"/>
          </p15:clr>
        </p15:guide>
        <p15:guide id="5" pos="1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5DA2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60"/>
  </p:normalViewPr>
  <p:slideViewPr>
    <p:cSldViewPr>
      <p:cViewPr varScale="1">
        <p:scale>
          <a:sx n="148" d="100"/>
          <a:sy n="148" d="100"/>
        </p:scale>
        <p:origin x="534" y="120"/>
      </p:cViewPr>
      <p:guideLst>
        <p:guide orient="horz" pos="2160"/>
        <p:guide pos="3842"/>
        <p:guide pos="304"/>
        <p:guide pos="1892"/>
        <p:guide pos="1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2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9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5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489632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6808" y="117426"/>
            <a:ext cx="1701887" cy="677151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600" b="1" spc="-150" dirty="0">
                <a:solidFill>
                  <a:schemeClr val="accent1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3600" b="1" spc="-150" dirty="0">
              <a:solidFill>
                <a:schemeClr val="accent1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562671" y="693490"/>
            <a:ext cx="106356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34275"/>
      </p:ext>
    </p:extLst>
  </p:cSld>
  <p:clrMapOvr>
    <a:masterClrMapping/>
  </p:clrMapOvr>
  <p:transition spd="slow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44123"/>
      </p:ext>
    </p:extLst>
  </p:cSld>
  <p:clrMapOvr>
    <a:masterClrMapping/>
  </p:clrMapOvr>
  <p:transition spd="slow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06313"/>
      </p:ext>
    </p:extLst>
  </p:cSld>
  <p:clrMapOvr>
    <a:masterClrMapping/>
  </p:clrMapOvr>
  <p:transition spd="slow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31934"/>
      </p:ext>
    </p:extLst>
  </p:cSld>
  <p:clrMapOvr>
    <a:masterClrMapping/>
  </p:clrMapOvr>
  <p:transition spd="slow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813" indent="0">
              <a:buNone/>
              <a:defRPr sz="3700"/>
            </a:lvl2pPr>
            <a:lvl3pPr marL="1219627" indent="0">
              <a:buNone/>
              <a:defRPr sz="3200"/>
            </a:lvl3pPr>
            <a:lvl4pPr marL="1829440" indent="0">
              <a:buNone/>
              <a:defRPr sz="2700"/>
            </a:lvl4pPr>
            <a:lvl5pPr marL="2439253" indent="0">
              <a:buNone/>
              <a:defRPr sz="2700"/>
            </a:lvl5pPr>
            <a:lvl6pPr marL="3049067" indent="0">
              <a:buNone/>
              <a:defRPr sz="2700"/>
            </a:lvl6pPr>
            <a:lvl7pPr marL="3658880" indent="0">
              <a:buNone/>
              <a:defRPr sz="2700"/>
            </a:lvl7pPr>
            <a:lvl8pPr marL="4268694" indent="0">
              <a:buNone/>
              <a:defRPr sz="2700"/>
            </a:lvl8pPr>
            <a:lvl9pPr marL="4878507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72080"/>
      </p:ext>
    </p:extLst>
  </p:cSld>
  <p:clrMapOvr>
    <a:masterClrMapping/>
  </p:clrMapOvr>
  <p:transition spd="slow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10872"/>
      </p:ext>
    </p:extLst>
  </p:cSld>
  <p:clrMapOvr>
    <a:masterClrMapping/>
  </p:clrMapOvr>
  <p:transition spd="slow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103"/>
      </p:ext>
    </p:extLst>
  </p:cSld>
  <p:clrMapOvr>
    <a:masterClrMapping/>
  </p:clrMapOvr>
  <p:transition spd="slow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602758"/>
      </p:ext>
    </p:extLst>
  </p:cSld>
  <p:clrMapOvr>
    <a:masterClrMapping/>
  </p:clrMapOvr>
  <p:transition spd="slow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67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slow" advTm="0">
    <p:wipe/>
  </p:transition>
  <p:txStyles>
    <p:titleStyle>
      <a:lvl1pPr algn="ctr" defTabSz="121962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360" indent="-457360" algn="l" defTabSz="121962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6" y="793"/>
            <a:ext cx="12193647" cy="686064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06887" y="2637706"/>
            <a:ext cx="8136965" cy="147732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/>
            <a:r>
              <a:rPr lang="en-US" altLang="zh-CN" sz="8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Sail</a:t>
            </a:r>
            <a:r>
              <a:rPr lang="zh-CN" altLang="en-US" sz="8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8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8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327222" y="4390123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0568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42808" y="1715932"/>
            <a:ext cx="8305728" cy="13860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50996" y="1432113"/>
            <a:ext cx="4689352" cy="46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Sail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9877" y="1940477"/>
            <a:ext cx="8226651" cy="1021466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Sail 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是一种用于描述指令集架构的语言 （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 处理器的语义。旨在提供工程师友好型、类似供应商伪代码的方式来描述指令语义。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Sail 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被用于多个 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ISA 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描述，包括 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Armv8-A 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顺序行为的基本完整版本、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RISC-V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MIPS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CHERI-RISC-V 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CHERI-MIPS;</a:t>
            </a:r>
            <a:endParaRPr lang="zh-CN" altLang="en-US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274639" y="134406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Sail</a:t>
            </a:r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</a:p>
        </p:txBody>
      </p:sp>
      <p:sp>
        <p:nvSpPr>
          <p:cNvPr id="7" name="圆角矩形 8">
            <a:extLst>
              <a:ext uri="{FF2B5EF4-FFF2-40B4-BE49-F238E27FC236}">
                <a16:creationId xmlns:a16="http://schemas.microsoft.com/office/drawing/2014/main" id="{5F857107-07C3-D819-1122-BA53FBFEC2F8}"/>
              </a:ext>
            </a:extLst>
          </p:cNvPr>
          <p:cNvSpPr/>
          <p:nvPr/>
        </p:nvSpPr>
        <p:spPr bwMode="auto">
          <a:xfrm>
            <a:off x="33022" y="64444"/>
            <a:ext cx="1941281" cy="6646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algn="ctr" defTabSz="1088135"/>
            <a:endParaRPr lang="zh-CN" altLang="en-US" sz="3700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4228BE-2DEF-6316-65DA-98FA3F0BB9A5}"/>
              </a:ext>
            </a:extLst>
          </p:cNvPr>
          <p:cNvSpPr/>
          <p:nvPr/>
        </p:nvSpPr>
        <p:spPr>
          <a:xfrm>
            <a:off x="317652" y="188729"/>
            <a:ext cx="1332523" cy="414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6E7684-8FC7-D639-AC60-C62A6928033B}"/>
              </a:ext>
            </a:extLst>
          </p:cNvPr>
          <p:cNvSpPr/>
          <p:nvPr/>
        </p:nvSpPr>
        <p:spPr>
          <a:xfrm>
            <a:off x="1642808" y="4038810"/>
            <a:ext cx="8305728" cy="13860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755C3E-2148-E821-EF9B-5AA8E4C0F0B4}"/>
              </a:ext>
            </a:extLst>
          </p:cNvPr>
          <p:cNvSpPr/>
          <p:nvPr/>
        </p:nvSpPr>
        <p:spPr>
          <a:xfrm>
            <a:off x="3450996" y="3754991"/>
            <a:ext cx="4689352" cy="46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Sail-RISCV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7709B78B-6961-401A-0329-DF29E6AA4631}"/>
              </a:ext>
            </a:extLst>
          </p:cNvPr>
          <p:cNvSpPr txBox="1"/>
          <p:nvPr/>
        </p:nvSpPr>
        <p:spPr>
          <a:xfrm>
            <a:off x="1649877" y="4263355"/>
            <a:ext cx="8226651" cy="1021466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Sail-</a:t>
            </a:r>
            <a:r>
              <a:rPr lang="en-US" altLang="zh-CN" sz="1600" dirty="0" err="1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RiSCV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是一个用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Sail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语言编写的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RISC-V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架构的形式化规范，基于此规范，我们可以编写与之相关的编译器，解释器，构建汇编文件，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elf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可执行文件，虚拟执行软件等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该模型规定了指令的汇编语言格式、相应的编码器和解码器以及指令语义。</a:t>
            </a:r>
          </a:p>
        </p:txBody>
      </p:sp>
    </p:spTree>
    <p:extLst>
      <p:ext uri="{BB962C8B-B14F-4D97-AF65-F5344CB8AC3E}">
        <p14:creationId xmlns:p14="http://schemas.microsoft.com/office/powerpoint/2010/main" val="570351004"/>
      </p:ext>
    </p:extLst>
  </p:cSld>
  <p:clrMapOvr>
    <a:masterClrMapping/>
  </p:clrMapOvr>
  <p:transition spd="slow" advTm="0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860"/>
                                </p:stCondLst>
                                <p:childTnLst>
                                  <p:par>
                                    <p:cTn id="3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6360"/>
                                </p:stCondLst>
                                <p:childTnLst>
                                  <p:par>
                                    <p:cTn id="3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86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10" grpId="0"/>
          <p:bldP spid="10" grpId="1"/>
          <p:bldP spid="17" grpId="0"/>
          <p:bldP spid="20" grpId="0" animBg="1"/>
          <p:bldP spid="21" grpId="0" animBg="1"/>
          <p:bldP spid="22" grpId="0"/>
          <p:bldP spid="2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860"/>
                                </p:stCondLst>
                                <p:childTnLst>
                                  <p:par>
                                    <p:cTn id="3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6360"/>
                                </p:stCondLst>
                                <p:childTnLst>
                                  <p:par>
                                    <p:cTn id="3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86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10" grpId="0"/>
          <p:bldP spid="10" grpId="1"/>
          <p:bldP spid="17" grpId="0"/>
          <p:bldP spid="20" grpId="0" animBg="1"/>
          <p:bldP spid="21" grpId="0" animBg="1"/>
          <p:bldP spid="22" grpId="0"/>
          <p:bldP spid="22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1089268" y="1269554"/>
            <a:ext cx="10019814" cy="4218366"/>
          </a:xfrm>
          <a:prstGeom prst="roundRect">
            <a:avLst>
              <a:gd name="adj" fmla="val 3926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defTabSz="816122"/>
            <a:endParaRPr lang="zh-CN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520375" y="1670071"/>
            <a:ext cx="9145016" cy="3991982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3" tIns="36286" rIns="72573" bIns="3628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just" eaLnBrk="0" hangingPunct="0">
              <a:lnSpc>
                <a:spcPct val="150000"/>
              </a:lnSpc>
            </a:pP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ACT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RISC-V Architecture Test SIG 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RISC-V 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基础架构的一套测试，旨在帮助确保为给定 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RISC-V 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配置文件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规范编写的软件能够在符合该配置文件的所有实现上运行。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ACT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测试还有助于确保实施者正确理解并实施了规范。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ACT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是一个最小的过滤器。通过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ACT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测试并获得 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RISC-V International 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批准的结果是获得 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RISC-V 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商标许可的先决条件。通过 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RISC-V ACT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测试并不意味着设计符合 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RISC-V 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架构。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ACT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只是一组基本的测试，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ACT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测试主要检查规范的重要问题，而不关注细节。</a:t>
            </a:r>
            <a:endParaRPr lang="en-US" altLang="zh-CN" sz="19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zh-CN" altLang="en-US" sz="19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32794" y="882943"/>
            <a:ext cx="2032067" cy="682843"/>
            <a:chOff x="2332469" y="809238"/>
            <a:chExt cx="1859969" cy="608493"/>
          </a:xfrm>
          <a:solidFill>
            <a:srgbClr val="0070C0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2332469" y="809238"/>
              <a:ext cx="1859969" cy="6084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816" tIns="54408" rIns="108816" bIns="5440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088135"/>
              <a:endParaRPr lang="zh-CN" altLang="en-US" sz="3700" dirty="0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446634" y="923704"/>
              <a:ext cx="1631638" cy="37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ACT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54595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49386" y="1337349"/>
            <a:ext cx="8305728" cy="13860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57574" y="1053530"/>
            <a:ext cx="4689352" cy="46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Sail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6455" y="1561894"/>
            <a:ext cx="8226651" cy="1025569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Sail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模型和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ACT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测试目前还并不完美，因此测试小队目前正在对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Sail-RISCV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ACT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官方仓库进行贡献，提出了多个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PR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issue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并有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PR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被官方合并，后续将为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ACT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测试和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Sail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模型作出更多贡献，为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ACT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测试和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Sail-RISCV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cs typeface="Arial" pitchFamily="34" charset="0"/>
              </a:rPr>
              <a:t>模型的完善贡献自己的一份力量</a:t>
            </a:r>
            <a:endParaRPr lang="zh-CN" altLang="en-US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8">
            <a:extLst>
              <a:ext uri="{FF2B5EF4-FFF2-40B4-BE49-F238E27FC236}">
                <a16:creationId xmlns:a16="http://schemas.microsoft.com/office/drawing/2014/main" id="{5F857107-07C3-D819-1122-BA53FBFEC2F8}"/>
              </a:ext>
            </a:extLst>
          </p:cNvPr>
          <p:cNvSpPr/>
          <p:nvPr/>
        </p:nvSpPr>
        <p:spPr bwMode="auto">
          <a:xfrm>
            <a:off x="33022" y="64444"/>
            <a:ext cx="1941281" cy="6646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>
            <a:prstTxWarp prst="textNoShape">
              <a:avLst/>
            </a:prstTxWarp>
          </a:bodyPr>
          <a:lstStyle/>
          <a:p>
            <a:pPr algn="ctr" defTabSz="1088135"/>
            <a:endParaRPr lang="zh-CN" altLang="en-US" sz="3700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4228BE-2DEF-6316-65DA-98FA3F0BB9A5}"/>
              </a:ext>
            </a:extLst>
          </p:cNvPr>
          <p:cNvSpPr/>
          <p:nvPr/>
        </p:nvSpPr>
        <p:spPr>
          <a:xfrm>
            <a:off x="317652" y="188729"/>
            <a:ext cx="1332523" cy="414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CA275B-609D-09CE-5650-CEE694B6C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03" y="2947915"/>
            <a:ext cx="7743825" cy="1228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5B0540-E8B3-0A0A-838D-21B1037D8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03" y="5536327"/>
            <a:ext cx="7776864" cy="8524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FB7992-AB46-8DF7-940F-4C3C5993A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51" y="4361251"/>
            <a:ext cx="68008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11866"/>
      </p:ext>
    </p:extLst>
  </p:cSld>
  <p:clrMapOvr>
    <a:masterClrMapping/>
  </p:clrMapOvr>
  <p:transition spd="slow" advTm="0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10" grpId="0"/>
          <p:bldP spid="1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10" grpId="0"/>
          <p:bldP spid="10" grpId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ISPRING_PRESENTATION_TITLE" val="PowerPoint 演示文稿"/>
  <p:tag name="ISPRING_RESOURCE_PATHS_HASH_PRESENTER" val="af3f2d575d923f6e4ff64f325e7b41567660d7"/>
</p:tagLst>
</file>

<file path=ppt/theme/theme1.xml><?xml version="1.0" encoding="utf-8"?>
<a:theme xmlns:a="http://schemas.openxmlformats.org/drawingml/2006/main" name="第一PPT，www.1ppt.com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315</Words>
  <Application>Microsoft Office PowerPoint</Application>
  <PresentationFormat>自定义</PresentationFormat>
  <Paragraphs>16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cp:lastModifiedBy>Chara Vide</cp:lastModifiedBy>
  <cp:revision>115</cp:revision>
  <dcterms:created xsi:type="dcterms:W3CDTF">2014-08-23T07:50:08Z</dcterms:created>
  <dcterms:modified xsi:type="dcterms:W3CDTF">2024-05-16T10:03:37Z</dcterms:modified>
</cp:coreProperties>
</file>