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42" r:id="rId3"/>
    <p:sldId id="345" r:id="rId5"/>
    <p:sldId id="348" r:id="rId6"/>
    <p:sldId id="320" r:id="rId7"/>
    <p:sldId id="370" r:id="rId8"/>
    <p:sldId id="347" r:id="rId9"/>
    <p:sldId id="349" r:id="rId10"/>
    <p:sldId id="350" r:id="rId11"/>
    <p:sldId id="357" r:id="rId12"/>
    <p:sldId id="358" r:id="rId13"/>
    <p:sldId id="352" r:id="rId14"/>
    <p:sldId id="353" r:id="rId15"/>
    <p:sldId id="372" r:id="rId16"/>
    <p:sldId id="373" r:id="rId17"/>
    <p:sldId id="374" r:id="rId18"/>
    <p:sldId id="354" r:id="rId19"/>
    <p:sldId id="376" r:id="rId20"/>
    <p:sldId id="360" r:id="rId21"/>
    <p:sldId id="306" r:id="rId22"/>
  </p:sldIdLst>
  <p:sldSz cx="12198350" cy="6859270"/>
  <p:notesSz cx="6858000" cy="9144000"/>
  <p:custDataLst>
    <p:tags r:id="rId26"/>
  </p:custDataLst>
  <p:defaultTextStyle>
    <a:defPPr>
      <a:defRPr lang="zh-CN"/>
    </a:defPPr>
    <a:lvl1pPr marL="0" algn="l" defTabSz="1219835" rtl="0" eaLnBrk="1" latinLnBrk="0" hangingPunct="1">
      <a:defRPr sz="2400" kern="1200">
        <a:solidFill>
          <a:schemeClr val="tx1"/>
        </a:solidFill>
        <a:latin typeface="+mn-lt"/>
        <a:ea typeface="+mn-ea"/>
        <a:cs typeface="+mn-cs"/>
      </a:defRPr>
    </a:lvl1pPr>
    <a:lvl2pPr marL="609600" algn="l" defTabSz="1219835" rtl="0" eaLnBrk="1" latinLnBrk="0" hangingPunct="1">
      <a:defRPr sz="2400" kern="1200">
        <a:solidFill>
          <a:schemeClr val="tx1"/>
        </a:solidFill>
        <a:latin typeface="+mn-lt"/>
        <a:ea typeface="+mn-ea"/>
        <a:cs typeface="+mn-cs"/>
      </a:defRPr>
    </a:lvl2pPr>
    <a:lvl3pPr marL="1219835" algn="l" defTabSz="1219835" rtl="0" eaLnBrk="1" latinLnBrk="0" hangingPunct="1">
      <a:defRPr sz="2400" kern="1200">
        <a:solidFill>
          <a:schemeClr val="tx1"/>
        </a:solidFill>
        <a:latin typeface="+mn-lt"/>
        <a:ea typeface="+mn-ea"/>
        <a:cs typeface="+mn-cs"/>
      </a:defRPr>
    </a:lvl3pPr>
    <a:lvl4pPr marL="1829435" algn="l" defTabSz="1219835" rtl="0" eaLnBrk="1" latinLnBrk="0" hangingPunct="1">
      <a:defRPr sz="2400" kern="1200">
        <a:solidFill>
          <a:schemeClr val="tx1"/>
        </a:solidFill>
        <a:latin typeface="+mn-lt"/>
        <a:ea typeface="+mn-ea"/>
        <a:cs typeface="+mn-cs"/>
      </a:defRPr>
    </a:lvl4pPr>
    <a:lvl5pPr marL="2439035" algn="l" defTabSz="1219835" rtl="0" eaLnBrk="1" latinLnBrk="0" hangingPunct="1">
      <a:defRPr sz="2400" kern="1200">
        <a:solidFill>
          <a:schemeClr val="tx1"/>
        </a:solidFill>
        <a:latin typeface="+mn-lt"/>
        <a:ea typeface="+mn-ea"/>
        <a:cs typeface="+mn-cs"/>
      </a:defRPr>
    </a:lvl5pPr>
    <a:lvl6pPr marL="3049270" algn="l" defTabSz="1219835" rtl="0" eaLnBrk="1" latinLnBrk="0" hangingPunct="1">
      <a:defRPr sz="2400" kern="1200">
        <a:solidFill>
          <a:schemeClr val="tx1"/>
        </a:solidFill>
        <a:latin typeface="+mn-lt"/>
        <a:ea typeface="+mn-ea"/>
        <a:cs typeface="+mn-cs"/>
      </a:defRPr>
    </a:lvl6pPr>
    <a:lvl7pPr marL="3658870" algn="l" defTabSz="1219835" rtl="0" eaLnBrk="1" latinLnBrk="0" hangingPunct="1">
      <a:defRPr sz="2400" kern="1200">
        <a:solidFill>
          <a:schemeClr val="tx1"/>
        </a:solidFill>
        <a:latin typeface="+mn-lt"/>
        <a:ea typeface="+mn-ea"/>
        <a:cs typeface="+mn-cs"/>
      </a:defRPr>
    </a:lvl7pPr>
    <a:lvl8pPr marL="4268470" algn="l" defTabSz="1219835" rtl="0" eaLnBrk="1" latinLnBrk="0" hangingPunct="1">
      <a:defRPr sz="2400" kern="1200">
        <a:solidFill>
          <a:schemeClr val="tx1"/>
        </a:solidFill>
        <a:latin typeface="+mn-lt"/>
        <a:ea typeface="+mn-ea"/>
        <a:cs typeface="+mn-cs"/>
      </a:defRPr>
    </a:lvl8pPr>
    <a:lvl9pPr marL="4878705" algn="l" defTabSz="121983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guide id="3" pos="304" userDrawn="1">
          <p15:clr>
            <a:srgbClr val="A4A3A4"/>
          </p15:clr>
        </p15:guide>
        <p15:guide id="4" pos="1892" userDrawn="1">
          <p15:clr>
            <a:srgbClr val="A4A3A4"/>
          </p15:clr>
        </p15:guide>
        <p15:guide id="5" pos="12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A"/>
    <a:srgbClr val="005DA2"/>
    <a:srgbClr val="FFC400"/>
    <a:srgbClr val="FFD347"/>
    <a:srgbClr val="FFC91D"/>
    <a:srgbClr val="0071C1"/>
    <a:srgbClr val="4144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59" autoAdjust="0"/>
    <p:restoredTop sz="94660"/>
  </p:normalViewPr>
  <p:slideViewPr>
    <p:cSldViewPr showGuides="1">
      <p:cViewPr varScale="1">
        <p:scale>
          <a:sx n="147" d="100"/>
          <a:sy n="147" d="100"/>
        </p:scale>
        <p:origin x="132" y="192"/>
      </p:cViewPr>
      <p:guideLst>
        <p:guide orient="horz" pos="2160"/>
        <p:guide pos="3841"/>
        <p:guide pos="304"/>
        <p:guide pos="1892"/>
        <p:guide pos="1211"/>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10.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62AE03-6EE8-41FD-8A37-86C6BC5E264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21FD59-C920-460C-B1C9-0346C59420B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1219835" rtl="0" eaLnBrk="1" latinLnBrk="0" hangingPunct="1">
      <a:defRPr sz="1600" kern="1200">
        <a:solidFill>
          <a:schemeClr val="tx1"/>
        </a:solidFill>
        <a:latin typeface="+mn-lt"/>
        <a:ea typeface="+mn-ea"/>
        <a:cs typeface="+mn-cs"/>
      </a:defRPr>
    </a:lvl1pPr>
    <a:lvl2pPr marL="609600" algn="l" defTabSz="1219835" rtl="0" eaLnBrk="1" latinLnBrk="0" hangingPunct="1">
      <a:defRPr sz="1600" kern="1200">
        <a:solidFill>
          <a:schemeClr val="tx1"/>
        </a:solidFill>
        <a:latin typeface="+mn-lt"/>
        <a:ea typeface="+mn-ea"/>
        <a:cs typeface="+mn-cs"/>
      </a:defRPr>
    </a:lvl2pPr>
    <a:lvl3pPr marL="1219835" algn="l" defTabSz="1219835" rtl="0" eaLnBrk="1" latinLnBrk="0" hangingPunct="1">
      <a:defRPr sz="1600" kern="1200">
        <a:solidFill>
          <a:schemeClr val="tx1"/>
        </a:solidFill>
        <a:latin typeface="+mn-lt"/>
        <a:ea typeface="+mn-ea"/>
        <a:cs typeface="+mn-cs"/>
      </a:defRPr>
    </a:lvl3pPr>
    <a:lvl4pPr marL="1829435" algn="l" defTabSz="1219835" rtl="0" eaLnBrk="1" latinLnBrk="0" hangingPunct="1">
      <a:defRPr sz="1600" kern="1200">
        <a:solidFill>
          <a:schemeClr val="tx1"/>
        </a:solidFill>
        <a:latin typeface="+mn-lt"/>
        <a:ea typeface="+mn-ea"/>
        <a:cs typeface="+mn-cs"/>
      </a:defRPr>
    </a:lvl4pPr>
    <a:lvl5pPr marL="2439035" algn="l" defTabSz="1219835" rtl="0" eaLnBrk="1" latinLnBrk="0" hangingPunct="1">
      <a:defRPr sz="1600" kern="1200">
        <a:solidFill>
          <a:schemeClr val="tx1"/>
        </a:solidFill>
        <a:latin typeface="+mn-lt"/>
        <a:ea typeface="+mn-ea"/>
        <a:cs typeface="+mn-cs"/>
      </a:defRPr>
    </a:lvl5pPr>
    <a:lvl6pPr marL="3049270" algn="l" defTabSz="1219835" rtl="0" eaLnBrk="1" latinLnBrk="0" hangingPunct="1">
      <a:defRPr sz="1600" kern="1200">
        <a:solidFill>
          <a:schemeClr val="tx1"/>
        </a:solidFill>
        <a:latin typeface="+mn-lt"/>
        <a:ea typeface="+mn-ea"/>
        <a:cs typeface="+mn-cs"/>
      </a:defRPr>
    </a:lvl6pPr>
    <a:lvl7pPr marL="3658870" algn="l" defTabSz="1219835" rtl="0" eaLnBrk="1" latinLnBrk="0" hangingPunct="1">
      <a:defRPr sz="1600" kern="1200">
        <a:solidFill>
          <a:schemeClr val="tx1"/>
        </a:solidFill>
        <a:latin typeface="+mn-lt"/>
        <a:ea typeface="+mn-ea"/>
        <a:cs typeface="+mn-cs"/>
      </a:defRPr>
    </a:lvl7pPr>
    <a:lvl8pPr marL="4268470" algn="l" defTabSz="1219835" rtl="0" eaLnBrk="1" latinLnBrk="0" hangingPunct="1">
      <a:defRPr sz="1600" kern="1200">
        <a:solidFill>
          <a:schemeClr val="tx1"/>
        </a:solidFill>
        <a:latin typeface="+mn-lt"/>
        <a:ea typeface="+mn-ea"/>
        <a:cs typeface="+mn-cs"/>
      </a:defRPr>
    </a:lvl8pPr>
    <a:lvl9pPr marL="4878705" algn="l" defTabSz="121983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Tree>
  </p:cSld>
  <p:clrMapOvr>
    <a:masterClrMapping/>
  </p:clrMapOvr>
  <p:transition spd="slow" advTm="0">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637" y="365210"/>
            <a:ext cx="10521077" cy="1325870"/>
          </a:xfrm>
          <a:prstGeom prst="rect">
            <a:avLst/>
          </a:prstGeom>
        </p:spPr>
        <p:txBody>
          <a:bodyPr lIns="91472" tIns="45736" rIns="91472" bIns="45736"/>
          <a:lstStyle/>
          <a:p>
            <a:r>
              <a:rPr lang="zh-CN" altLang="en-US"/>
              <a:t>单击此处编辑母版标题样式</a:t>
            </a:r>
            <a:endParaRPr lang="zh-CN" altLang="en-US"/>
          </a:p>
        </p:txBody>
      </p:sp>
      <p:sp>
        <p:nvSpPr>
          <p:cNvPr id="3" name="内容占位符 2"/>
          <p:cNvSpPr>
            <a:spLocks noGrp="1"/>
          </p:cNvSpPr>
          <p:nvPr>
            <p:ph idx="1"/>
          </p:nvPr>
        </p:nvSpPr>
        <p:spPr>
          <a:xfrm>
            <a:off x="838637" y="1826048"/>
            <a:ext cx="10521077" cy="4352346"/>
          </a:xfrm>
          <a:prstGeom prst="rect">
            <a:avLst/>
          </a:prstGeom>
        </p:spPr>
        <p:txBody>
          <a:bodyPr lIns="91472" tIns="45736" rIns="91472" bIns="45736"/>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636" y="6357822"/>
            <a:ext cx="2744629" cy="365210"/>
          </a:xfrm>
          <a:prstGeom prst="rect">
            <a:avLst/>
          </a:prstGeom>
        </p:spPr>
        <p:txBody>
          <a:bodyPr lIns="91472" tIns="45736" rIns="91472" bIns="45736"/>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040704" y="6357822"/>
            <a:ext cx="4116943" cy="365210"/>
          </a:xfrm>
          <a:prstGeom prst="rect">
            <a:avLst/>
          </a:prstGeom>
        </p:spPr>
        <p:txBody>
          <a:bodyPr lIns="91472" tIns="45736" rIns="91472" bIns="45736"/>
          <a:lstStyle/>
          <a:p>
            <a:endParaRPr lang="zh-CN" altLang="en-US"/>
          </a:p>
        </p:txBody>
      </p:sp>
      <p:sp>
        <p:nvSpPr>
          <p:cNvPr id="6" name="灯片编号占位符 5"/>
          <p:cNvSpPr>
            <a:spLocks noGrp="1"/>
          </p:cNvSpPr>
          <p:nvPr>
            <p:ph type="sldNum" sz="quarter" idx="12"/>
          </p:nvPr>
        </p:nvSpPr>
        <p:spPr>
          <a:xfrm>
            <a:off x="8615085" y="6357822"/>
            <a:ext cx="2744629" cy="365210"/>
          </a:xfrm>
          <a:prstGeom prst="rect">
            <a:avLst/>
          </a:prstGeom>
        </p:spPr>
        <p:txBody>
          <a:bodyPr lIns="91472" tIns="45736" rIns="91472" bIns="45736"/>
          <a:lstStyle/>
          <a:p>
            <a:fld id="{0C913308-F349-4B6D-A68A-DD1791B4A57B}" type="slidenum">
              <a:rPr lang="zh-CN" altLang="en-US" smtClean="0"/>
            </a:fld>
            <a:endParaRPr lang="zh-CN" altLang="en-US"/>
          </a:p>
        </p:txBody>
      </p:sp>
    </p:spTree>
  </p:cSld>
  <p:clrMapOvr>
    <a:masterClrMapping/>
  </p:clrMapOvr>
  <p:transition spd="slow"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4" name="TextBox 3"/>
          <p:cNvSpPr txBox="1"/>
          <p:nvPr userDrawn="1"/>
        </p:nvSpPr>
        <p:spPr>
          <a:xfrm>
            <a:off x="76808" y="117426"/>
            <a:ext cx="1701887" cy="677151"/>
          </a:xfrm>
          <a:prstGeom prst="rect">
            <a:avLst/>
          </a:prstGeom>
          <a:noFill/>
        </p:spPr>
        <p:txBody>
          <a:bodyPr wrap="square" lIns="121963" tIns="60981" rIns="121963" bIns="60981" rtlCol="0">
            <a:spAutoFit/>
          </a:bodyPr>
          <a:lstStyle/>
          <a:p>
            <a:r>
              <a:rPr lang="en-US" altLang="zh-CN" sz="3600" b="1" spc="-150" dirty="0">
                <a:solidFill>
                  <a:schemeClr val="accent1"/>
                </a:solidFill>
                <a:effectLst/>
                <a:latin typeface="Arial Black" panose="020B0A04020102020204" pitchFamily="34" charset="0"/>
                <a:ea typeface="微软雅黑" panose="020B0503020204020204" pitchFamily="34" charset="-122"/>
              </a:rPr>
              <a:t>LOGO</a:t>
            </a:r>
            <a:endParaRPr lang="zh-CN" altLang="en-US" sz="3600" b="1" spc="-150" dirty="0">
              <a:solidFill>
                <a:schemeClr val="accent1"/>
              </a:solidFill>
              <a:effectLst/>
              <a:latin typeface="Arial Black" panose="020B0A04020102020204" pitchFamily="34" charset="0"/>
              <a:ea typeface="微软雅黑" panose="020B0503020204020204" pitchFamily="34" charset="-122"/>
            </a:endParaRPr>
          </a:p>
        </p:txBody>
      </p:sp>
      <p:cxnSp>
        <p:nvCxnSpPr>
          <p:cNvPr id="5" name="直接连接符 4"/>
          <p:cNvCxnSpPr/>
          <p:nvPr userDrawn="1"/>
        </p:nvCxnSpPr>
        <p:spPr>
          <a:xfrm>
            <a:off x="1562671" y="693490"/>
            <a:ext cx="10635679"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918" y="274702"/>
            <a:ext cx="10978515" cy="1143265"/>
          </a:xfrm>
          <a:prstGeom prst="rect">
            <a:avLst/>
          </a:prstGeom>
        </p:spPr>
        <p:txBody>
          <a:bodyPr lIns="121963" tIns="60981" rIns="121963" bIns="60981"/>
          <a:lstStyle/>
          <a:p>
            <a:r>
              <a:rPr lang="zh-CN" altLang="en-US"/>
              <a:t>单击此处编辑母版标题样式</a:t>
            </a:r>
            <a:endParaRPr lang="zh-CN" altLang="en-US"/>
          </a:p>
        </p:txBody>
      </p:sp>
      <p:sp>
        <p:nvSpPr>
          <p:cNvPr id="3" name="日期占位符 2"/>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4" name="页脚占位符 3"/>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5" name="灯片编号占位符 4"/>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transition spd="slow" advTm="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3" name="页脚占位符 2"/>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4" name="灯片编号占位符 3"/>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transition spd="slow" advTm="0">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920" y="273112"/>
            <a:ext cx="4013173" cy="1162320"/>
          </a:xfrm>
          <a:prstGeom prst="rect">
            <a:avLst/>
          </a:prstGeom>
        </p:spPr>
        <p:txBody>
          <a:bodyPr lIns="121963" tIns="60981" rIns="121963" bIns="60981" anchor="b"/>
          <a:lstStyle>
            <a:lvl1pPr algn="l">
              <a:defRPr sz="2700" b="1"/>
            </a:lvl1pPr>
          </a:lstStyle>
          <a:p>
            <a:r>
              <a:rPr lang="zh-CN" altLang="en-US"/>
              <a:t>单击此处编辑母版标题样式</a:t>
            </a:r>
            <a:endParaRPr lang="zh-CN" altLang="en-US"/>
          </a:p>
        </p:txBody>
      </p:sp>
      <p:sp>
        <p:nvSpPr>
          <p:cNvPr id="3" name="内容占位符 2"/>
          <p:cNvSpPr>
            <a:spLocks noGrp="1"/>
          </p:cNvSpPr>
          <p:nvPr>
            <p:ph idx="1"/>
          </p:nvPr>
        </p:nvSpPr>
        <p:spPr>
          <a:xfrm>
            <a:off x="4769216" y="273114"/>
            <a:ext cx="6819216" cy="5854469"/>
          </a:xfrm>
          <a:prstGeom prst="rect">
            <a:avLst/>
          </a:prstGeom>
        </p:spPr>
        <p:txBody>
          <a:bodyPr lIns="121963" tIns="60981" rIns="121963" bIns="60981"/>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920" y="1435434"/>
            <a:ext cx="4013173" cy="4692149"/>
          </a:xfrm>
          <a:prstGeom prst="rect">
            <a:avLst/>
          </a:prstGeom>
        </p:spPr>
        <p:txBody>
          <a:bodyPr lIns="121963" tIns="60981" rIns="121963" bIns="60981"/>
          <a:lstStyle>
            <a:lvl1pPr marL="0" indent="0">
              <a:buNone/>
              <a:defRPr sz="1900"/>
            </a:lvl1pPr>
            <a:lvl2pPr marL="609600" indent="0">
              <a:buNone/>
              <a:defRPr sz="1600"/>
            </a:lvl2pPr>
            <a:lvl3pPr marL="1219835" indent="0">
              <a:buNone/>
              <a:defRPr sz="1300"/>
            </a:lvl3pPr>
            <a:lvl4pPr marL="1829435" indent="0">
              <a:buNone/>
              <a:defRPr sz="1200"/>
            </a:lvl4pPr>
            <a:lvl5pPr marL="2439035" indent="0">
              <a:buNone/>
              <a:defRPr sz="1200"/>
            </a:lvl5pPr>
            <a:lvl6pPr marL="3049270" indent="0">
              <a:buNone/>
              <a:defRPr sz="1200"/>
            </a:lvl6pPr>
            <a:lvl7pPr marL="3658870" indent="0">
              <a:buNone/>
              <a:defRPr sz="1200"/>
            </a:lvl7pPr>
            <a:lvl8pPr marL="4268470" indent="0">
              <a:buNone/>
              <a:defRPr sz="1200"/>
            </a:lvl8pPr>
            <a:lvl9pPr marL="4878705"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6" name="页脚占位符 5"/>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transition spd="slow" advTm="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962" y="4801712"/>
            <a:ext cx="7319010" cy="566870"/>
          </a:xfrm>
          <a:prstGeom prst="rect">
            <a:avLst/>
          </a:prstGeom>
        </p:spPr>
        <p:txBody>
          <a:bodyPr lIns="121963" tIns="60981" rIns="121963" bIns="60981" anchor="b"/>
          <a:lstStyle>
            <a:lvl1pPr algn="l">
              <a:defRPr sz="27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90962" y="612916"/>
            <a:ext cx="7319010" cy="4115753"/>
          </a:xfrm>
          <a:prstGeom prst="rect">
            <a:avLst/>
          </a:prstGeom>
        </p:spPr>
        <p:txBody>
          <a:bodyPr lIns="121963" tIns="60981" rIns="121963" bIns="60981"/>
          <a:lstStyle>
            <a:lvl1pPr marL="0" indent="0">
              <a:buNone/>
              <a:defRPr sz="4300"/>
            </a:lvl1pPr>
            <a:lvl2pPr marL="609600" indent="0">
              <a:buNone/>
              <a:defRPr sz="3700"/>
            </a:lvl2pPr>
            <a:lvl3pPr marL="1219835" indent="0">
              <a:buNone/>
              <a:defRPr sz="3200"/>
            </a:lvl3pPr>
            <a:lvl4pPr marL="1829435" indent="0">
              <a:buNone/>
              <a:defRPr sz="2700"/>
            </a:lvl4pPr>
            <a:lvl5pPr marL="2439035" indent="0">
              <a:buNone/>
              <a:defRPr sz="2700"/>
            </a:lvl5pPr>
            <a:lvl6pPr marL="3049270" indent="0">
              <a:buNone/>
              <a:defRPr sz="2700"/>
            </a:lvl6pPr>
            <a:lvl7pPr marL="3658870" indent="0">
              <a:buNone/>
              <a:defRPr sz="2700"/>
            </a:lvl7pPr>
            <a:lvl8pPr marL="4268470" indent="0">
              <a:buNone/>
              <a:defRPr sz="2700"/>
            </a:lvl8pPr>
            <a:lvl9pPr marL="4878705" indent="0">
              <a:buNone/>
              <a:defRPr sz="2700"/>
            </a:lvl9pPr>
          </a:lstStyle>
          <a:p>
            <a:endParaRPr lang="zh-CN" altLang="en-US"/>
          </a:p>
        </p:txBody>
      </p:sp>
      <p:sp>
        <p:nvSpPr>
          <p:cNvPr id="4" name="文本占位符 3"/>
          <p:cNvSpPr>
            <a:spLocks noGrp="1"/>
          </p:cNvSpPr>
          <p:nvPr>
            <p:ph type="body" sz="half" idx="2"/>
          </p:nvPr>
        </p:nvSpPr>
        <p:spPr>
          <a:xfrm>
            <a:off x="2390962" y="5368581"/>
            <a:ext cx="7319010" cy="805049"/>
          </a:xfrm>
          <a:prstGeom prst="rect">
            <a:avLst/>
          </a:prstGeom>
        </p:spPr>
        <p:txBody>
          <a:bodyPr lIns="121963" tIns="60981" rIns="121963" bIns="60981"/>
          <a:lstStyle>
            <a:lvl1pPr marL="0" indent="0">
              <a:buNone/>
              <a:defRPr sz="1900"/>
            </a:lvl1pPr>
            <a:lvl2pPr marL="609600" indent="0">
              <a:buNone/>
              <a:defRPr sz="1600"/>
            </a:lvl2pPr>
            <a:lvl3pPr marL="1219835" indent="0">
              <a:buNone/>
              <a:defRPr sz="1300"/>
            </a:lvl3pPr>
            <a:lvl4pPr marL="1829435" indent="0">
              <a:buNone/>
              <a:defRPr sz="1200"/>
            </a:lvl4pPr>
            <a:lvl5pPr marL="2439035" indent="0">
              <a:buNone/>
              <a:defRPr sz="1200"/>
            </a:lvl5pPr>
            <a:lvl6pPr marL="3049270" indent="0">
              <a:buNone/>
              <a:defRPr sz="1200"/>
            </a:lvl6pPr>
            <a:lvl7pPr marL="3658870" indent="0">
              <a:buNone/>
              <a:defRPr sz="1200"/>
            </a:lvl7pPr>
            <a:lvl8pPr marL="4268470" indent="0">
              <a:buNone/>
              <a:defRPr sz="1200"/>
            </a:lvl8pPr>
            <a:lvl9pPr marL="4878705"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6" name="页脚占位符 5"/>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transition spd="slow"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918" y="274702"/>
            <a:ext cx="10978515" cy="1143265"/>
          </a:xfrm>
          <a:prstGeom prst="rect">
            <a:avLst/>
          </a:prstGeom>
        </p:spPr>
        <p:txBody>
          <a:bodyPr lIns="121963" tIns="60981" rIns="121963" bIns="60981"/>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918" y="1600572"/>
            <a:ext cx="10978515" cy="4527011"/>
          </a:xfrm>
          <a:prstGeom prst="rect">
            <a:avLst/>
          </a:prstGeom>
        </p:spPr>
        <p:txBody>
          <a:bodyPr vert="eaVert" lIns="121963" tIns="60981" rIns="121963" bIns="6098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5" name="页脚占位符 4"/>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6" name="灯片编号占位符 5"/>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transition spd="slow" advTm="0">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804" y="206422"/>
            <a:ext cx="2744629" cy="4388867"/>
          </a:xfrm>
          <a:prstGeom prst="rect">
            <a:avLst/>
          </a:prstGeom>
        </p:spPr>
        <p:txBody>
          <a:bodyPr vert="eaVert" lIns="121963" tIns="60981" rIns="121963" bIns="60981"/>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918" y="206422"/>
            <a:ext cx="8030580" cy="4388867"/>
          </a:xfrm>
          <a:prstGeom prst="rect">
            <a:avLst/>
          </a:prstGeom>
        </p:spPr>
        <p:txBody>
          <a:bodyPr vert="eaVert" lIns="121963" tIns="60981" rIns="121963" bIns="6098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fld>
            <a:endParaRPr lang="zh-CN" altLang="en-US"/>
          </a:p>
        </p:txBody>
      </p:sp>
      <p:sp>
        <p:nvSpPr>
          <p:cNvPr id="5" name="页脚占位符 4"/>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6" name="灯片编号占位符 5"/>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fld>
            <a:endParaRPr lang="zh-CN" altLang="en-US"/>
          </a:p>
        </p:txBody>
      </p:sp>
    </p:spTree>
  </p:cSld>
  <p:clrMapOvr>
    <a:masterClrMapping/>
  </p:clrMapOvr>
  <p:transition spd="slow" advTm="0">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p:transition spd="slow" advTm="0">
    <p:wip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advTm="0">
    <p:wipe/>
  </p:transition>
  <p:txStyles>
    <p:titleStyle>
      <a:lvl1pPr algn="ctr" defTabSz="121983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835"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1235" indent="-381000" algn="l" defTabSz="1219835"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635" indent="-304800" algn="l" defTabSz="121983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423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44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835" rtl="0" eaLnBrk="1" latinLnBrk="0" hangingPunct="1">
        <a:defRPr sz="2400" kern="1200">
          <a:solidFill>
            <a:schemeClr val="tx1"/>
          </a:solidFill>
          <a:latin typeface="+mn-lt"/>
          <a:ea typeface="+mn-ea"/>
          <a:cs typeface="+mn-cs"/>
        </a:defRPr>
      </a:lvl1pPr>
      <a:lvl2pPr marL="609600" algn="l" defTabSz="1219835" rtl="0" eaLnBrk="1" latinLnBrk="0" hangingPunct="1">
        <a:defRPr sz="2400" kern="1200">
          <a:solidFill>
            <a:schemeClr val="tx1"/>
          </a:solidFill>
          <a:latin typeface="+mn-lt"/>
          <a:ea typeface="+mn-ea"/>
          <a:cs typeface="+mn-cs"/>
        </a:defRPr>
      </a:lvl2pPr>
      <a:lvl3pPr marL="1219835" algn="l" defTabSz="1219835" rtl="0" eaLnBrk="1" latinLnBrk="0" hangingPunct="1">
        <a:defRPr sz="2400" kern="1200">
          <a:solidFill>
            <a:schemeClr val="tx1"/>
          </a:solidFill>
          <a:latin typeface="+mn-lt"/>
          <a:ea typeface="+mn-ea"/>
          <a:cs typeface="+mn-cs"/>
        </a:defRPr>
      </a:lvl3pPr>
      <a:lvl4pPr marL="1829435" algn="l" defTabSz="1219835" rtl="0" eaLnBrk="1" latinLnBrk="0" hangingPunct="1">
        <a:defRPr sz="2400" kern="1200">
          <a:solidFill>
            <a:schemeClr val="tx1"/>
          </a:solidFill>
          <a:latin typeface="+mn-lt"/>
          <a:ea typeface="+mn-ea"/>
          <a:cs typeface="+mn-cs"/>
        </a:defRPr>
      </a:lvl4pPr>
      <a:lvl5pPr marL="2439035" algn="l" defTabSz="1219835" rtl="0" eaLnBrk="1" latinLnBrk="0" hangingPunct="1">
        <a:defRPr sz="2400" kern="1200">
          <a:solidFill>
            <a:schemeClr val="tx1"/>
          </a:solidFill>
          <a:latin typeface="+mn-lt"/>
          <a:ea typeface="+mn-ea"/>
          <a:cs typeface="+mn-cs"/>
        </a:defRPr>
      </a:lvl5pPr>
      <a:lvl6pPr marL="3049270" algn="l" defTabSz="1219835" rtl="0" eaLnBrk="1" latinLnBrk="0" hangingPunct="1">
        <a:defRPr sz="2400" kern="1200">
          <a:solidFill>
            <a:schemeClr val="tx1"/>
          </a:solidFill>
          <a:latin typeface="+mn-lt"/>
          <a:ea typeface="+mn-ea"/>
          <a:cs typeface="+mn-cs"/>
        </a:defRPr>
      </a:lvl6pPr>
      <a:lvl7pPr marL="3658870" algn="l" defTabSz="1219835" rtl="0" eaLnBrk="1" latinLnBrk="0" hangingPunct="1">
        <a:defRPr sz="2400" kern="1200">
          <a:solidFill>
            <a:schemeClr val="tx1"/>
          </a:solidFill>
          <a:latin typeface="+mn-lt"/>
          <a:ea typeface="+mn-ea"/>
          <a:cs typeface="+mn-cs"/>
        </a:defRPr>
      </a:lvl7pPr>
      <a:lvl8pPr marL="4268470" algn="l" defTabSz="1219835" rtl="0" eaLnBrk="1" latinLnBrk="0" hangingPunct="1">
        <a:defRPr sz="2400" kern="1200">
          <a:solidFill>
            <a:schemeClr val="tx1"/>
          </a:solidFill>
          <a:latin typeface="+mn-lt"/>
          <a:ea typeface="+mn-ea"/>
          <a:cs typeface="+mn-cs"/>
        </a:defRPr>
      </a:lvl8pPr>
      <a:lvl9pPr marL="4878705" algn="l" defTabSz="121983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0.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0" Type="http://schemas.openxmlformats.org/officeDocument/2006/relationships/notesSlide" Target="../notesSlides/notesSlide6.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stretch>
            <a:fillRect/>
          </a:stretch>
        </p:blipFill>
        <p:spPr>
          <a:xfrm>
            <a:off x="-616" y="793"/>
            <a:ext cx="12193647" cy="6860642"/>
          </a:xfrm>
          <a:prstGeom prst="rect">
            <a:avLst/>
          </a:prstGeom>
        </p:spPr>
      </p:pic>
      <p:sp>
        <p:nvSpPr>
          <p:cNvPr id="22" name="TextBox 21"/>
          <p:cNvSpPr txBox="1"/>
          <p:nvPr/>
        </p:nvSpPr>
        <p:spPr>
          <a:xfrm>
            <a:off x="3623327" y="2691134"/>
            <a:ext cx="7824634" cy="738660"/>
          </a:xfrm>
          <a:prstGeom prst="rect">
            <a:avLst/>
          </a:prstGeom>
          <a:noFill/>
        </p:spPr>
        <p:txBody>
          <a:bodyPr wrap="square" lIns="121917" tIns="60958" rIns="121917" bIns="60958" rtlCol="0">
            <a:spAutoFit/>
          </a:bodyPr>
          <a:lstStyle/>
          <a:p>
            <a:pPr algn="r"/>
            <a:r>
              <a:rPr lang="en-US" altLang="zh-CN" sz="4000" b="1" dirty="0">
                <a:solidFill>
                  <a:schemeClr val="accent1"/>
                </a:solidFill>
                <a:latin typeface="微软雅黑" panose="020B0503020204020204" pitchFamily="34" charset="-122"/>
                <a:ea typeface="微软雅黑" panose="020B0503020204020204" pitchFamily="34" charset="-122"/>
              </a:rPr>
              <a:t>RISC-V Architectural Tests</a:t>
            </a:r>
            <a:endParaRPr lang="zh-CN" altLang="en-US" sz="4000" b="1" dirty="0">
              <a:solidFill>
                <a:schemeClr val="accent1"/>
              </a:solidFill>
              <a:latin typeface="微软雅黑" panose="020B0503020204020204" pitchFamily="34" charset="-122"/>
              <a:ea typeface="微软雅黑" panose="020B0503020204020204" pitchFamily="34" charset="-122"/>
            </a:endParaRPr>
          </a:p>
        </p:txBody>
      </p:sp>
      <p:sp>
        <p:nvSpPr>
          <p:cNvPr id="24" name="TextBox 23"/>
          <p:cNvSpPr txBox="1"/>
          <p:nvPr/>
        </p:nvSpPr>
        <p:spPr>
          <a:xfrm>
            <a:off x="4514718" y="3392234"/>
            <a:ext cx="6956386" cy="954103"/>
          </a:xfrm>
          <a:prstGeom prst="rect">
            <a:avLst/>
          </a:prstGeom>
          <a:noFill/>
        </p:spPr>
        <p:txBody>
          <a:bodyPr wrap="none" lIns="121917" tIns="60958" rIns="121917" bIns="60958" rtlCol="0">
            <a:spAutoFit/>
          </a:bodyPr>
          <a:lstStyle/>
          <a:p>
            <a:pPr algn="r"/>
            <a:r>
              <a:rPr lang="en-US" altLang="zh-CN" sz="5400" b="1" dirty="0">
                <a:solidFill>
                  <a:schemeClr val="accent1"/>
                </a:solidFill>
                <a:latin typeface="微软雅黑" panose="020B0503020204020204" pitchFamily="34" charset="-122"/>
                <a:ea typeface="微软雅黑" panose="020B0503020204020204" pitchFamily="34" charset="-122"/>
              </a:rPr>
              <a:t>ISA</a:t>
            </a:r>
            <a:r>
              <a:rPr lang="zh-CN" altLang="en-US" sz="5400" b="1" dirty="0">
                <a:solidFill>
                  <a:schemeClr val="accent1"/>
                </a:solidFill>
                <a:latin typeface="微软雅黑" panose="020B0503020204020204" pitchFamily="34" charset="-122"/>
                <a:ea typeface="微软雅黑" panose="020B0503020204020204" pitchFamily="34" charset="-122"/>
              </a:rPr>
              <a:t>规范验证测试研究</a:t>
            </a:r>
            <a:endParaRPr lang="zh-CN" altLang="en-US" sz="5400" b="1" dirty="0">
              <a:solidFill>
                <a:schemeClr val="accent1"/>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5327222" y="4390123"/>
            <a:ext cx="6028912"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82825" y="455097"/>
            <a:ext cx="2152446" cy="861974"/>
          </a:xfrm>
          <a:prstGeom prst="rect">
            <a:avLst/>
          </a:prstGeom>
          <a:noFill/>
        </p:spPr>
        <p:txBody>
          <a:bodyPr wrap="none" lIns="121917" tIns="60958" rIns="121917" bIns="60958" rtlCol="0">
            <a:spAutoFit/>
          </a:bodyPr>
          <a:lstStyle/>
          <a:p>
            <a:r>
              <a:rPr lang="en-US" altLang="zh-CN" sz="4800" dirty="0">
                <a:solidFill>
                  <a:schemeClr val="bg1"/>
                </a:solidFill>
                <a:latin typeface="Eras Bold ITC" panose="020B0907030504020204" pitchFamily="34" charset="0"/>
              </a:rPr>
              <a:t>LOGO</a:t>
            </a:r>
            <a:endParaRPr lang="zh-CN" altLang="en-US" sz="4800" dirty="0">
              <a:solidFill>
                <a:schemeClr val="bg1"/>
              </a:solidFill>
              <a:latin typeface="Eras Bold ITC" panose="020B0907030504020204" pitchFamily="34" charset="0"/>
            </a:endParaRPr>
          </a:p>
        </p:txBody>
      </p:sp>
      <p:sp>
        <p:nvSpPr>
          <p:cNvPr id="32" name="TextBox 31"/>
          <p:cNvSpPr txBox="1"/>
          <p:nvPr/>
        </p:nvSpPr>
        <p:spPr>
          <a:xfrm>
            <a:off x="9267527" y="4631943"/>
            <a:ext cx="1951810" cy="415494"/>
          </a:xfrm>
          <a:prstGeom prst="rect">
            <a:avLst/>
          </a:prstGeom>
          <a:noFill/>
        </p:spPr>
        <p:txBody>
          <a:bodyPr wrap="none" lIns="121917" tIns="60958" rIns="121917" bIns="60958" rtlCol="0">
            <a:spAutoFit/>
          </a:bodyPr>
          <a:lstStyle/>
          <a:p>
            <a:r>
              <a:rPr lang="zh-CN" altLang="en-US" sz="1900" b="1" dirty="0">
                <a:solidFill>
                  <a:schemeClr val="tx1">
                    <a:lumMod val="75000"/>
                    <a:lumOff val="25000"/>
                  </a:schemeClr>
                </a:solidFill>
                <a:latin typeface="微软雅黑" panose="020B0503020204020204" pitchFamily="34" charset="-122"/>
                <a:ea typeface="微软雅黑" panose="020B0503020204020204" pitchFamily="34" charset="-122"/>
              </a:rPr>
              <a:t>汇报人：朱旭昌</a:t>
            </a:r>
            <a:endParaRPr lang="zh-CN" altLang="en-US" sz="19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圆角矩形 8"/>
          <p:cNvSpPr/>
          <p:nvPr/>
        </p:nvSpPr>
        <p:spPr bwMode="auto">
          <a:xfrm>
            <a:off x="266526" y="544662"/>
            <a:ext cx="3054213" cy="682843"/>
          </a:xfrm>
          <a:prstGeom prst="roundRect">
            <a:avLst>
              <a:gd name="adj" fmla="val 50000"/>
            </a:avLst>
          </a:prstGeom>
          <a:solidFill>
            <a:schemeClr val="accent1"/>
          </a:solidFill>
          <a:ln w="19050" cap="flat" cmpd="sng" algn="ctr">
            <a:noFill/>
            <a:prstDash val="solid"/>
            <a:round/>
            <a:headEnd type="none" w="med" len="med"/>
            <a:tailEnd type="none" w="med" len="med"/>
          </a:ln>
          <a:effectLst/>
        </p:spPr>
        <p:txBody>
          <a:bodyPr vert="horz" wrap="square" lIns="108816" tIns="54408" rIns="108816" bIns="54408" numCol="1" rtlCol="0" anchor="t" anchorCtr="0" compatLnSpc="1"/>
          <a:lstStyle/>
          <a:p>
            <a:pPr algn="ctr" defTabSz="1088390"/>
            <a:endParaRPr lang="zh-CN" altLang="en-US" sz="3700" dirty="0">
              <a:solidFill>
                <a:schemeClr val="bg1"/>
              </a:solidFill>
              <a:latin typeface="+mj-lt"/>
              <a:ea typeface="微软雅黑" panose="020B0503020204020204" pitchFamily="34" charset="-122"/>
            </a:endParaRPr>
          </a:p>
        </p:txBody>
      </p:sp>
    </p:spTree>
  </p:cSld>
  <p:clrMapOvr>
    <a:masterClrMapping/>
  </p:clrMapOvr>
  <p:transition spd="slow" advTm="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1706687" y="170270"/>
            <a:ext cx="3288952" cy="523220"/>
          </a:xfrm>
          <a:prstGeom prst="rect">
            <a:avLst/>
          </a:prstGeom>
          <a:noFill/>
        </p:spPr>
        <p:txBody>
          <a:bodyPr wrap="square" rtlCol="0">
            <a:spAutoFit/>
          </a:bodyPr>
          <a:lstStyle/>
          <a:p>
            <a:pPr algn="ctr"/>
            <a:r>
              <a:rPr lang="en-US" altLang="zh-CN" sz="2800" b="1" dirty="0">
                <a:solidFill>
                  <a:schemeClr val="accent1"/>
                </a:solidFill>
                <a:latin typeface="微软雅黑" panose="020B0503020204020204" pitchFamily="34" charset="-122"/>
                <a:ea typeface="微软雅黑" panose="020B0503020204020204" pitchFamily="34" charset="-122"/>
              </a:rPr>
              <a:t>RISCV-CTG </a:t>
            </a:r>
            <a:endParaRPr lang="en-US" altLang="zh-CN" sz="2800" b="1" dirty="0">
              <a:solidFill>
                <a:schemeClr val="accent1"/>
              </a:solidFill>
              <a:latin typeface="微软雅黑" panose="020B0503020204020204" pitchFamily="34" charset="-122"/>
              <a:ea typeface="微软雅黑" panose="020B0503020204020204" pitchFamily="34" charset="-122"/>
            </a:endParaRPr>
          </a:p>
        </p:txBody>
      </p:sp>
      <p:sp>
        <p:nvSpPr>
          <p:cNvPr id="3" name="圆角矩形 8"/>
          <p:cNvSpPr/>
          <p:nvPr/>
        </p:nvSpPr>
        <p:spPr bwMode="auto">
          <a:xfrm>
            <a:off x="-93513" y="38180"/>
            <a:ext cx="1941281" cy="664623"/>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108816" tIns="54408" rIns="108816" bIns="54408" numCol="1" rtlCol="0" anchor="t" anchorCtr="0" compatLnSpc="1"/>
          <a:lstStyle/>
          <a:p>
            <a:pPr algn="ctr" defTabSz="1088390"/>
            <a:endParaRPr lang="zh-CN" altLang="en-US" sz="3700" dirty="0">
              <a:solidFill>
                <a:schemeClr val="bg1"/>
              </a:solidFill>
              <a:latin typeface="+mj-lt"/>
              <a:ea typeface="微软雅黑" panose="020B0503020204020204" pitchFamily="34" charset="-122"/>
            </a:endParaRPr>
          </a:p>
        </p:txBody>
      </p:sp>
      <p:sp>
        <p:nvSpPr>
          <p:cNvPr id="6" name="文本框 5"/>
          <p:cNvSpPr txBox="1"/>
          <p:nvPr/>
        </p:nvSpPr>
        <p:spPr>
          <a:xfrm>
            <a:off x="698575" y="909514"/>
            <a:ext cx="10369152" cy="461665"/>
          </a:xfrm>
          <a:prstGeom prst="rect">
            <a:avLst/>
          </a:prstGeom>
          <a:noFill/>
        </p:spPr>
        <p:txBody>
          <a:bodyPr wrap="square">
            <a:spAutoFit/>
          </a:bodyPr>
          <a:lstStyle/>
          <a:p>
            <a:r>
              <a:rPr lang="zh-CN" altLang="en-US" dirty="0"/>
              <a:t>随后需要编写指令相关的</a:t>
            </a:r>
            <a:r>
              <a:rPr lang="en-US" altLang="zh-CN" dirty="0" err="1"/>
              <a:t>cgf</a:t>
            </a:r>
            <a:r>
              <a:rPr lang="zh-CN" altLang="en-US" dirty="0"/>
              <a:t>文件用于生成测试用例</a:t>
            </a:r>
            <a:endParaRPr lang="zh-CN" altLang="en-US" dirty="0"/>
          </a:p>
        </p:txBody>
      </p:sp>
      <p:sp>
        <p:nvSpPr>
          <p:cNvPr id="7" name="文本框 6"/>
          <p:cNvSpPr txBox="1"/>
          <p:nvPr/>
        </p:nvSpPr>
        <p:spPr>
          <a:xfrm>
            <a:off x="1706687" y="1773610"/>
            <a:ext cx="6153150" cy="3970318"/>
          </a:xfrm>
          <a:prstGeom prst="rect">
            <a:avLst/>
          </a:prstGeom>
          <a:noFill/>
        </p:spPr>
        <p:txBody>
          <a:bodyPr wrap="square">
            <a:spAutoFit/>
          </a:bodyPr>
          <a:lstStyle/>
          <a:p>
            <a:r>
              <a:rPr lang="zh-CN" altLang="en-US" sz="1800" dirty="0"/>
              <a:t>fcvt.d.h_b1:</a:t>
            </a:r>
            <a:endParaRPr lang="zh-CN" altLang="en-US" sz="1800" dirty="0"/>
          </a:p>
          <a:p>
            <a:r>
              <a:rPr lang="zh-CN" altLang="en-US" sz="1800" dirty="0"/>
              <a:t>    config: </a:t>
            </a:r>
            <a:endParaRPr lang="zh-CN" altLang="en-US" sz="1800" dirty="0"/>
          </a:p>
          <a:p>
            <a:r>
              <a:rPr lang="zh-CN" altLang="en-US" sz="1800" dirty="0"/>
              <a:t>      - check ISA:=regex(.*I.*F.*D.*Zfh.*)</a:t>
            </a:r>
            <a:endParaRPr lang="zh-CN" altLang="en-US" sz="1800" dirty="0"/>
          </a:p>
          <a:p>
            <a:r>
              <a:rPr lang="zh-CN" altLang="en-US" sz="1800" dirty="0"/>
              <a:t>    mnemonics: </a:t>
            </a:r>
            <a:endParaRPr lang="zh-CN" altLang="en-US" sz="1800" dirty="0"/>
          </a:p>
          <a:p>
            <a:r>
              <a:rPr lang="zh-CN" altLang="en-US" sz="1800" dirty="0"/>
              <a:t>      fcvt.d.h: 0</a:t>
            </a:r>
            <a:endParaRPr lang="zh-CN" altLang="en-US" sz="1800" dirty="0"/>
          </a:p>
          <a:p>
            <a:r>
              <a:rPr lang="zh-CN" altLang="en-US" sz="1800" dirty="0"/>
              <a:t>    rs1: </a:t>
            </a:r>
            <a:endParaRPr lang="zh-CN" altLang="en-US" sz="1800" dirty="0"/>
          </a:p>
          <a:p>
            <a:r>
              <a:rPr lang="zh-CN" altLang="en-US" sz="1800" dirty="0"/>
              <a:t>      &lt;&lt;: *all_fregs</a:t>
            </a:r>
            <a:endParaRPr lang="zh-CN" altLang="en-US" sz="1800" dirty="0"/>
          </a:p>
          <a:p>
            <a:r>
              <a:rPr lang="zh-CN" altLang="en-US" sz="1800" dirty="0"/>
              <a:t>    rd: </a:t>
            </a:r>
            <a:endParaRPr lang="zh-CN" altLang="en-US" sz="1800" dirty="0"/>
          </a:p>
          <a:p>
            <a:r>
              <a:rPr lang="zh-CN" altLang="en-US" sz="1800" dirty="0"/>
              <a:t>      &lt;&lt;: *all_fregs</a:t>
            </a:r>
            <a:endParaRPr lang="zh-CN" altLang="en-US" sz="1800" dirty="0"/>
          </a:p>
          <a:p>
            <a:r>
              <a:rPr lang="zh-CN" altLang="en-US" sz="1800" dirty="0"/>
              <a:t>    op_comb: </a:t>
            </a:r>
            <a:endParaRPr lang="zh-CN" altLang="en-US" sz="1800" dirty="0"/>
          </a:p>
          <a:p>
            <a:r>
              <a:rPr lang="zh-CN" altLang="en-US" sz="1800" dirty="0"/>
              <a:t>      &lt;&lt;: *ifmt_op_comb</a:t>
            </a:r>
            <a:endParaRPr lang="zh-CN" altLang="en-US" sz="1800" dirty="0"/>
          </a:p>
          <a:p>
            <a:r>
              <a:rPr lang="zh-CN" altLang="en-US" sz="1800" dirty="0"/>
              <a:t>    val_comb:</a:t>
            </a:r>
            <a:endParaRPr lang="zh-CN" altLang="en-US" sz="1800" dirty="0"/>
          </a:p>
          <a:p>
            <a:r>
              <a:rPr lang="zh-CN" altLang="en-US" sz="1800" dirty="0"/>
              <a:t>      abstract_comb:</a:t>
            </a:r>
            <a:endParaRPr lang="zh-CN" altLang="en-US" sz="1800" dirty="0"/>
          </a:p>
          <a:p>
            <a:r>
              <a:rPr lang="zh-CN" altLang="en-US" sz="1800" dirty="0"/>
              <a:t>        'ibm_b1(flen,16, "fcvt.d.h", 1)': 0</a:t>
            </a:r>
            <a:endParaRPr lang="zh-CN" altLang="en-US" sz="1800" dirty="0"/>
          </a:p>
        </p:txBody>
      </p:sp>
      <p:pic>
        <p:nvPicPr>
          <p:cNvPr id="4" name="图片 3"/>
          <p:cNvPicPr>
            <a:picLocks noChangeAspect="1"/>
          </p:cNvPicPr>
          <p:nvPr/>
        </p:nvPicPr>
        <p:blipFill>
          <a:blip r:embed="rId1"/>
          <a:stretch>
            <a:fillRect/>
          </a:stretch>
        </p:blipFill>
        <p:spPr>
          <a:xfrm>
            <a:off x="6603365" y="1485900"/>
            <a:ext cx="2890520" cy="5012055"/>
          </a:xfrm>
          <a:prstGeom prst="rect">
            <a:avLst/>
          </a:prstGeom>
        </p:spPr>
      </p:pic>
    </p:spTree>
  </p:cSld>
  <p:clrMapOvr>
    <a:masterClrMapping/>
  </p:clrMapOvr>
  <p:transition spd="slow" advTm="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1706687" y="170270"/>
            <a:ext cx="3288952" cy="523220"/>
          </a:xfrm>
          <a:prstGeom prst="rect">
            <a:avLst/>
          </a:prstGeom>
          <a:noFill/>
        </p:spPr>
        <p:txBody>
          <a:bodyPr wrap="square" rtlCol="0">
            <a:spAutoFit/>
          </a:bodyPr>
          <a:lstStyle/>
          <a:p>
            <a:pPr algn="ctr"/>
            <a:r>
              <a:rPr lang="en-US" altLang="zh-CN" sz="2800" b="1" dirty="0">
                <a:solidFill>
                  <a:schemeClr val="accent1"/>
                </a:solidFill>
                <a:latin typeface="微软雅黑" panose="020B0503020204020204" pitchFamily="34" charset="-122"/>
                <a:ea typeface="微软雅黑" panose="020B0503020204020204" pitchFamily="34" charset="-122"/>
              </a:rPr>
              <a:t>RISCV-ISAC  </a:t>
            </a:r>
            <a:endParaRPr lang="en-US" altLang="zh-CN" sz="2800" b="1" dirty="0">
              <a:solidFill>
                <a:schemeClr val="accent1"/>
              </a:solidFill>
              <a:latin typeface="微软雅黑" panose="020B0503020204020204" pitchFamily="34" charset="-122"/>
              <a:ea typeface="微软雅黑" panose="020B0503020204020204" pitchFamily="34" charset="-122"/>
            </a:endParaRPr>
          </a:p>
        </p:txBody>
      </p:sp>
      <p:sp>
        <p:nvSpPr>
          <p:cNvPr id="3" name="圆角矩形 8"/>
          <p:cNvSpPr/>
          <p:nvPr/>
        </p:nvSpPr>
        <p:spPr bwMode="auto">
          <a:xfrm>
            <a:off x="-93513" y="38180"/>
            <a:ext cx="1941281" cy="664623"/>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108816" tIns="54408" rIns="108816" bIns="54408" numCol="1" rtlCol="0" anchor="t" anchorCtr="0" compatLnSpc="1"/>
          <a:lstStyle/>
          <a:p>
            <a:pPr algn="ctr" defTabSz="1088390"/>
            <a:endParaRPr lang="zh-CN" altLang="en-US" sz="3700" dirty="0">
              <a:solidFill>
                <a:schemeClr val="bg1"/>
              </a:solidFill>
              <a:latin typeface="+mj-lt"/>
              <a:ea typeface="微软雅黑" panose="020B0503020204020204" pitchFamily="34" charset="-122"/>
            </a:endParaRPr>
          </a:p>
        </p:txBody>
      </p:sp>
      <p:sp>
        <p:nvSpPr>
          <p:cNvPr id="4" name="文本框 3"/>
          <p:cNvSpPr txBox="1"/>
          <p:nvPr/>
        </p:nvSpPr>
        <p:spPr>
          <a:xfrm>
            <a:off x="698575" y="909514"/>
            <a:ext cx="10369152" cy="1568450"/>
          </a:xfrm>
          <a:prstGeom prst="rect">
            <a:avLst/>
          </a:prstGeom>
          <a:noFill/>
        </p:spPr>
        <p:txBody>
          <a:bodyPr wrap="square">
            <a:spAutoFit/>
          </a:bodyPr>
          <a:lstStyle/>
          <a:p>
            <a:r>
              <a:rPr lang="en-US" altLang="zh-CN" dirty="0"/>
              <a:t>RISC-V ISAC </a:t>
            </a:r>
            <a:r>
              <a:rPr lang="zh-CN" altLang="en-US" dirty="0"/>
              <a:t>是 </a:t>
            </a:r>
            <a:r>
              <a:rPr lang="en-US" altLang="zh-CN" dirty="0"/>
              <a:t>ISA </a:t>
            </a:r>
            <a:r>
              <a:rPr lang="zh-CN" altLang="en-US" dirty="0"/>
              <a:t>覆盖率提取工具。给定一组覆盖点以及在模型上运行的测试</a:t>
            </a:r>
            <a:r>
              <a:rPr lang="en-US" altLang="zh-CN" dirty="0"/>
              <a:t>/</a:t>
            </a:r>
            <a:r>
              <a:rPr lang="zh-CN" altLang="en-US" dirty="0"/>
              <a:t>应用程序的执行跟踪，</a:t>
            </a:r>
            <a:r>
              <a:rPr lang="en-US" altLang="zh-CN" dirty="0"/>
              <a:t>ISAC </a:t>
            </a:r>
            <a:r>
              <a:rPr lang="zh-CN" altLang="en-US" dirty="0"/>
              <a:t>可以提供一份报告，详细指示测试</a:t>
            </a:r>
            <a:r>
              <a:rPr lang="en-US" altLang="zh-CN" dirty="0"/>
              <a:t>/</a:t>
            </a:r>
            <a:r>
              <a:rPr lang="zh-CN" altLang="en-US" dirty="0"/>
              <a:t>应用程序覆盖了哪些覆盖点。 </a:t>
            </a:r>
            <a:r>
              <a:rPr lang="en-US" altLang="zh-CN" dirty="0"/>
              <a:t>ISAC </a:t>
            </a:r>
            <a:r>
              <a:rPr lang="zh-CN" altLang="en-US" dirty="0"/>
              <a:t>还能够对测试</a:t>
            </a:r>
            <a:r>
              <a:rPr lang="en-US" altLang="zh-CN" dirty="0"/>
              <a:t>/</a:t>
            </a:r>
            <a:r>
              <a:rPr lang="zh-CN" altLang="en-US" dirty="0"/>
              <a:t>应用程序中发生的数据传播提供详细的质量分析。</a:t>
            </a:r>
            <a:endParaRPr lang="zh-CN" altLang="en-US"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02552" y="2781722"/>
            <a:ext cx="4104456" cy="3576309"/>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9135" y="3107788"/>
            <a:ext cx="5029200" cy="2924175"/>
          </a:xfrm>
          <a:prstGeom prst="rect">
            <a:avLst/>
          </a:prstGeom>
        </p:spPr>
      </p:pic>
    </p:spTree>
  </p:cSld>
  <p:clrMapOvr>
    <a:masterClrMapping/>
  </p:clrMapOvr>
  <p:transition spd="slow" advTm="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1706687" y="170270"/>
            <a:ext cx="3288952" cy="523220"/>
          </a:xfrm>
          <a:prstGeom prst="rect">
            <a:avLst/>
          </a:prstGeom>
          <a:noFill/>
        </p:spPr>
        <p:txBody>
          <a:bodyPr wrap="square" rtlCol="0">
            <a:spAutoFit/>
          </a:bodyPr>
          <a:lstStyle/>
          <a:p>
            <a:pPr algn="ctr"/>
            <a:r>
              <a:rPr lang="en-US" altLang="zh-CN" sz="2800" b="1" dirty="0">
                <a:solidFill>
                  <a:schemeClr val="accent1"/>
                </a:solidFill>
                <a:latin typeface="微软雅黑" panose="020B0503020204020204" pitchFamily="34" charset="-122"/>
                <a:ea typeface="微软雅黑" panose="020B0503020204020204" pitchFamily="34" charset="-122"/>
              </a:rPr>
              <a:t>RISCV-ISAC  </a:t>
            </a:r>
            <a:endParaRPr lang="en-US" altLang="zh-CN" sz="2800" b="1" dirty="0">
              <a:solidFill>
                <a:schemeClr val="accent1"/>
              </a:solidFill>
              <a:latin typeface="微软雅黑" panose="020B0503020204020204" pitchFamily="34" charset="-122"/>
              <a:ea typeface="微软雅黑" panose="020B0503020204020204" pitchFamily="34" charset="-122"/>
            </a:endParaRPr>
          </a:p>
        </p:txBody>
      </p:sp>
      <p:sp>
        <p:nvSpPr>
          <p:cNvPr id="3" name="圆角矩形 8"/>
          <p:cNvSpPr/>
          <p:nvPr/>
        </p:nvSpPr>
        <p:spPr bwMode="auto">
          <a:xfrm>
            <a:off x="-93513" y="38180"/>
            <a:ext cx="1941281" cy="664623"/>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108816" tIns="54408" rIns="108816" bIns="54408" numCol="1" rtlCol="0" anchor="t" anchorCtr="0" compatLnSpc="1"/>
          <a:lstStyle/>
          <a:p>
            <a:pPr algn="ctr" defTabSz="1088390"/>
            <a:endParaRPr lang="zh-CN" altLang="en-US" sz="3700" dirty="0">
              <a:solidFill>
                <a:schemeClr val="bg1"/>
              </a:solidFill>
              <a:latin typeface="+mj-lt"/>
              <a:ea typeface="微软雅黑" panose="020B0503020204020204" pitchFamily="34" charset="-122"/>
            </a:endParaRPr>
          </a:p>
        </p:txBody>
      </p:sp>
      <p:sp>
        <p:nvSpPr>
          <p:cNvPr id="4" name="文本框 3"/>
          <p:cNvSpPr txBox="1"/>
          <p:nvPr/>
        </p:nvSpPr>
        <p:spPr>
          <a:xfrm>
            <a:off x="698575" y="909514"/>
            <a:ext cx="10369152" cy="829945"/>
          </a:xfrm>
          <a:prstGeom prst="rect">
            <a:avLst/>
          </a:prstGeom>
          <a:noFill/>
        </p:spPr>
        <p:txBody>
          <a:bodyPr wrap="square">
            <a:spAutoFit/>
          </a:bodyPr>
          <a:lstStyle/>
          <a:p>
            <a:r>
              <a:rPr lang="en-US" altLang="zh-CN" dirty="0">
                <a:sym typeface="+mn-ea"/>
              </a:rPr>
              <a:t>RISC-V ISAC </a:t>
            </a:r>
            <a:r>
              <a:rPr lang="zh-CN" altLang="en-US" dirty="0">
                <a:sym typeface="+mn-ea"/>
              </a:rPr>
              <a:t>原本是作为 </a:t>
            </a:r>
            <a:r>
              <a:rPr lang="en-US" altLang="zh-CN" dirty="0">
                <a:sym typeface="+mn-ea"/>
              </a:rPr>
              <a:t>ISA </a:t>
            </a:r>
            <a:r>
              <a:rPr lang="zh-CN" altLang="en-US" dirty="0">
                <a:sym typeface="+mn-ea"/>
              </a:rPr>
              <a:t>覆盖率工具存在的，然而其源代码中有为</a:t>
            </a:r>
            <a:r>
              <a:rPr lang="en-US" altLang="zh-CN" dirty="0">
                <a:sym typeface="+mn-ea"/>
              </a:rPr>
              <a:t>RISCVCTG</a:t>
            </a:r>
            <a:r>
              <a:rPr lang="zh-CN" altLang="en-US" dirty="0">
                <a:sym typeface="+mn-ea"/>
              </a:rPr>
              <a:t>测试时调用的数据生成函数</a:t>
            </a:r>
            <a:r>
              <a:rPr lang="en-US" altLang="zh-CN" dirty="0">
                <a:sym typeface="+mn-ea"/>
              </a:rPr>
              <a:t>:</a:t>
            </a:r>
            <a:endParaRPr lang="en-US" altLang="zh-CN" dirty="0">
              <a:sym typeface="+mn-ea"/>
            </a:endParaRPr>
          </a:p>
        </p:txBody>
      </p:sp>
      <p:sp>
        <p:nvSpPr>
          <p:cNvPr id="6" name="文本框 5"/>
          <p:cNvSpPr txBox="1"/>
          <p:nvPr/>
        </p:nvSpPr>
        <p:spPr>
          <a:xfrm>
            <a:off x="870678" y="2061642"/>
            <a:ext cx="6153150" cy="2031325"/>
          </a:xfrm>
          <a:prstGeom prst="rect">
            <a:avLst/>
          </a:prstGeom>
          <a:noFill/>
        </p:spPr>
        <p:txBody>
          <a:bodyPr wrap="square">
            <a:spAutoFit/>
          </a:bodyPr>
          <a:lstStyle/>
          <a:p>
            <a:r>
              <a:rPr lang="zh-CN" altLang="en-US" sz="1400" dirty="0"/>
              <a:t>fcvt.d.h_b22:</a:t>
            </a:r>
            <a:endParaRPr lang="zh-CN" altLang="en-US" sz="1400" dirty="0"/>
          </a:p>
          <a:p>
            <a:r>
              <a:rPr lang="zh-CN" altLang="en-US" sz="1400" dirty="0"/>
              <a:t>.....</a:t>
            </a:r>
            <a:endParaRPr lang="zh-CN" altLang="en-US" sz="1400" dirty="0"/>
          </a:p>
          <a:p>
            <a:r>
              <a:rPr lang="zh-CN" altLang="en-US" sz="1400" dirty="0"/>
              <a:t>      abstract_comb:</a:t>
            </a:r>
            <a:endParaRPr lang="zh-CN" altLang="en-US" sz="1400" dirty="0"/>
          </a:p>
          <a:p>
            <a:r>
              <a:rPr lang="zh-CN" altLang="en-US" sz="1400" dirty="0"/>
              <a:t>        'ibm_b22(flen,16, "fcvt.d.h", 1)': 0</a:t>
            </a:r>
            <a:endParaRPr lang="zh-CN" altLang="en-US" sz="1400" dirty="0"/>
          </a:p>
          <a:p>
            <a:r>
              <a:rPr lang="zh-CN" altLang="en-US" sz="1400" dirty="0"/>
              <a:t>        </a:t>
            </a:r>
            <a:endParaRPr lang="zh-CN" altLang="en-US" sz="1400" dirty="0"/>
          </a:p>
          <a:p>
            <a:r>
              <a:rPr lang="zh-CN" altLang="en-US" sz="1400" dirty="0"/>
              <a:t>fcvt.d.h_b23:</a:t>
            </a:r>
            <a:endParaRPr lang="zh-CN" altLang="en-US" sz="1400" dirty="0"/>
          </a:p>
          <a:p>
            <a:r>
              <a:rPr lang="zh-CN" altLang="en-US" sz="1400" dirty="0"/>
              <a:t>.....</a:t>
            </a:r>
            <a:endParaRPr lang="zh-CN" altLang="en-US" sz="1400" dirty="0"/>
          </a:p>
          <a:p>
            <a:r>
              <a:rPr lang="zh-CN" altLang="en-US" sz="1400" dirty="0"/>
              <a:t>      abstract_comb:</a:t>
            </a:r>
            <a:endParaRPr lang="zh-CN" altLang="en-US" sz="1400" dirty="0"/>
          </a:p>
          <a:p>
            <a:r>
              <a:rPr lang="zh-CN" altLang="en-US" sz="1400" dirty="0"/>
              <a:t>        'ibm_b23(flen,16, "fcvt.d.h", 1)': 0</a:t>
            </a:r>
            <a:endParaRPr lang="zh-CN" altLang="en-US" sz="1400" dirty="0"/>
          </a:p>
        </p:txBody>
      </p:sp>
      <p:sp>
        <p:nvSpPr>
          <p:cNvPr id="8" name="文本框 7"/>
          <p:cNvSpPr txBox="1"/>
          <p:nvPr/>
        </p:nvSpPr>
        <p:spPr>
          <a:xfrm>
            <a:off x="5171719" y="1947222"/>
            <a:ext cx="6153150" cy="3754874"/>
          </a:xfrm>
          <a:prstGeom prst="rect">
            <a:avLst/>
          </a:prstGeom>
          <a:noFill/>
        </p:spPr>
        <p:txBody>
          <a:bodyPr wrap="square">
            <a:spAutoFit/>
          </a:bodyPr>
          <a:lstStyle/>
          <a:p>
            <a:r>
              <a:rPr lang="zh-CN" altLang="en-US" sz="1400" dirty="0"/>
              <a:t>def ibm_b1(flen, iflen, opcode, ops):</a:t>
            </a:r>
            <a:endParaRPr lang="zh-CN" altLang="en-US" sz="1400" dirty="0"/>
          </a:p>
          <a:p>
            <a:r>
              <a:rPr lang="zh-CN" altLang="en-US" sz="1400" dirty="0"/>
              <a:t>sanitise = get_sanitise_func(opcode)</a:t>
            </a:r>
            <a:endParaRPr lang="zh-CN" altLang="en-US" sz="1400" dirty="0"/>
          </a:p>
          <a:p>
            <a:endParaRPr lang="zh-CN" altLang="en-US" sz="1400" dirty="0"/>
          </a:p>
          <a:p>
            <a:r>
              <a:rPr lang="zh-CN" altLang="en-US" sz="1400" dirty="0"/>
              <a:t>    elif iflen == 32:</a:t>
            </a:r>
            <a:endParaRPr lang="zh-CN" altLang="en-US" sz="1400" dirty="0"/>
          </a:p>
          <a:p>
            <a:r>
              <a:rPr lang="zh-CN" altLang="en-US" sz="1400" dirty="0"/>
              <a:t>        basic_types = fzero + fminsubnorm + [fsubnorm[0], fsubnorm[3]] +\</a:t>
            </a:r>
            <a:endParaRPr lang="zh-CN" altLang="en-US" sz="1400" dirty="0"/>
          </a:p>
          <a:p>
            <a:r>
              <a:rPr lang="zh-CN" altLang="en-US" sz="1400" dirty="0"/>
              <a:t>            fmaxsubnorm + fminnorm + [fnorm[0], fnorm[3]] + fmaxnorm + \</a:t>
            </a:r>
            <a:endParaRPr lang="zh-CN" altLang="en-US" sz="1400" dirty="0"/>
          </a:p>
          <a:p>
            <a:r>
              <a:rPr lang="zh-CN" altLang="en-US" sz="1400" dirty="0"/>
              <a:t>            finfinity + fdefaultnan + [fqnan[0], fqnan[3]] + \</a:t>
            </a:r>
            <a:endParaRPr lang="zh-CN" altLang="en-US" sz="1400" dirty="0"/>
          </a:p>
          <a:p>
            <a:r>
              <a:rPr lang="zh-CN" altLang="en-US" sz="1400" dirty="0"/>
              <a:t>            [fsnan[0], fsnan[3]] + fone</a:t>
            </a:r>
            <a:endParaRPr lang="zh-CN" altLang="en-US" sz="1400" dirty="0"/>
          </a:p>
          <a:p>
            <a:r>
              <a:rPr lang="zh-CN" altLang="en-US" sz="1400" dirty="0"/>
              <a:t>    elif iflen == 64:</a:t>
            </a:r>
            <a:endParaRPr lang="zh-CN" altLang="en-US" sz="1400" dirty="0"/>
          </a:p>
          <a:p>
            <a:r>
              <a:rPr lang="zh-CN" altLang="en-US" sz="1400" dirty="0"/>
              <a:t>        basic_types = dzero + dminsubnorm + [dsubnorm[0], dsubnorm[1]] +\</a:t>
            </a:r>
            <a:endParaRPr lang="zh-CN" altLang="en-US" sz="1400" dirty="0"/>
          </a:p>
          <a:p>
            <a:r>
              <a:rPr lang="zh-CN" altLang="en-US" sz="1400" dirty="0"/>
              <a:t>            dmaxsubnorm + dminnorm + [dnorm[0], dnorm[1]] + dmaxnorm + \</a:t>
            </a:r>
            <a:endParaRPr lang="zh-CN" altLang="en-US" sz="1400" dirty="0"/>
          </a:p>
          <a:p>
            <a:r>
              <a:rPr lang="zh-CN" altLang="en-US" sz="1400" dirty="0"/>
              <a:t>            dinfinity + ddefaultnan + [dqnan[0], dqnan[1]] + \</a:t>
            </a:r>
            <a:endParaRPr lang="zh-CN" altLang="en-US" sz="1400" dirty="0"/>
          </a:p>
          <a:p>
            <a:r>
              <a:rPr lang="zh-CN" altLang="en-US" sz="1400" dirty="0"/>
              <a:t>            [dsnan[0], dsnan[1]] + done</a:t>
            </a:r>
            <a:endParaRPr lang="zh-CN" altLang="en-US" sz="1400" dirty="0"/>
          </a:p>
          <a:p>
            <a:r>
              <a:rPr lang="zh-CN" altLang="en-US" sz="1400" dirty="0"/>
              <a:t>    else:</a:t>
            </a:r>
            <a:endParaRPr lang="zh-CN" altLang="en-US" sz="1400" dirty="0"/>
          </a:p>
          <a:p>
            <a:r>
              <a:rPr lang="zh-CN" altLang="en-US" sz="1400" dirty="0"/>
              <a:t>        logger.error('Invalid iflen value!')</a:t>
            </a:r>
            <a:endParaRPr lang="zh-CN" altLang="en-US" sz="1400" dirty="0"/>
          </a:p>
          <a:p>
            <a:r>
              <a:rPr lang="zh-CN" altLang="en-US" sz="1400" dirty="0"/>
              <a:t>        sys.exit(1)</a:t>
            </a:r>
            <a:endParaRPr lang="zh-CN" altLang="en-US" sz="1400" dirty="0"/>
          </a:p>
          <a:p>
            <a:r>
              <a:rPr lang="zh-CN" altLang="en-US" sz="1400" dirty="0"/>
              <a:t>        ...</a:t>
            </a:r>
            <a:endParaRPr lang="zh-CN" altLang="en-US" sz="1400" dirty="0"/>
          </a:p>
        </p:txBody>
      </p:sp>
    </p:spTree>
  </p:cSld>
  <p:clrMapOvr>
    <a:masterClrMapping/>
  </p:clrMapOvr>
  <p:transition spd="slow" advTm="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1706687" y="170270"/>
            <a:ext cx="3288952" cy="523220"/>
          </a:xfrm>
          <a:prstGeom prst="rect">
            <a:avLst/>
          </a:prstGeom>
          <a:noFill/>
        </p:spPr>
        <p:txBody>
          <a:bodyPr wrap="square" rtlCol="0">
            <a:spAutoFit/>
          </a:bodyPr>
          <a:lstStyle/>
          <a:p>
            <a:pPr algn="ctr"/>
            <a:r>
              <a:rPr lang="en-US" altLang="zh-CN" sz="2800" b="1" dirty="0">
                <a:solidFill>
                  <a:schemeClr val="accent1"/>
                </a:solidFill>
                <a:latin typeface="微软雅黑" panose="020B0503020204020204" pitchFamily="34" charset="-122"/>
                <a:ea typeface="微软雅黑" panose="020B0503020204020204" pitchFamily="34" charset="-122"/>
              </a:rPr>
              <a:t>RISCV-ISAC  </a:t>
            </a:r>
            <a:endParaRPr lang="en-US" altLang="zh-CN" sz="2800" b="1" dirty="0">
              <a:solidFill>
                <a:schemeClr val="accent1"/>
              </a:solidFill>
              <a:latin typeface="微软雅黑" panose="020B0503020204020204" pitchFamily="34" charset="-122"/>
              <a:ea typeface="微软雅黑" panose="020B0503020204020204" pitchFamily="34" charset="-122"/>
            </a:endParaRPr>
          </a:p>
        </p:txBody>
      </p:sp>
      <p:sp>
        <p:nvSpPr>
          <p:cNvPr id="3" name="圆角矩形 8"/>
          <p:cNvSpPr/>
          <p:nvPr/>
        </p:nvSpPr>
        <p:spPr bwMode="auto">
          <a:xfrm>
            <a:off x="-93513" y="38180"/>
            <a:ext cx="1941281" cy="664623"/>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108816" tIns="54408" rIns="108816" bIns="54408" numCol="1" rtlCol="0" anchor="t" anchorCtr="0" compatLnSpc="1"/>
          <a:lstStyle/>
          <a:p>
            <a:pPr algn="ctr" defTabSz="1088390"/>
            <a:endParaRPr lang="zh-CN" altLang="en-US" sz="3700" dirty="0">
              <a:solidFill>
                <a:schemeClr val="bg1"/>
              </a:solidFill>
              <a:latin typeface="+mj-lt"/>
              <a:ea typeface="微软雅黑" panose="020B0503020204020204" pitchFamily="34" charset="-122"/>
            </a:endParaRPr>
          </a:p>
        </p:txBody>
      </p:sp>
      <p:sp>
        <p:nvSpPr>
          <p:cNvPr id="4" name="文本框 3"/>
          <p:cNvSpPr txBox="1"/>
          <p:nvPr/>
        </p:nvSpPr>
        <p:spPr>
          <a:xfrm>
            <a:off x="698575" y="909514"/>
            <a:ext cx="10369152" cy="460375"/>
          </a:xfrm>
          <a:prstGeom prst="rect">
            <a:avLst/>
          </a:prstGeom>
          <a:noFill/>
        </p:spPr>
        <p:txBody>
          <a:bodyPr wrap="square">
            <a:spAutoFit/>
          </a:bodyPr>
          <a:lstStyle/>
          <a:p>
            <a:r>
              <a:rPr lang="zh-CN" altLang="en-US" dirty="0"/>
              <a:t>与</a:t>
            </a:r>
            <a:r>
              <a:rPr lang="en-US" altLang="zh-CN" dirty="0"/>
              <a:t>fcvt</a:t>
            </a:r>
            <a:r>
              <a:rPr lang="zh-CN" altLang="en-US" dirty="0"/>
              <a:t>有关的</a:t>
            </a:r>
            <a:r>
              <a:rPr lang="en-US" altLang="zh-CN" dirty="0"/>
              <a:t>ibm</a:t>
            </a:r>
            <a:r>
              <a:rPr lang="zh-CN" altLang="en-US" dirty="0"/>
              <a:t>函数</a:t>
            </a:r>
            <a:r>
              <a:rPr lang="zh-CN" altLang="en-US" dirty="0"/>
              <a:t>如下</a:t>
            </a:r>
            <a:endParaRPr lang="zh-CN" altLang="en-US" dirty="0"/>
          </a:p>
        </p:txBody>
      </p:sp>
      <p:graphicFrame>
        <p:nvGraphicFramePr>
          <p:cNvPr id="2" name="表格 1"/>
          <p:cNvGraphicFramePr/>
          <p:nvPr>
            <p:custDataLst>
              <p:tags r:id="rId1"/>
            </p:custDataLst>
          </p:nvPr>
        </p:nvGraphicFramePr>
        <p:xfrm>
          <a:off x="1346835" y="1701800"/>
          <a:ext cx="9188450" cy="4203700"/>
        </p:xfrm>
        <a:graphic>
          <a:graphicData uri="http://schemas.openxmlformats.org/drawingml/2006/table">
            <a:tbl>
              <a:tblPr firstRow="1" bandRow="1">
                <a:tableStyleId>{5C22544A-7EE6-4342-B048-85BDC9FD1C3A}</a:tableStyleId>
              </a:tblPr>
              <a:tblGrid>
                <a:gridCol w="4594225"/>
                <a:gridCol w="4594225"/>
              </a:tblGrid>
              <a:tr h="457200">
                <a:tc>
                  <a:txBody>
                    <a:bodyPr/>
                    <a:p>
                      <a:pPr>
                        <a:buNone/>
                      </a:pPr>
                      <a:endParaRPr lang="zh-CN" altLang="en-US" sz="1800"/>
                    </a:p>
                  </a:txBody>
                  <a:tcPr/>
                </a:tc>
                <a:tc>
                  <a:txBody>
                    <a:bodyPr/>
                    <a:p>
                      <a:pPr>
                        <a:buNone/>
                      </a:pPr>
                      <a:endParaRPr lang="zh-CN" altLang="en-US" sz="1800"/>
                    </a:p>
                  </a:txBody>
                  <a:tcPr/>
                </a:tc>
              </a:tr>
              <a:tr h="638810">
                <a:tc>
                  <a:txBody>
                    <a:bodyPr/>
                    <a:p>
                      <a:pPr>
                        <a:buNone/>
                      </a:pPr>
                      <a:r>
                        <a:rPr lang="en-US" altLang="zh-CN" sz="1800"/>
                        <a:t>ibm_b1</a:t>
                      </a:r>
                      <a:endParaRPr lang="en-US" altLang="zh-CN" sz="1800"/>
                    </a:p>
                  </a:txBody>
                  <a:tcPr/>
                </a:tc>
                <a:tc>
                  <a:txBody>
                    <a:bodyPr/>
                    <a:p>
                      <a:pPr>
                        <a:buNone/>
                      </a:pPr>
                      <a:r>
                        <a:rPr lang="zh-CN" altLang="en-US" sz="1800"/>
                        <a:t>测试浮点基本类型（正和负）的所有组合</a:t>
                      </a:r>
                      <a:endParaRPr lang="zh-CN" altLang="en-US" sz="1800"/>
                    </a:p>
                  </a:txBody>
                  <a:tcPr/>
                </a:tc>
              </a:tr>
              <a:tr h="638810">
                <a:tc>
                  <a:txBody>
                    <a:bodyPr/>
                    <a:p>
                      <a:pPr>
                        <a:buNone/>
                      </a:pPr>
                      <a:r>
                        <a:rPr lang="en-US" altLang="zh-CN" sz="1800"/>
                        <a:t>ibm_b22</a:t>
                      </a:r>
                      <a:endParaRPr lang="en-US" altLang="zh-CN" sz="1800"/>
                    </a:p>
                  </a:txBody>
                  <a:tcPr/>
                </a:tc>
                <a:tc>
                  <a:txBody>
                    <a:bodyPr/>
                    <a:p>
                      <a:pPr>
                        <a:buNone/>
                      </a:pPr>
                      <a:r>
                        <a:rPr lang="zh-CN" altLang="en-US" sz="1800"/>
                        <a:t>测试范围为</a:t>
                      </a:r>
                      <a:r>
                        <a:rPr lang="en-US" altLang="zh-CN" sz="1800"/>
                        <a:t>-3</a:t>
                      </a:r>
                      <a:r>
                        <a:rPr lang="zh-CN" altLang="en-US" sz="1800"/>
                        <a:t>到整数最大值</a:t>
                      </a:r>
                      <a:r>
                        <a:rPr lang="en-US" altLang="zh-CN" sz="1800"/>
                        <a:t>+3</a:t>
                      </a:r>
                      <a:r>
                        <a:rPr lang="zh-CN" altLang="en-US" sz="1800"/>
                        <a:t>之间的幂的值</a:t>
                      </a:r>
                      <a:endParaRPr lang="zh-CN" altLang="en-US" sz="1800"/>
                    </a:p>
                  </a:txBody>
                  <a:tcPr/>
                </a:tc>
              </a:tr>
              <a:tr h="457200">
                <a:tc>
                  <a:txBody>
                    <a:bodyPr/>
                    <a:p>
                      <a:pPr>
                        <a:buNone/>
                      </a:pPr>
                      <a:r>
                        <a:rPr lang="en-US" altLang="zh-CN" sz="1800"/>
                        <a:t>ibm_b23</a:t>
                      </a:r>
                      <a:endParaRPr lang="en-US" altLang="zh-CN" sz="1800"/>
                    </a:p>
                  </a:txBody>
                  <a:tcPr/>
                </a:tc>
                <a:tc>
                  <a:txBody>
                    <a:bodyPr/>
                    <a:p>
                      <a:pPr>
                        <a:buNone/>
                      </a:pPr>
                      <a:r>
                        <a:rPr lang="zh-CN" altLang="en-US" sz="1800">
                          <a:sym typeface="+mn-ea"/>
                        </a:rPr>
                        <a:t>测试</a:t>
                      </a:r>
                      <a:r>
                        <a:rPr lang="zh-CN" altLang="en-US" sz="1800">
                          <a:sym typeface="+mn-ea"/>
                        </a:rPr>
                        <a:t>可能导致溢出的整数</a:t>
                      </a:r>
                      <a:r>
                        <a:rPr lang="en-US" altLang="zh-CN" sz="1800">
                          <a:sym typeface="+mn-ea"/>
                        </a:rPr>
                        <a:t>(maxint)</a:t>
                      </a:r>
                      <a:endParaRPr lang="en-US" altLang="zh-CN" sz="1800"/>
                    </a:p>
                    <a:p>
                      <a:pPr>
                        <a:buNone/>
                      </a:pPr>
                      <a:endParaRPr lang="zh-CN" altLang="en-US" sz="1800"/>
                    </a:p>
                  </a:txBody>
                  <a:tcPr/>
                </a:tc>
              </a:tr>
              <a:tr h="640080">
                <a:tc>
                  <a:txBody>
                    <a:bodyPr/>
                    <a:p>
                      <a:pPr>
                        <a:buNone/>
                      </a:pPr>
                      <a:r>
                        <a:rPr lang="en-US" altLang="zh-CN" sz="1800">
                          <a:sym typeface="+mn-ea"/>
                        </a:rPr>
                        <a:t>ibm_b23</a:t>
                      </a:r>
                      <a:endParaRPr lang="en-US" altLang="zh-CN" sz="1800">
                        <a:sym typeface="+mn-ea"/>
                      </a:endParaRPr>
                    </a:p>
                  </a:txBody>
                  <a:tcPr/>
                </a:tc>
                <a:tc>
                  <a:txBody>
                    <a:bodyPr/>
                    <a:p>
                      <a:pPr>
                        <a:buNone/>
                      </a:pPr>
                      <a:r>
                        <a:rPr lang="zh-CN" altLang="en-US" sz="1800">
                          <a:sym typeface="+mn-ea"/>
                        </a:rPr>
                        <a:t>测试</a:t>
                      </a:r>
                      <a:r>
                        <a:rPr lang="zh-CN" altLang="en-US" sz="1800"/>
                        <a:t>四舍五入到整数的情况</a:t>
                      </a:r>
                      <a:endParaRPr lang="zh-CN" altLang="en-US" sz="1800"/>
                    </a:p>
                  </a:txBody>
                  <a:tcPr/>
                </a:tc>
              </a:tr>
              <a:tr h="457200">
                <a:tc>
                  <a:txBody>
                    <a:bodyPr/>
                    <a:p>
                      <a:pPr>
                        <a:buNone/>
                      </a:pPr>
                      <a:r>
                        <a:rPr lang="en-US" altLang="zh-CN" sz="1800"/>
                        <a:t>ibm_b27</a:t>
                      </a:r>
                      <a:endParaRPr lang="en-US" altLang="zh-CN" sz="1800"/>
                    </a:p>
                  </a:txBody>
                  <a:tcPr/>
                </a:tc>
                <a:tc>
                  <a:txBody>
                    <a:bodyPr/>
                    <a:p>
                      <a:pPr>
                        <a:buNone/>
                      </a:pPr>
                      <a:r>
                        <a:rPr lang="zh-CN" altLang="en-US" sz="1800"/>
                        <a:t>测试从高精度转换到低精度的情况</a:t>
                      </a:r>
                      <a:endParaRPr lang="zh-CN" altLang="en-US" sz="1800"/>
                    </a:p>
                  </a:txBody>
                  <a:tcPr/>
                </a:tc>
              </a:tr>
              <a:tr h="457200">
                <a:tc>
                  <a:txBody>
                    <a:bodyPr/>
                    <a:p>
                      <a:pPr>
                        <a:buNone/>
                      </a:pPr>
                      <a:r>
                        <a:rPr lang="en-US" altLang="zh-CN" sz="1800"/>
                        <a:t>ibm_b28</a:t>
                      </a:r>
                      <a:endParaRPr lang="en-US" altLang="zh-CN" sz="1800"/>
                    </a:p>
                  </a:txBody>
                  <a:tcPr/>
                </a:tc>
                <a:tc>
                  <a:txBody>
                    <a:bodyPr/>
                    <a:p>
                      <a:pPr>
                        <a:buNone/>
                      </a:pPr>
                      <a:r>
                        <a:rPr lang="zh-CN" altLang="en-US" sz="1800"/>
                        <a:t>测试浮点数到以浮点格式表示的整数值的转换</a:t>
                      </a:r>
                      <a:endParaRPr lang="zh-CN" altLang="en-US" sz="1800"/>
                    </a:p>
                  </a:txBody>
                  <a:tcPr/>
                </a:tc>
              </a:tr>
              <a:tr h="457200">
                <a:tc>
                  <a:txBody>
                    <a:bodyPr/>
                    <a:p>
                      <a:pPr>
                        <a:buNone/>
                      </a:pPr>
                      <a:r>
                        <a:rPr lang="en-US" altLang="zh-CN" sz="1800">
                          <a:sym typeface="+mn-ea"/>
                        </a:rPr>
                        <a:t>ibm_b29</a:t>
                      </a:r>
                      <a:endParaRPr lang="en-US" altLang="zh-CN" sz="1800"/>
                    </a:p>
                    <a:p>
                      <a:pPr>
                        <a:buNone/>
                      </a:pPr>
                      <a:endParaRPr lang="en-US" altLang="zh-CN" sz="1800"/>
                    </a:p>
                  </a:txBody>
                  <a:tcPr/>
                </a:tc>
                <a:tc>
                  <a:txBody>
                    <a:bodyPr/>
                    <a:p>
                      <a:pPr>
                        <a:buNone/>
                      </a:pPr>
                      <a:r>
                        <a:rPr lang="zh-CN" altLang="en-US" sz="1800">
                          <a:sym typeface="+mn-ea"/>
                        </a:rPr>
                        <a:t>测试</a:t>
                      </a:r>
                      <a:r>
                        <a:rPr lang="zh-CN" altLang="en-US" sz="1800"/>
                        <a:t>检查浮点数四舍五入的不同情况</a:t>
                      </a:r>
                      <a:endParaRPr lang="zh-CN" altLang="en-US" sz="1800"/>
                    </a:p>
                  </a:txBody>
                  <a:tcPr/>
                </a:tc>
              </a:tr>
            </a:tbl>
          </a:graphicData>
        </a:graphic>
      </p:graphicFrame>
    </p:spTree>
  </p:cSld>
  <p:clrMapOvr>
    <a:masterClrMapping/>
  </p:clrMapOvr>
  <p:transition spd="slow" advTm="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1706687" y="170270"/>
            <a:ext cx="3288952" cy="523220"/>
          </a:xfrm>
          <a:prstGeom prst="rect">
            <a:avLst/>
          </a:prstGeom>
          <a:noFill/>
        </p:spPr>
        <p:txBody>
          <a:bodyPr wrap="square" rtlCol="0">
            <a:spAutoFit/>
          </a:bodyPr>
          <a:lstStyle/>
          <a:p>
            <a:pPr algn="ctr"/>
            <a:r>
              <a:rPr lang="en-US" altLang="zh-CN" sz="2800" b="1" dirty="0">
                <a:solidFill>
                  <a:schemeClr val="accent1"/>
                </a:solidFill>
                <a:latin typeface="微软雅黑" panose="020B0503020204020204" pitchFamily="34" charset="-122"/>
                <a:ea typeface="微软雅黑" panose="020B0503020204020204" pitchFamily="34" charset="-122"/>
              </a:rPr>
              <a:t>RISCV-ISAC  </a:t>
            </a:r>
            <a:endParaRPr lang="en-US" altLang="zh-CN" sz="2800" b="1" dirty="0">
              <a:solidFill>
                <a:schemeClr val="accent1"/>
              </a:solidFill>
              <a:latin typeface="微软雅黑" panose="020B0503020204020204" pitchFamily="34" charset="-122"/>
              <a:ea typeface="微软雅黑" panose="020B0503020204020204" pitchFamily="34" charset="-122"/>
            </a:endParaRPr>
          </a:p>
        </p:txBody>
      </p:sp>
      <p:sp>
        <p:nvSpPr>
          <p:cNvPr id="3" name="圆角矩形 8"/>
          <p:cNvSpPr/>
          <p:nvPr/>
        </p:nvSpPr>
        <p:spPr bwMode="auto">
          <a:xfrm>
            <a:off x="-93513" y="38180"/>
            <a:ext cx="1941281" cy="664623"/>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108816" tIns="54408" rIns="108816" bIns="54408" numCol="1" rtlCol="0" anchor="t" anchorCtr="0" compatLnSpc="1"/>
          <a:lstStyle/>
          <a:p>
            <a:pPr algn="ctr" defTabSz="1088390"/>
            <a:endParaRPr lang="zh-CN" altLang="en-US" sz="3700" dirty="0">
              <a:solidFill>
                <a:schemeClr val="bg1"/>
              </a:solidFill>
              <a:latin typeface="+mj-lt"/>
              <a:ea typeface="微软雅黑" panose="020B0503020204020204" pitchFamily="34" charset="-122"/>
            </a:endParaRPr>
          </a:p>
        </p:txBody>
      </p:sp>
      <p:sp>
        <p:nvSpPr>
          <p:cNvPr id="4" name="文本框 3"/>
          <p:cNvSpPr txBox="1"/>
          <p:nvPr/>
        </p:nvSpPr>
        <p:spPr>
          <a:xfrm>
            <a:off x="698575" y="909514"/>
            <a:ext cx="10369152" cy="829945"/>
          </a:xfrm>
          <a:prstGeom prst="rect">
            <a:avLst/>
          </a:prstGeom>
          <a:noFill/>
        </p:spPr>
        <p:txBody>
          <a:bodyPr wrap="square">
            <a:spAutoFit/>
          </a:bodyPr>
          <a:lstStyle/>
          <a:p>
            <a:r>
              <a:rPr lang="zh-CN" altLang="en-US" dirty="0"/>
              <a:t>与其他指令不同的是，</a:t>
            </a:r>
            <a:r>
              <a:rPr lang="en-US" altLang="zh-CN" dirty="0"/>
              <a:t>fcvt.d.h</a:t>
            </a:r>
            <a:r>
              <a:rPr lang="zh-CN" altLang="en-US" dirty="0"/>
              <a:t>所需要的为半精度数据，而</a:t>
            </a:r>
            <a:r>
              <a:rPr lang="en-US" altLang="zh-CN" dirty="0"/>
              <a:t>isac</a:t>
            </a:r>
            <a:r>
              <a:rPr lang="zh-CN" altLang="en-US" dirty="0"/>
              <a:t>中的函数并不支持</a:t>
            </a:r>
            <a:r>
              <a:rPr lang="en-US" altLang="zh-CN" dirty="0"/>
              <a:t>16</a:t>
            </a:r>
            <a:r>
              <a:rPr lang="zh-CN" altLang="en-US" dirty="0"/>
              <a:t>位的数据，因此需要对其进行修改以添加</a:t>
            </a:r>
            <a:r>
              <a:rPr lang="zh-CN" altLang="en-US" dirty="0"/>
              <a:t>支持</a:t>
            </a:r>
            <a:endParaRPr lang="zh-CN" altLang="en-US" dirty="0"/>
          </a:p>
        </p:txBody>
      </p:sp>
      <p:sp>
        <p:nvSpPr>
          <p:cNvPr id="6" name="文本框 5"/>
          <p:cNvSpPr txBox="1"/>
          <p:nvPr/>
        </p:nvSpPr>
        <p:spPr>
          <a:xfrm>
            <a:off x="194945" y="1701800"/>
            <a:ext cx="9121140" cy="5077460"/>
          </a:xfrm>
          <a:prstGeom prst="rect">
            <a:avLst/>
          </a:prstGeom>
          <a:noFill/>
        </p:spPr>
        <p:txBody>
          <a:bodyPr wrap="square" rtlCol="0" anchor="t">
            <a:spAutoFit/>
          </a:bodyPr>
          <a:p>
            <a:r>
              <a:rPr lang="zh-CN" altLang="en-US" sz="1800"/>
              <a:t>def ibm_b1(flen, iflen, opcode, ops):</a:t>
            </a:r>
            <a:endParaRPr lang="zh-CN" altLang="en-US" sz="1800"/>
          </a:p>
          <a:p>
            <a:r>
              <a:rPr lang="zh-CN" altLang="en-US" sz="1800"/>
              <a:t>sanitise = get_sanitise_func(opcode)    </a:t>
            </a:r>
            <a:endParaRPr lang="zh-CN" altLang="en-US" sz="1800"/>
          </a:p>
          <a:p>
            <a:endParaRPr lang="zh-CN" altLang="en-US" sz="1800"/>
          </a:p>
          <a:p>
            <a:r>
              <a:rPr lang="en-US" altLang="zh-CN" sz="1800">
                <a:solidFill>
                  <a:srgbClr val="FF0000"/>
                </a:solidFill>
              </a:rPr>
              <a:t>     </a:t>
            </a:r>
            <a:r>
              <a:rPr lang="zh-CN" altLang="en-US" sz="1800">
                <a:solidFill>
                  <a:srgbClr val="FF0000"/>
                </a:solidFill>
              </a:rPr>
              <a:t>if iflen == 16:</a:t>
            </a:r>
            <a:endParaRPr lang="zh-CN" altLang="en-US" sz="1800">
              <a:solidFill>
                <a:srgbClr val="FF0000"/>
              </a:solidFill>
            </a:endParaRPr>
          </a:p>
          <a:p>
            <a:r>
              <a:rPr lang="zh-CN" altLang="en-US" sz="1800">
                <a:solidFill>
                  <a:srgbClr val="FF0000"/>
                </a:solidFill>
              </a:rPr>
              <a:t>        basic_types = hzero + hminsubnorm + [hsubnorm[0], hsubnorm[3]] +\</a:t>
            </a:r>
            <a:endParaRPr lang="zh-CN" altLang="en-US" sz="1800">
              <a:solidFill>
                <a:srgbClr val="FF0000"/>
              </a:solidFill>
            </a:endParaRPr>
          </a:p>
          <a:p>
            <a:r>
              <a:rPr lang="zh-CN" altLang="en-US" sz="1800">
                <a:solidFill>
                  <a:srgbClr val="FF0000"/>
                </a:solidFill>
              </a:rPr>
              <a:t>            hmaxsubnorm + hminnorm + [hnorm[0], hnorm[3]] + hmaxnorm + \</a:t>
            </a:r>
            <a:endParaRPr lang="zh-CN" altLang="en-US" sz="1800">
              <a:solidFill>
                <a:srgbClr val="FF0000"/>
              </a:solidFill>
            </a:endParaRPr>
          </a:p>
          <a:p>
            <a:r>
              <a:rPr lang="zh-CN" altLang="en-US" sz="1800">
                <a:solidFill>
                  <a:srgbClr val="FF0000"/>
                </a:solidFill>
              </a:rPr>
              <a:t>            hinfinity + hdefaultnan + [hqnan[0], hqnan[3]] + \</a:t>
            </a:r>
            <a:endParaRPr lang="zh-CN" altLang="en-US" sz="1800">
              <a:solidFill>
                <a:srgbClr val="FF0000"/>
              </a:solidFill>
            </a:endParaRPr>
          </a:p>
          <a:p>
            <a:r>
              <a:rPr lang="zh-CN" altLang="en-US" sz="1800">
                <a:solidFill>
                  <a:srgbClr val="FF0000"/>
                </a:solidFill>
              </a:rPr>
              <a:t>            [hsnan[0], hsnan[3]] + hone</a:t>
            </a:r>
            <a:endParaRPr lang="zh-CN" altLang="en-US" sz="1800">
              <a:solidFill>
                <a:srgbClr val="FF0000"/>
              </a:solidFill>
            </a:endParaRPr>
          </a:p>
          <a:p>
            <a:r>
              <a:rPr lang="zh-CN" altLang="en-US" sz="1800"/>
              <a:t>    elif iflen == 32:</a:t>
            </a:r>
            <a:endParaRPr lang="zh-CN" altLang="en-US" sz="1800"/>
          </a:p>
          <a:p>
            <a:r>
              <a:rPr lang="zh-CN" altLang="en-US" sz="1800"/>
              <a:t>        basic_types = fzero + fminsubnorm + [fsubnorm[0], fsubnorm[3]] +\</a:t>
            </a:r>
            <a:endParaRPr lang="zh-CN" altLang="en-US" sz="1800"/>
          </a:p>
          <a:p>
            <a:r>
              <a:rPr lang="zh-CN" altLang="en-US" sz="1800"/>
              <a:t>            fmaxsubnorm + fminnorm + [fnorm[0], fnorm[3]] + fmaxnorm + \</a:t>
            </a:r>
            <a:endParaRPr lang="zh-CN" altLang="en-US" sz="1800"/>
          </a:p>
          <a:p>
            <a:r>
              <a:rPr lang="zh-CN" altLang="en-US" sz="1800"/>
              <a:t>            finfinity + fdefaultnan + [fqnan[0], fqnan[3]] + \</a:t>
            </a:r>
            <a:endParaRPr lang="zh-CN" altLang="en-US" sz="1800"/>
          </a:p>
          <a:p>
            <a:r>
              <a:rPr lang="zh-CN" altLang="en-US" sz="1800"/>
              <a:t>            [fsnan[0], fsnan[3]] + fone</a:t>
            </a:r>
            <a:endParaRPr lang="zh-CN" altLang="en-US" sz="1800"/>
          </a:p>
          <a:p>
            <a:r>
              <a:rPr lang="zh-CN" altLang="en-US" sz="1800"/>
              <a:t>    elif iflen == 64:</a:t>
            </a:r>
            <a:endParaRPr lang="zh-CN" altLang="en-US" sz="1800"/>
          </a:p>
          <a:p>
            <a:r>
              <a:rPr lang="zh-CN" altLang="en-US" sz="1800"/>
              <a:t>        basic_types = dzero + dminsubnorm + [dsubnorm[0], dsubnorm[1]] +\</a:t>
            </a:r>
            <a:endParaRPr lang="zh-CN" altLang="en-US" sz="1800"/>
          </a:p>
          <a:p>
            <a:r>
              <a:rPr lang="zh-CN" altLang="en-US" sz="1800"/>
              <a:t>            dmaxsubnorm + dminnorm + [dnorm[0], dnorm[1]] + dmaxnorm + \</a:t>
            </a:r>
            <a:endParaRPr lang="zh-CN" altLang="en-US" sz="1800"/>
          </a:p>
          <a:p>
            <a:r>
              <a:rPr lang="zh-CN" altLang="en-US" sz="1800"/>
              <a:t>            dinfinity + ddefaultnan + [dqnan[0], dqnan[1]] + \</a:t>
            </a:r>
            <a:endParaRPr lang="zh-CN" altLang="en-US" sz="1800"/>
          </a:p>
          <a:p>
            <a:r>
              <a:rPr lang="zh-CN" altLang="en-US" sz="1800"/>
              <a:t>            [dsnan[0], dsnan[1]] + done</a:t>
            </a:r>
            <a:endParaRPr lang="zh-CN" altLang="en-US" sz="1800"/>
          </a:p>
        </p:txBody>
      </p:sp>
      <p:sp>
        <p:nvSpPr>
          <p:cNvPr id="7" name="文本框 6"/>
          <p:cNvSpPr txBox="1"/>
          <p:nvPr/>
        </p:nvSpPr>
        <p:spPr>
          <a:xfrm>
            <a:off x="7899400" y="2768600"/>
            <a:ext cx="6096000" cy="1322070"/>
          </a:xfrm>
          <a:prstGeom prst="rect">
            <a:avLst/>
          </a:prstGeom>
          <a:noFill/>
        </p:spPr>
        <p:txBody>
          <a:bodyPr wrap="square" rtlCol="0" anchor="t">
            <a:spAutoFit/>
          </a:bodyPr>
          <a:p>
            <a:r>
              <a:rPr lang="zh-CN" altLang="en-US" sz="1600"/>
              <a:t>hzero       = ['0x0000','0x8000']</a:t>
            </a:r>
            <a:endParaRPr lang="zh-CN" altLang="en-US" sz="1600"/>
          </a:p>
          <a:p>
            <a:r>
              <a:rPr lang="en-US" altLang="zh-CN" sz="1600"/>
              <a:t>....</a:t>
            </a:r>
            <a:endParaRPr lang="en-US" altLang="zh-CN" sz="1600"/>
          </a:p>
          <a:p>
            <a:r>
              <a:rPr lang="zh-CN" altLang="en-US" sz="1600"/>
              <a:t>hqnan       = ['0x7E01', '0xFE01', '0x7EAA', '0xFEAA']</a:t>
            </a:r>
            <a:endParaRPr lang="zh-CN" altLang="en-US" sz="1600"/>
          </a:p>
          <a:p>
            <a:r>
              <a:rPr lang="zh-CN" altLang="en-US" sz="1600"/>
              <a:t>hsnan       = ['0x7C01', '0xFC01', '0x7D55', '0xFD55']</a:t>
            </a:r>
            <a:endParaRPr lang="zh-CN" altLang="en-US" sz="1600"/>
          </a:p>
          <a:p>
            <a:r>
              <a:rPr lang="zh-CN" altLang="en-US" sz="1600"/>
              <a:t>hone        = ['0x3C00', '0xBC00']</a:t>
            </a:r>
            <a:endParaRPr lang="zh-CN" altLang="en-US" sz="1600"/>
          </a:p>
        </p:txBody>
      </p:sp>
    </p:spTree>
  </p:cSld>
  <p:clrMapOvr>
    <a:masterClrMapping/>
  </p:clrMapOvr>
  <p:transition spd="slow" advTm="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1706687" y="170270"/>
            <a:ext cx="3288952" cy="523220"/>
          </a:xfrm>
          <a:prstGeom prst="rect">
            <a:avLst/>
          </a:prstGeom>
          <a:noFill/>
        </p:spPr>
        <p:txBody>
          <a:bodyPr wrap="square" rtlCol="0">
            <a:spAutoFit/>
          </a:bodyPr>
          <a:lstStyle/>
          <a:p>
            <a:pPr algn="ctr"/>
            <a:r>
              <a:rPr lang="en-US" altLang="zh-CN" sz="2800" b="1" dirty="0">
                <a:solidFill>
                  <a:schemeClr val="accent1"/>
                </a:solidFill>
                <a:latin typeface="微软雅黑" panose="020B0503020204020204" pitchFamily="34" charset="-122"/>
                <a:ea typeface="微软雅黑" panose="020B0503020204020204" pitchFamily="34" charset="-122"/>
              </a:rPr>
              <a:t>RISCV-ISAC  </a:t>
            </a:r>
            <a:endParaRPr lang="en-US" altLang="zh-CN" sz="2800" b="1" dirty="0">
              <a:solidFill>
                <a:schemeClr val="accent1"/>
              </a:solidFill>
              <a:latin typeface="微软雅黑" panose="020B0503020204020204" pitchFamily="34" charset="-122"/>
              <a:ea typeface="微软雅黑" panose="020B0503020204020204" pitchFamily="34" charset="-122"/>
            </a:endParaRPr>
          </a:p>
        </p:txBody>
      </p:sp>
      <p:sp>
        <p:nvSpPr>
          <p:cNvPr id="3" name="圆角矩形 8"/>
          <p:cNvSpPr/>
          <p:nvPr/>
        </p:nvSpPr>
        <p:spPr bwMode="auto">
          <a:xfrm>
            <a:off x="-93513" y="38180"/>
            <a:ext cx="1941281" cy="664623"/>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108816" tIns="54408" rIns="108816" bIns="54408" numCol="1" rtlCol="0" anchor="t" anchorCtr="0" compatLnSpc="1"/>
          <a:lstStyle/>
          <a:p>
            <a:pPr algn="ctr" defTabSz="1088390"/>
            <a:endParaRPr lang="zh-CN" altLang="en-US" sz="3700" dirty="0">
              <a:solidFill>
                <a:schemeClr val="bg1"/>
              </a:solidFill>
              <a:latin typeface="+mj-lt"/>
              <a:ea typeface="微软雅黑" panose="020B0503020204020204" pitchFamily="34" charset="-122"/>
            </a:endParaRPr>
          </a:p>
        </p:txBody>
      </p:sp>
      <p:sp>
        <p:nvSpPr>
          <p:cNvPr id="4" name="文本框 3"/>
          <p:cNvSpPr txBox="1"/>
          <p:nvPr/>
        </p:nvSpPr>
        <p:spPr>
          <a:xfrm>
            <a:off x="626745" y="2421890"/>
            <a:ext cx="11499215" cy="1568450"/>
          </a:xfrm>
          <a:prstGeom prst="rect">
            <a:avLst/>
          </a:prstGeom>
          <a:noFill/>
        </p:spPr>
        <p:txBody>
          <a:bodyPr wrap="square">
            <a:spAutoFit/>
          </a:bodyPr>
          <a:lstStyle/>
          <a:p>
            <a:r>
              <a:rPr dirty="0"/>
              <a:t>riscv_ctg </a:t>
            </a:r>
            <a:endParaRPr dirty="0"/>
          </a:p>
          <a:p>
            <a:r>
              <a:rPr dirty="0"/>
              <a:t>--cgf </a:t>
            </a:r>
            <a:r>
              <a:rPr lang="en-US" dirty="0"/>
              <a:t>/path-to-ctg</a:t>
            </a:r>
            <a:r>
              <a:rPr dirty="0"/>
              <a:t>/sample_cgfs/dataset.cgf</a:t>
            </a:r>
            <a:endParaRPr dirty="0"/>
          </a:p>
          <a:p>
            <a:r>
              <a:rPr dirty="0"/>
              <a:t>--cgf</a:t>
            </a:r>
            <a:r>
              <a:rPr lang="en-US" dirty="0"/>
              <a:t> </a:t>
            </a:r>
            <a:r>
              <a:rPr lang="en-US" dirty="0">
                <a:sym typeface="+mn-ea"/>
              </a:rPr>
              <a:t>/path-to-ctg</a:t>
            </a:r>
            <a:r>
              <a:rPr dirty="0"/>
              <a:t>/sample_cgfs/sample_cgfs_fext/RV32H/rv32h_fcvt.d.h.cgf  </a:t>
            </a:r>
            <a:endParaRPr dirty="0"/>
          </a:p>
          <a:p>
            <a:r>
              <a:rPr dirty="0"/>
              <a:t>-- xlen 32  </a:t>
            </a:r>
            <a:endParaRPr dirty="0"/>
          </a:p>
        </p:txBody>
      </p:sp>
      <p:sp>
        <p:nvSpPr>
          <p:cNvPr id="8" name="文本框 7"/>
          <p:cNvSpPr txBox="1"/>
          <p:nvPr/>
        </p:nvSpPr>
        <p:spPr>
          <a:xfrm>
            <a:off x="482675" y="1701994"/>
            <a:ext cx="10369152" cy="460375"/>
          </a:xfrm>
          <a:prstGeom prst="rect">
            <a:avLst/>
          </a:prstGeom>
          <a:noFill/>
        </p:spPr>
        <p:txBody>
          <a:bodyPr wrap="square">
            <a:spAutoFit/>
          </a:bodyPr>
          <a:lstStyle/>
          <a:p>
            <a:r>
              <a:rPr lang="zh-CN" altLang="en-US" dirty="0"/>
              <a:t>当对</a:t>
            </a:r>
            <a:r>
              <a:rPr lang="en-US" altLang="zh-CN" dirty="0"/>
              <a:t>ISAC</a:t>
            </a:r>
            <a:r>
              <a:rPr lang="zh-CN" altLang="en-US" dirty="0"/>
              <a:t>的修改完成后，便可以使用</a:t>
            </a:r>
            <a:r>
              <a:rPr lang="en-US" altLang="zh-CN" dirty="0"/>
              <a:t>ctg</a:t>
            </a:r>
            <a:r>
              <a:rPr lang="zh-CN" altLang="en-US" dirty="0"/>
              <a:t>进行测试用例的</a:t>
            </a:r>
            <a:r>
              <a:rPr lang="zh-CN" altLang="en-US" dirty="0"/>
              <a:t>生成</a:t>
            </a:r>
            <a:endParaRPr lang="zh-CN" altLang="en-US" dirty="0"/>
          </a:p>
        </p:txBody>
      </p:sp>
      <p:sp>
        <p:nvSpPr>
          <p:cNvPr id="9" name="文本框 8"/>
          <p:cNvSpPr txBox="1"/>
          <p:nvPr/>
        </p:nvSpPr>
        <p:spPr>
          <a:xfrm>
            <a:off x="410920" y="4798254"/>
            <a:ext cx="10369152" cy="460375"/>
          </a:xfrm>
          <a:prstGeom prst="rect">
            <a:avLst/>
          </a:prstGeom>
          <a:noFill/>
        </p:spPr>
        <p:txBody>
          <a:bodyPr wrap="square">
            <a:spAutoFit/>
          </a:bodyPr>
          <a:p>
            <a:r>
              <a:rPr lang="zh-CN" altLang="en-US" dirty="0"/>
              <a:t>此时在对应的文件夹内应该有相应的测试用例</a:t>
            </a:r>
            <a:r>
              <a:rPr lang="zh-CN" altLang="en-US" dirty="0"/>
              <a:t>生成</a:t>
            </a:r>
            <a:endParaRPr lang="zh-CN" altLang="en-US" dirty="0"/>
          </a:p>
        </p:txBody>
      </p:sp>
    </p:spTree>
  </p:cSld>
  <p:clrMapOvr>
    <a:masterClrMapping/>
  </p:clrMapOvr>
  <p:transition spd="slow" advTm="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1706687" y="170270"/>
            <a:ext cx="3288952" cy="523220"/>
          </a:xfrm>
          <a:prstGeom prst="rect">
            <a:avLst/>
          </a:prstGeom>
          <a:noFill/>
        </p:spPr>
        <p:txBody>
          <a:bodyPr wrap="square" rtlCol="0">
            <a:spAutoFit/>
          </a:bodyPr>
          <a:lstStyle/>
          <a:p>
            <a:pPr algn="ctr"/>
            <a:r>
              <a:rPr lang="en-US" altLang="zh-CN" sz="2800" b="1" dirty="0">
                <a:solidFill>
                  <a:schemeClr val="accent1"/>
                </a:solidFill>
                <a:latin typeface="微软雅黑" panose="020B0503020204020204" pitchFamily="34" charset="-122"/>
                <a:ea typeface="微软雅黑" panose="020B0503020204020204" pitchFamily="34" charset="-122"/>
              </a:rPr>
              <a:t>RISCOF </a:t>
            </a:r>
            <a:endParaRPr lang="en-US" altLang="zh-CN" sz="2800" b="1" dirty="0">
              <a:solidFill>
                <a:schemeClr val="accent1"/>
              </a:solidFill>
              <a:latin typeface="微软雅黑" panose="020B0503020204020204" pitchFamily="34" charset="-122"/>
              <a:ea typeface="微软雅黑" panose="020B0503020204020204" pitchFamily="34" charset="-122"/>
            </a:endParaRPr>
          </a:p>
        </p:txBody>
      </p:sp>
      <p:sp>
        <p:nvSpPr>
          <p:cNvPr id="4" name="圆角矩形 8"/>
          <p:cNvSpPr/>
          <p:nvPr/>
        </p:nvSpPr>
        <p:spPr bwMode="auto">
          <a:xfrm>
            <a:off x="-93513" y="38180"/>
            <a:ext cx="1941281" cy="664623"/>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108816" tIns="54408" rIns="108816" bIns="54408" numCol="1" rtlCol="0" anchor="t" anchorCtr="0" compatLnSpc="1"/>
          <a:lstStyle/>
          <a:p>
            <a:pPr algn="ctr" defTabSz="1088390"/>
            <a:endParaRPr lang="zh-CN" altLang="en-US" sz="3700" dirty="0">
              <a:solidFill>
                <a:schemeClr val="bg1"/>
              </a:solidFill>
              <a:latin typeface="+mj-lt"/>
              <a:ea typeface="微软雅黑" panose="020B0503020204020204" pitchFamily="34" charset="-122"/>
            </a:endParaRPr>
          </a:p>
        </p:txBody>
      </p:sp>
      <p:sp>
        <p:nvSpPr>
          <p:cNvPr id="14" name="文本框 13"/>
          <p:cNvSpPr txBox="1"/>
          <p:nvPr/>
        </p:nvSpPr>
        <p:spPr>
          <a:xfrm>
            <a:off x="842591" y="1413570"/>
            <a:ext cx="10369152" cy="829945"/>
          </a:xfrm>
          <a:prstGeom prst="rect">
            <a:avLst/>
          </a:prstGeom>
          <a:noFill/>
        </p:spPr>
        <p:txBody>
          <a:bodyPr wrap="square">
            <a:spAutoFit/>
          </a:bodyPr>
          <a:lstStyle/>
          <a:p>
            <a:r>
              <a:rPr lang="zh-CN" altLang="en-US" dirty="0"/>
              <a:t>在成功生成测试用例之后，还需要让测试用例加入</a:t>
            </a:r>
            <a:r>
              <a:rPr lang="en-US" altLang="zh-CN" dirty="0"/>
              <a:t>ACT</a:t>
            </a:r>
            <a:r>
              <a:rPr lang="zh-CN" altLang="en-US" dirty="0"/>
              <a:t>测试进行测试，因此需要用到</a:t>
            </a:r>
            <a:r>
              <a:rPr lang="en-US" altLang="zh-CN" dirty="0"/>
              <a:t>riscof</a:t>
            </a:r>
            <a:r>
              <a:rPr lang="zh-CN" altLang="en-US" dirty="0"/>
              <a:t>来进行</a:t>
            </a:r>
            <a:r>
              <a:rPr lang="zh-CN" altLang="en-US" dirty="0"/>
              <a:t>测试</a:t>
            </a:r>
            <a:endParaRPr lang="zh-CN" altLang="en-US" dirty="0"/>
          </a:p>
        </p:txBody>
      </p:sp>
      <p:sp>
        <p:nvSpPr>
          <p:cNvPr id="3" name="文本框 2"/>
          <p:cNvSpPr txBox="1"/>
          <p:nvPr/>
        </p:nvSpPr>
        <p:spPr>
          <a:xfrm>
            <a:off x="915035" y="2566035"/>
            <a:ext cx="9780905" cy="460375"/>
          </a:xfrm>
          <a:prstGeom prst="rect">
            <a:avLst/>
          </a:prstGeom>
          <a:noFill/>
        </p:spPr>
        <p:txBody>
          <a:bodyPr wrap="square">
            <a:spAutoFit/>
          </a:bodyPr>
          <a:lstStyle/>
          <a:p>
            <a:r>
              <a:rPr lang="zh-CN" altLang="en-US" dirty="0"/>
              <a:t>以</a:t>
            </a:r>
            <a:r>
              <a:rPr lang="en-US" altLang="zh-CN" dirty="0"/>
              <a:t>spike</a:t>
            </a:r>
            <a:r>
              <a:rPr lang="zh-CN" altLang="en-US" dirty="0"/>
              <a:t>作为被测模拟器，只需要执行</a:t>
            </a:r>
            <a:r>
              <a:rPr lang="en-US" altLang="zh-CN" dirty="0"/>
              <a:t>riscof</a:t>
            </a:r>
            <a:r>
              <a:rPr lang="zh-CN" altLang="en-US" dirty="0"/>
              <a:t>的初始设置</a:t>
            </a:r>
            <a:r>
              <a:rPr lang="zh-CN" altLang="en-US" dirty="0"/>
              <a:t>命令</a:t>
            </a:r>
            <a:endParaRPr lang="zh-CN" altLang="en-US" dirty="0"/>
          </a:p>
        </p:txBody>
      </p:sp>
      <p:sp>
        <p:nvSpPr>
          <p:cNvPr id="2" name="文本框 1"/>
          <p:cNvSpPr txBox="1"/>
          <p:nvPr/>
        </p:nvSpPr>
        <p:spPr>
          <a:xfrm>
            <a:off x="986790" y="3213735"/>
            <a:ext cx="11499215" cy="460375"/>
          </a:xfrm>
          <a:prstGeom prst="rect">
            <a:avLst/>
          </a:prstGeom>
          <a:noFill/>
        </p:spPr>
        <p:txBody>
          <a:bodyPr wrap="square">
            <a:spAutoFit/>
          </a:bodyPr>
          <a:p>
            <a:r>
              <a:rPr lang="en-US" dirty="0"/>
              <a:t>riscof setup --dutname=</a:t>
            </a:r>
            <a:r>
              <a:rPr lang="en-US" dirty="0"/>
              <a:t>spike </a:t>
            </a:r>
            <a:endParaRPr lang="en-US" dirty="0"/>
          </a:p>
        </p:txBody>
      </p:sp>
      <p:sp>
        <p:nvSpPr>
          <p:cNvPr id="5" name="文本框 4"/>
          <p:cNvSpPr txBox="1"/>
          <p:nvPr/>
        </p:nvSpPr>
        <p:spPr>
          <a:xfrm>
            <a:off x="915035" y="4149725"/>
            <a:ext cx="9780905" cy="829945"/>
          </a:xfrm>
          <a:prstGeom prst="rect">
            <a:avLst/>
          </a:prstGeom>
          <a:noFill/>
        </p:spPr>
        <p:txBody>
          <a:bodyPr wrap="square">
            <a:spAutoFit/>
          </a:bodyPr>
          <a:p>
            <a:r>
              <a:rPr lang="zh-CN" altLang="en-US" dirty="0"/>
              <a:t>随后修改生成的</a:t>
            </a:r>
            <a:r>
              <a:rPr lang="en-US" altLang="zh-CN" dirty="0"/>
              <a:t>spike</a:t>
            </a:r>
            <a:r>
              <a:rPr lang="zh-CN" altLang="en-US" dirty="0"/>
              <a:t>文件夹中的</a:t>
            </a:r>
            <a:r>
              <a:rPr lang="en-US" altLang="zh-CN" dirty="0"/>
              <a:t>spike_isa.yaml</a:t>
            </a:r>
            <a:r>
              <a:rPr lang="zh-CN" altLang="en-US" dirty="0"/>
              <a:t>文件，将其中的</a:t>
            </a:r>
            <a:r>
              <a:rPr lang="en-US" altLang="zh-CN" dirty="0"/>
              <a:t>ISA</a:t>
            </a:r>
            <a:r>
              <a:rPr lang="zh-CN" altLang="en-US" dirty="0"/>
              <a:t>修改为</a:t>
            </a:r>
            <a:endParaRPr lang="zh-CN" altLang="en-US" dirty="0"/>
          </a:p>
          <a:p>
            <a:r>
              <a:rPr lang="en-US" altLang="zh-CN" dirty="0"/>
              <a:t>         ISA:</a:t>
            </a:r>
            <a:r>
              <a:rPr lang="en-US" altLang="zh-CN" dirty="0"/>
              <a:t>RV32IFDZicsr_Zfh</a:t>
            </a:r>
            <a:endParaRPr lang="en-US" altLang="zh-CN" dirty="0"/>
          </a:p>
        </p:txBody>
      </p:sp>
    </p:spTree>
  </p:cSld>
  <p:clrMapOvr>
    <a:masterClrMapping/>
  </p:clrMapOvr>
  <p:transition spd="slow" advTm="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1706687" y="170270"/>
            <a:ext cx="3288952" cy="523220"/>
          </a:xfrm>
          <a:prstGeom prst="rect">
            <a:avLst/>
          </a:prstGeom>
          <a:noFill/>
        </p:spPr>
        <p:txBody>
          <a:bodyPr wrap="square" rtlCol="0">
            <a:spAutoFit/>
          </a:bodyPr>
          <a:lstStyle/>
          <a:p>
            <a:pPr algn="ctr"/>
            <a:r>
              <a:rPr lang="en-US" altLang="zh-CN" sz="2800" b="1" dirty="0">
                <a:solidFill>
                  <a:schemeClr val="accent1"/>
                </a:solidFill>
                <a:latin typeface="微软雅黑" panose="020B0503020204020204" pitchFamily="34" charset="-122"/>
                <a:ea typeface="微软雅黑" panose="020B0503020204020204" pitchFamily="34" charset="-122"/>
              </a:rPr>
              <a:t>RISCOF </a:t>
            </a:r>
            <a:endParaRPr lang="en-US" altLang="zh-CN" sz="2800" b="1" dirty="0">
              <a:solidFill>
                <a:schemeClr val="accent1"/>
              </a:solidFill>
              <a:latin typeface="微软雅黑" panose="020B0503020204020204" pitchFamily="34" charset="-122"/>
              <a:ea typeface="微软雅黑" panose="020B0503020204020204" pitchFamily="34" charset="-122"/>
            </a:endParaRPr>
          </a:p>
        </p:txBody>
      </p:sp>
      <p:sp>
        <p:nvSpPr>
          <p:cNvPr id="4" name="圆角矩形 8"/>
          <p:cNvSpPr/>
          <p:nvPr/>
        </p:nvSpPr>
        <p:spPr bwMode="auto">
          <a:xfrm>
            <a:off x="-93513" y="38180"/>
            <a:ext cx="1941281" cy="664623"/>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108816" tIns="54408" rIns="108816" bIns="54408" numCol="1" rtlCol="0" anchor="t" anchorCtr="0" compatLnSpc="1"/>
          <a:lstStyle/>
          <a:p>
            <a:pPr algn="ctr" defTabSz="1088390"/>
            <a:endParaRPr lang="zh-CN" altLang="en-US" sz="3700" dirty="0">
              <a:solidFill>
                <a:schemeClr val="bg1"/>
              </a:solidFill>
              <a:latin typeface="+mj-lt"/>
              <a:ea typeface="微软雅黑" panose="020B0503020204020204" pitchFamily="34" charset="-122"/>
            </a:endParaRPr>
          </a:p>
        </p:txBody>
      </p:sp>
      <p:sp>
        <p:nvSpPr>
          <p:cNvPr id="14" name="文本框 13"/>
          <p:cNvSpPr txBox="1"/>
          <p:nvPr/>
        </p:nvSpPr>
        <p:spPr>
          <a:xfrm>
            <a:off x="842591" y="1413570"/>
            <a:ext cx="10369152" cy="460375"/>
          </a:xfrm>
          <a:prstGeom prst="rect">
            <a:avLst/>
          </a:prstGeom>
          <a:noFill/>
        </p:spPr>
        <p:txBody>
          <a:bodyPr wrap="square">
            <a:spAutoFit/>
          </a:bodyPr>
          <a:lstStyle/>
          <a:p>
            <a:r>
              <a:rPr lang="zh-CN" altLang="en-US" dirty="0"/>
              <a:t>从官方</a:t>
            </a:r>
            <a:r>
              <a:rPr lang="en-US" altLang="zh-CN" dirty="0"/>
              <a:t>RISCV-ARCH-TEST</a:t>
            </a:r>
            <a:r>
              <a:rPr lang="zh-CN" altLang="en-US" dirty="0"/>
              <a:t>中</a:t>
            </a:r>
            <a:r>
              <a:rPr lang="en-US" altLang="zh-CN" dirty="0"/>
              <a:t>clone</a:t>
            </a:r>
            <a:r>
              <a:rPr lang="zh-CN" altLang="en-US" dirty="0"/>
              <a:t>测试用例</a:t>
            </a:r>
            <a:endParaRPr lang="zh-CN" altLang="en-US" dirty="0"/>
          </a:p>
        </p:txBody>
      </p:sp>
      <p:sp>
        <p:nvSpPr>
          <p:cNvPr id="2" name="文本框 1"/>
          <p:cNvSpPr txBox="1"/>
          <p:nvPr/>
        </p:nvSpPr>
        <p:spPr>
          <a:xfrm>
            <a:off x="915035" y="2061845"/>
            <a:ext cx="11499215" cy="460375"/>
          </a:xfrm>
          <a:prstGeom prst="rect">
            <a:avLst/>
          </a:prstGeom>
          <a:noFill/>
        </p:spPr>
        <p:txBody>
          <a:bodyPr wrap="square">
            <a:spAutoFit/>
          </a:bodyPr>
          <a:p>
            <a:r>
              <a:rPr lang="en-US" dirty="0"/>
              <a:t>riscof --verbose info arch-tests --clone  </a:t>
            </a:r>
            <a:endParaRPr lang="en-US" dirty="0"/>
          </a:p>
        </p:txBody>
      </p:sp>
      <p:sp>
        <p:nvSpPr>
          <p:cNvPr id="5" name="文本框 4"/>
          <p:cNvSpPr txBox="1"/>
          <p:nvPr/>
        </p:nvSpPr>
        <p:spPr>
          <a:xfrm>
            <a:off x="626745" y="3573780"/>
            <a:ext cx="9780905" cy="460375"/>
          </a:xfrm>
          <a:prstGeom prst="rect">
            <a:avLst/>
          </a:prstGeom>
          <a:noFill/>
        </p:spPr>
        <p:txBody>
          <a:bodyPr wrap="square">
            <a:spAutoFit/>
          </a:bodyPr>
          <a:p>
            <a:r>
              <a:rPr lang="zh-CN" altLang="en-US" dirty="0"/>
              <a:t>随后使用命令进行</a:t>
            </a:r>
            <a:r>
              <a:rPr lang="zh-CN" altLang="en-US" dirty="0"/>
              <a:t>测试</a:t>
            </a:r>
            <a:endParaRPr lang="zh-CN" altLang="en-US" dirty="0"/>
          </a:p>
        </p:txBody>
      </p:sp>
      <p:sp>
        <p:nvSpPr>
          <p:cNvPr id="6" name="文本框 5"/>
          <p:cNvSpPr txBox="1"/>
          <p:nvPr/>
        </p:nvSpPr>
        <p:spPr>
          <a:xfrm>
            <a:off x="914981" y="2637850"/>
            <a:ext cx="10369152" cy="460375"/>
          </a:xfrm>
          <a:prstGeom prst="rect">
            <a:avLst/>
          </a:prstGeom>
          <a:noFill/>
        </p:spPr>
        <p:txBody>
          <a:bodyPr wrap="square">
            <a:spAutoFit/>
          </a:bodyPr>
          <a:p>
            <a:r>
              <a:rPr lang="zh-CN" altLang="en-US" dirty="0"/>
              <a:t>并将我们生成的测试用例放入</a:t>
            </a:r>
            <a:r>
              <a:rPr lang="zh-CN" altLang="en-US" dirty="0"/>
              <a:t>其中</a:t>
            </a:r>
            <a:endParaRPr lang="zh-CN" altLang="en-US" dirty="0"/>
          </a:p>
        </p:txBody>
      </p:sp>
      <p:sp>
        <p:nvSpPr>
          <p:cNvPr id="7" name="文本框 6"/>
          <p:cNvSpPr txBox="1"/>
          <p:nvPr/>
        </p:nvSpPr>
        <p:spPr>
          <a:xfrm>
            <a:off x="626745" y="4293870"/>
            <a:ext cx="11499215" cy="1198880"/>
          </a:xfrm>
          <a:prstGeom prst="rect">
            <a:avLst/>
          </a:prstGeom>
          <a:noFill/>
        </p:spPr>
        <p:txBody>
          <a:bodyPr wrap="square">
            <a:spAutoFit/>
          </a:bodyPr>
          <a:p>
            <a:r>
              <a:rPr lang="en-US" dirty="0"/>
              <a:t>riscof run --config=config.ini </a:t>
            </a:r>
            <a:endParaRPr lang="en-US" dirty="0"/>
          </a:p>
          <a:p>
            <a:r>
              <a:rPr lang="en-US" dirty="0"/>
              <a:t>--suite=riscv-arch-test/riscv-test-suite/ </a:t>
            </a:r>
            <a:endParaRPr lang="en-US" dirty="0"/>
          </a:p>
          <a:p>
            <a:r>
              <a:rPr lang="en-US" dirty="0"/>
              <a:t>--env=riscv-arch-test/riscv-test-suite/env  </a:t>
            </a:r>
            <a:endParaRPr lang="en-US" dirty="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683621" y="1486079"/>
            <a:ext cx="3808236" cy="4221882"/>
          </a:xfrm>
          <a:prstGeom prst="rect">
            <a:avLst/>
          </a:prstGeom>
        </p:spPr>
      </p:pic>
      <p:sp>
        <p:nvSpPr>
          <p:cNvPr id="9" name="文本框 8"/>
          <p:cNvSpPr txBox="1"/>
          <p:nvPr/>
        </p:nvSpPr>
        <p:spPr>
          <a:xfrm>
            <a:off x="554990" y="5752465"/>
            <a:ext cx="9780905" cy="460375"/>
          </a:xfrm>
          <a:prstGeom prst="rect">
            <a:avLst/>
          </a:prstGeom>
          <a:noFill/>
        </p:spPr>
        <p:txBody>
          <a:bodyPr wrap="square">
            <a:spAutoFit/>
          </a:bodyPr>
          <a:p>
            <a:r>
              <a:rPr lang="zh-CN" altLang="en-US" dirty="0"/>
              <a:t>生成的</a:t>
            </a:r>
            <a:r>
              <a:rPr lang="en-US" altLang="zh-CN" dirty="0"/>
              <a:t>html</a:t>
            </a:r>
            <a:r>
              <a:rPr lang="zh-CN" altLang="en-US" dirty="0"/>
              <a:t>文档中应该包含所选择的测试用例的</a:t>
            </a:r>
            <a:r>
              <a:rPr lang="zh-CN" altLang="en-US" dirty="0"/>
              <a:t>结果</a:t>
            </a:r>
            <a:endParaRPr lang="zh-CN" altLang="en-US" dirty="0"/>
          </a:p>
        </p:txBody>
      </p:sp>
    </p:spTree>
  </p:cSld>
  <p:clrMapOvr>
    <a:masterClrMapping/>
  </p:clrMapOvr>
  <p:transition spd="slow" advTm="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1706687" y="170270"/>
            <a:ext cx="3288952" cy="523220"/>
          </a:xfrm>
          <a:prstGeom prst="rect">
            <a:avLst/>
          </a:prstGeom>
          <a:noFill/>
        </p:spPr>
        <p:txBody>
          <a:bodyPr wrap="square" rtlCol="0">
            <a:spAutoFit/>
          </a:bodyPr>
          <a:lstStyle/>
          <a:p>
            <a:pPr algn="ctr"/>
            <a:r>
              <a:rPr lang="zh-CN" altLang="en-US" sz="2800" b="1" dirty="0">
                <a:solidFill>
                  <a:schemeClr val="accent1"/>
                </a:solidFill>
                <a:latin typeface="微软雅黑" panose="020B0503020204020204" pitchFamily="34" charset="-122"/>
                <a:ea typeface="微软雅黑" panose="020B0503020204020204" pitchFamily="34" charset="-122"/>
              </a:rPr>
              <a:t>结论</a:t>
            </a:r>
            <a:r>
              <a:rPr lang="en-US" altLang="zh-CN" sz="2800" b="1" dirty="0">
                <a:solidFill>
                  <a:schemeClr val="accent1"/>
                </a:solidFill>
                <a:latin typeface="微软雅黑" panose="020B0503020204020204" pitchFamily="34" charset="-122"/>
                <a:ea typeface="微软雅黑" panose="020B0503020204020204" pitchFamily="34" charset="-122"/>
              </a:rPr>
              <a:t>  </a:t>
            </a:r>
            <a:endParaRPr lang="en-US" altLang="zh-CN" sz="2800" b="1" dirty="0">
              <a:solidFill>
                <a:schemeClr val="accent1"/>
              </a:solidFill>
              <a:latin typeface="微软雅黑" panose="020B0503020204020204" pitchFamily="34" charset="-122"/>
              <a:ea typeface="微软雅黑" panose="020B0503020204020204" pitchFamily="34" charset="-122"/>
            </a:endParaRPr>
          </a:p>
        </p:txBody>
      </p:sp>
      <p:sp>
        <p:nvSpPr>
          <p:cNvPr id="3" name="圆角矩形 8"/>
          <p:cNvSpPr/>
          <p:nvPr/>
        </p:nvSpPr>
        <p:spPr bwMode="auto">
          <a:xfrm>
            <a:off x="-93513" y="38180"/>
            <a:ext cx="1941281" cy="664623"/>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108816" tIns="54408" rIns="108816" bIns="54408" numCol="1" rtlCol="0" anchor="t" anchorCtr="0" compatLnSpc="1"/>
          <a:lstStyle/>
          <a:p>
            <a:pPr algn="ctr" defTabSz="1088390"/>
            <a:endParaRPr lang="zh-CN" altLang="en-US" sz="3700" dirty="0">
              <a:solidFill>
                <a:schemeClr val="bg1"/>
              </a:solidFill>
              <a:latin typeface="+mj-lt"/>
              <a:ea typeface="微软雅黑" panose="020B0503020204020204" pitchFamily="34" charset="-122"/>
            </a:endParaRPr>
          </a:p>
        </p:txBody>
      </p:sp>
      <p:sp>
        <p:nvSpPr>
          <p:cNvPr id="4" name="Rectangle 11"/>
          <p:cNvSpPr>
            <a:spLocks noChangeArrowheads="1"/>
          </p:cNvSpPr>
          <p:nvPr/>
        </p:nvSpPr>
        <p:spPr bwMode="auto">
          <a:xfrm>
            <a:off x="1526667" y="2421682"/>
            <a:ext cx="9145016" cy="949325"/>
          </a:xfrm>
          <a:prstGeom prst="rect">
            <a:avLst/>
          </a:prstGeom>
          <a:noFill/>
          <a:ln w="9525" cap="flat" cmpd="sng">
            <a:no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73" tIns="36286" rIns="72573" bIns="36286">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algn="just" eaLnBrk="0" hangingPunct="0">
              <a:lnSpc>
                <a:spcPct val="150000"/>
              </a:lnSpc>
            </a:pPr>
            <a:r>
              <a:rPr lang="en-US" altLang="zh-CN" sz="19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9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通过对</a:t>
            </a:r>
            <a:r>
              <a:rPr lang="en-US" altLang="zh-CN" sz="19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ACT</a:t>
            </a:r>
            <a:r>
              <a:rPr lang="zh-CN" altLang="en-US" sz="19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测试及相关测试框架进行修改及验证，我们可以将越来越多的指令拓展及相关指令集加入到</a:t>
            </a:r>
            <a:r>
              <a:rPr lang="en-US" altLang="zh-CN" sz="19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ACT</a:t>
            </a:r>
            <a:r>
              <a:rPr lang="zh-CN" altLang="en-US" sz="19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测试当中，使得</a:t>
            </a:r>
            <a:r>
              <a:rPr lang="en-US" altLang="zh-CN" sz="19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ACT</a:t>
            </a:r>
            <a:r>
              <a:rPr lang="zh-CN" altLang="en-US" sz="19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测试能够进行更广的更精确的</a:t>
            </a:r>
            <a:r>
              <a:rPr lang="zh-CN" altLang="en-US" sz="19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测试。</a:t>
            </a:r>
            <a:endParaRPr lang="zh-CN" altLang="en-US" sz="19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advTm="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screen"/>
          <a:stretch>
            <a:fillRect/>
          </a:stretch>
        </p:blipFill>
        <p:spPr>
          <a:xfrm>
            <a:off x="-21571" y="793"/>
            <a:ext cx="12193647" cy="6860642"/>
          </a:xfrm>
          <a:prstGeom prst="rect">
            <a:avLst/>
          </a:prstGeom>
        </p:spPr>
      </p:pic>
      <p:sp>
        <p:nvSpPr>
          <p:cNvPr id="10" name="TextBox 9"/>
          <p:cNvSpPr txBox="1"/>
          <p:nvPr/>
        </p:nvSpPr>
        <p:spPr>
          <a:xfrm>
            <a:off x="9479507" y="2277666"/>
            <a:ext cx="2071370" cy="1228090"/>
          </a:xfrm>
          <a:prstGeom prst="rect">
            <a:avLst/>
          </a:prstGeom>
          <a:noFill/>
        </p:spPr>
        <p:txBody>
          <a:bodyPr wrap="none" lIns="121917" tIns="60958" rIns="121917" bIns="60958" rtlCol="0">
            <a:spAutoFit/>
          </a:bodyPr>
          <a:lstStyle/>
          <a:p>
            <a:pPr algn="r"/>
            <a:r>
              <a:rPr lang="zh-CN" altLang="en-US" sz="7200" b="1" dirty="0">
                <a:solidFill>
                  <a:schemeClr val="accent1"/>
                </a:solidFill>
                <a:latin typeface="微软雅黑" panose="020B0503020204020204" pitchFamily="34" charset="-122"/>
                <a:ea typeface="微软雅黑" panose="020B0503020204020204" pitchFamily="34" charset="-122"/>
              </a:rPr>
              <a:t>谢谢</a:t>
            </a:r>
            <a:endParaRPr lang="zh-CN" altLang="en-US" sz="7200" b="1" dirty="0">
              <a:solidFill>
                <a:schemeClr val="accent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5327222" y="3605001"/>
            <a:ext cx="6028912"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2825" y="455097"/>
            <a:ext cx="2152446" cy="861974"/>
          </a:xfrm>
          <a:prstGeom prst="rect">
            <a:avLst/>
          </a:prstGeom>
          <a:noFill/>
        </p:spPr>
        <p:txBody>
          <a:bodyPr wrap="none" lIns="121917" tIns="60958" rIns="121917" bIns="60958" rtlCol="0">
            <a:spAutoFit/>
          </a:bodyPr>
          <a:lstStyle/>
          <a:p>
            <a:r>
              <a:rPr lang="en-US" altLang="zh-CN" sz="4800" dirty="0">
                <a:solidFill>
                  <a:schemeClr val="bg1"/>
                </a:solidFill>
                <a:latin typeface="Eras Bold ITC" panose="020B0907030504020204" pitchFamily="34" charset="0"/>
              </a:rPr>
              <a:t>LOGO</a:t>
            </a:r>
            <a:endParaRPr lang="zh-CN" altLang="en-US" sz="4800" dirty="0">
              <a:solidFill>
                <a:schemeClr val="bg1"/>
              </a:solidFill>
              <a:latin typeface="Eras Bold ITC" panose="020B0907030504020204" pitchFamily="34" charset="0"/>
            </a:endParaRPr>
          </a:p>
        </p:txBody>
      </p:sp>
      <p:sp>
        <p:nvSpPr>
          <p:cNvPr id="2" name="圆角矩形 8"/>
          <p:cNvSpPr/>
          <p:nvPr/>
        </p:nvSpPr>
        <p:spPr bwMode="auto">
          <a:xfrm>
            <a:off x="266526" y="544662"/>
            <a:ext cx="3054213" cy="682843"/>
          </a:xfrm>
          <a:prstGeom prst="roundRect">
            <a:avLst>
              <a:gd name="adj" fmla="val 50000"/>
            </a:avLst>
          </a:prstGeom>
          <a:solidFill>
            <a:schemeClr val="accent1"/>
          </a:solidFill>
          <a:ln w="19050" cap="flat" cmpd="sng" algn="ctr">
            <a:noFill/>
            <a:prstDash val="solid"/>
            <a:round/>
            <a:headEnd type="none" w="med" len="med"/>
            <a:tailEnd type="none" w="med" len="med"/>
          </a:ln>
          <a:effectLst/>
        </p:spPr>
        <p:txBody>
          <a:bodyPr vert="horz" wrap="square" lIns="108816" tIns="54408" rIns="108816" bIns="54408" numCol="1" rtlCol="0" anchor="t" anchorCtr="0" compatLnSpc="1"/>
          <a:lstStyle/>
          <a:p>
            <a:pPr algn="ctr" defTabSz="1088390"/>
            <a:endParaRPr lang="zh-CN" altLang="en-US" sz="3700" dirty="0">
              <a:solidFill>
                <a:schemeClr val="bg1"/>
              </a:solidFill>
              <a:latin typeface="+mj-lt"/>
              <a:ea typeface="微软雅黑" panose="020B0503020204020204" pitchFamily="34" charset="-122"/>
            </a:endParaRPr>
          </a:p>
        </p:txBody>
      </p:sp>
    </p:spTree>
  </p:cSld>
  <p:clrMapOvr>
    <a:masterClrMapping/>
  </p:clrMapOvr>
  <p:transition spd="slow" advTm="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bwMode="auto">
          <a:xfrm>
            <a:off x="1089268" y="1269554"/>
            <a:ext cx="10019814" cy="4218366"/>
          </a:xfrm>
          <a:prstGeom prst="roundRect">
            <a:avLst>
              <a:gd name="adj" fmla="val 3926"/>
            </a:avLst>
          </a:prstGeom>
          <a:noFill/>
          <a:ln w="25400" cap="flat" cmpd="sng" algn="ctr">
            <a:solidFill>
              <a:schemeClr val="accent1"/>
            </a:solidFill>
            <a:prstDash val="solid"/>
            <a:round/>
            <a:headEnd type="none" w="med" len="med"/>
            <a:tailEnd type="none" w="med" len="med"/>
          </a:ln>
          <a:effectLst/>
        </p:spPr>
        <p:txBody>
          <a:bodyPr vert="horz" wrap="square" lIns="91438" tIns="45719" rIns="91438" bIns="45719" numCol="1" rtlCol="0" anchor="t" anchorCtr="0" compatLnSpc="1"/>
          <a:lstStyle/>
          <a:p>
            <a:pPr defTabSz="815975"/>
            <a:endParaRPr lang="zh-CN" altLang="en-US"/>
          </a:p>
        </p:txBody>
      </p:sp>
      <p:sp>
        <p:nvSpPr>
          <p:cNvPr id="7" name="Rectangle 11"/>
          <p:cNvSpPr>
            <a:spLocks noChangeArrowheads="1"/>
          </p:cNvSpPr>
          <p:nvPr/>
        </p:nvSpPr>
        <p:spPr bwMode="auto">
          <a:xfrm>
            <a:off x="1520375" y="1670071"/>
            <a:ext cx="9145016" cy="3530317"/>
          </a:xfrm>
          <a:prstGeom prst="rect">
            <a:avLst/>
          </a:prstGeom>
          <a:noFill/>
          <a:ln w="9525" cap="flat" cmpd="sng">
            <a:no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73" tIns="36286" rIns="72573" bIns="36286">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algn="just" eaLnBrk="0" hangingPunct="0">
              <a:lnSpc>
                <a:spcPct val="150000"/>
              </a:lnSpc>
            </a:pPr>
            <a:r>
              <a:rPr lang="en-US" altLang="zh-CN" sz="19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  ACT</a:t>
            </a:r>
            <a:r>
              <a:rPr lang="zh-CN" altLang="en-US" sz="19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是</a:t>
            </a:r>
            <a:r>
              <a:rPr lang="en-US" altLang="zh-CN" sz="19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RISC-V Architecture Test SIG </a:t>
            </a:r>
            <a:r>
              <a:rPr lang="zh-CN" altLang="en-US" sz="19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对</a:t>
            </a:r>
            <a:r>
              <a:rPr lang="en-US" altLang="zh-CN" sz="19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RISC-V </a:t>
            </a:r>
            <a:r>
              <a:rPr lang="zh-CN" altLang="en-US" sz="19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基础架构的一套测试，旨在帮助确保为给定 </a:t>
            </a:r>
            <a:r>
              <a:rPr lang="en-US" altLang="zh-CN" sz="19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RISC-V </a:t>
            </a:r>
            <a:r>
              <a:rPr lang="zh-CN" altLang="en-US" sz="19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配置文件</a:t>
            </a:r>
            <a:r>
              <a:rPr lang="en-US" altLang="zh-CN" sz="19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9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规范编写的软件能够在符合该配置文件的所有实现上运行。</a:t>
            </a:r>
            <a:r>
              <a:rPr lang="en-US" altLang="zh-CN" sz="19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ACT</a:t>
            </a:r>
            <a:r>
              <a:rPr lang="zh-CN" altLang="en-US" sz="19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测试还有助于确保实施者正确理解并实施了规范。</a:t>
            </a:r>
            <a:endParaRPr lang="zh-CN" altLang="en-US" sz="19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0" hangingPunct="0">
              <a:lnSpc>
                <a:spcPct val="150000"/>
              </a:lnSpc>
            </a:pPr>
            <a:r>
              <a:rPr lang="en-US" altLang="zh-CN" sz="19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  ACT</a:t>
            </a:r>
            <a:r>
              <a:rPr lang="zh-CN" altLang="en-US" sz="19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是一个最小的过滤器。通过</a:t>
            </a:r>
            <a:r>
              <a:rPr lang="en-US" altLang="zh-CN" sz="19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ACT</a:t>
            </a:r>
            <a:r>
              <a:rPr lang="zh-CN" altLang="en-US" sz="19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测试并获得 </a:t>
            </a:r>
            <a:r>
              <a:rPr lang="en-US" altLang="zh-CN" sz="19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RISC-V International </a:t>
            </a:r>
            <a:r>
              <a:rPr lang="zh-CN" altLang="en-US" sz="19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批准的结果是获得 </a:t>
            </a:r>
            <a:r>
              <a:rPr lang="en-US" altLang="zh-CN" sz="19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RISC-V </a:t>
            </a:r>
            <a:r>
              <a:rPr lang="zh-CN" altLang="en-US" sz="19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商标许可的先决条件。通过 </a:t>
            </a:r>
            <a:r>
              <a:rPr lang="en-US" altLang="zh-CN" sz="19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RISC-V ACT</a:t>
            </a:r>
            <a:r>
              <a:rPr lang="zh-CN" altLang="en-US" sz="19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测试并不意味着设计符合 </a:t>
            </a:r>
            <a:r>
              <a:rPr lang="en-US" altLang="zh-CN" sz="19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RISC-V </a:t>
            </a:r>
            <a:r>
              <a:rPr lang="zh-CN" altLang="en-US" sz="19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架构。</a:t>
            </a:r>
            <a:r>
              <a:rPr lang="en-US" altLang="zh-CN" sz="19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ACT</a:t>
            </a:r>
            <a:r>
              <a:rPr lang="zh-CN" altLang="en-US" sz="19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只是一组基本的测试，</a:t>
            </a:r>
            <a:r>
              <a:rPr lang="en-US" altLang="zh-CN" sz="19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ACT</a:t>
            </a:r>
            <a:r>
              <a:rPr lang="zh-CN" altLang="en-US" sz="19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测试主要检查规范的重要问题，而不关注细节。</a:t>
            </a:r>
            <a:endParaRPr lang="en-US" altLang="zh-CN" sz="2000" dirty="0">
              <a:solidFill>
                <a:schemeClr val="tx1">
                  <a:lumMod val="85000"/>
                  <a:lumOff val="15000"/>
                </a:schemeClr>
              </a:solidFill>
              <a:ea typeface="微软雅黑" panose="020B0503020204020204" pitchFamily="34" charset="-122"/>
              <a:cs typeface="Arial" panose="020B0604020202020204" pitchFamily="34" charset="0"/>
            </a:endParaRPr>
          </a:p>
          <a:p>
            <a:pPr algn="just" eaLnBrk="0" hangingPunct="0">
              <a:lnSpc>
                <a:spcPct val="150000"/>
              </a:lnSpc>
            </a:pPr>
            <a:endParaRPr lang="zh-CN" altLang="en-US" sz="19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8" name="组合 7"/>
          <p:cNvGrpSpPr/>
          <p:nvPr/>
        </p:nvGrpSpPr>
        <p:grpSpPr>
          <a:xfrm>
            <a:off x="1532794" y="882943"/>
            <a:ext cx="3054213" cy="682843"/>
            <a:chOff x="2332469" y="809238"/>
            <a:chExt cx="1859969" cy="608493"/>
          </a:xfrm>
          <a:solidFill>
            <a:srgbClr val="0070C0"/>
          </a:solidFill>
        </p:grpSpPr>
        <p:sp>
          <p:nvSpPr>
            <p:cNvPr id="9" name="圆角矩形 8"/>
            <p:cNvSpPr/>
            <p:nvPr/>
          </p:nvSpPr>
          <p:spPr bwMode="auto">
            <a:xfrm>
              <a:off x="2332469" y="809238"/>
              <a:ext cx="1859969" cy="608493"/>
            </a:xfrm>
            <a:prstGeom prst="roundRect">
              <a:avLst>
                <a:gd name="adj" fmla="val 50000"/>
              </a:avLst>
            </a:prstGeom>
            <a:solidFill>
              <a:schemeClr val="accent1"/>
            </a:solidFill>
            <a:ln w="19050" cap="flat" cmpd="sng" algn="ctr">
              <a:noFill/>
              <a:prstDash val="solid"/>
              <a:round/>
              <a:headEnd type="none" w="med" len="med"/>
              <a:tailEnd type="none" w="med" len="med"/>
            </a:ln>
            <a:effectLst/>
          </p:spPr>
          <p:txBody>
            <a:bodyPr vert="horz" wrap="square" lIns="108816" tIns="54408" rIns="108816" bIns="54408" numCol="1" rtlCol="0" anchor="t" anchorCtr="0" compatLnSpc="1"/>
            <a:lstStyle/>
            <a:p>
              <a:pPr algn="ctr" defTabSz="1088390"/>
              <a:endParaRPr lang="zh-CN" altLang="en-US" sz="3700" dirty="0">
                <a:solidFill>
                  <a:schemeClr val="bg1"/>
                </a:solidFill>
                <a:latin typeface="+mj-lt"/>
                <a:ea typeface="微软雅黑" panose="020B0503020204020204" pitchFamily="34" charset="-122"/>
              </a:endParaRPr>
            </a:p>
          </p:txBody>
        </p:sp>
        <p:sp>
          <p:nvSpPr>
            <p:cNvPr id="10" name="矩形 9"/>
            <p:cNvSpPr/>
            <p:nvPr/>
          </p:nvSpPr>
          <p:spPr>
            <a:xfrm>
              <a:off x="2446634" y="923704"/>
              <a:ext cx="1631638" cy="379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pitchFamily="34" charset="-122"/>
                  <a:ea typeface="微软雅黑" panose="020B0503020204020204" pitchFamily="34" charset="-122"/>
                </a:rPr>
                <a:t>ACT</a:t>
              </a:r>
              <a:r>
                <a:rPr lang="zh-CN" altLang="en-US" b="1" dirty="0">
                  <a:latin typeface="微软雅黑" panose="020B0503020204020204" pitchFamily="34" charset="-122"/>
                  <a:ea typeface="微软雅黑" panose="020B0503020204020204" pitchFamily="34" charset="-122"/>
                </a:rPr>
                <a:t>测试是什么</a:t>
              </a:r>
              <a:endParaRPr lang="zh-CN" altLang="en-US" b="1" dirty="0">
                <a:latin typeface="微软雅黑" panose="020B0503020204020204" pitchFamily="34" charset="-122"/>
                <a:ea typeface="微软雅黑" panose="020B0503020204020204" pitchFamily="34" charset="-122"/>
              </a:endParaRPr>
            </a:p>
          </p:txBody>
        </p:sp>
      </p:grpSp>
    </p:spTree>
  </p:cSld>
  <p:clrMapOvr>
    <a:masterClrMapping/>
  </p:clrMapOvr>
  <p:transition spd="slow" advTm="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42808" y="1715932"/>
            <a:ext cx="8305728" cy="1386021"/>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a:p>
        </p:txBody>
      </p:sp>
      <p:sp>
        <p:nvSpPr>
          <p:cNvPr id="4" name="矩形 3"/>
          <p:cNvSpPr/>
          <p:nvPr/>
        </p:nvSpPr>
        <p:spPr>
          <a:xfrm>
            <a:off x="3450996" y="1432113"/>
            <a:ext cx="4689352" cy="46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r>
              <a:rPr lang="en-US" altLang="zh-CN" dirty="0">
                <a:latin typeface="微软雅黑" panose="020B0503020204020204" pitchFamily="34" charset="-122"/>
                <a:ea typeface="微软雅黑" panose="020B0503020204020204" pitchFamily="34" charset="-122"/>
              </a:rPr>
              <a:t>Sail</a:t>
            </a:r>
            <a:endParaRPr lang="en-US" altLang="zh-CN" dirty="0">
              <a:latin typeface="微软雅黑" panose="020B0503020204020204" pitchFamily="34" charset="-122"/>
              <a:ea typeface="微软雅黑" panose="020B0503020204020204" pitchFamily="34" charset="-122"/>
            </a:endParaRPr>
          </a:p>
        </p:txBody>
      </p:sp>
      <p:sp>
        <p:nvSpPr>
          <p:cNvPr id="10" name="TextBox 9"/>
          <p:cNvSpPr txBox="1"/>
          <p:nvPr/>
        </p:nvSpPr>
        <p:spPr>
          <a:xfrm>
            <a:off x="1649877" y="1940477"/>
            <a:ext cx="8226651" cy="1021466"/>
          </a:xfrm>
          <a:prstGeom prst="rect">
            <a:avLst/>
          </a:prstGeom>
          <a:noFill/>
        </p:spPr>
        <p:txBody>
          <a:bodyPr wrap="square" lIns="91472" tIns="45736" rIns="91472" bIns="45736" rtlCol="0">
            <a:spAutoFit/>
          </a:bodyPr>
          <a:lstStyle/>
          <a:p>
            <a:pPr>
              <a:lnSpc>
                <a:spcPct val="130000"/>
              </a:lnSpc>
            </a:pPr>
            <a:r>
              <a:rPr lang="en-US" altLang="zh-CN" sz="1600" dirty="0">
                <a:solidFill>
                  <a:sysClr val="windowText" lastClr="000000"/>
                </a:solidFill>
                <a:latin typeface="微软雅黑" panose="020B0503020204020204" pitchFamily="34" charset="-122"/>
                <a:ea typeface="微软雅黑" panose="020B0503020204020204" pitchFamily="34" charset="-122"/>
              </a:rPr>
              <a:t>Sail </a:t>
            </a:r>
            <a:r>
              <a:rPr lang="zh-CN" altLang="en-US" sz="1600" dirty="0">
                <a:solidFill>
                  <a:sysClr val="windowText" lastClr="000000"/>
                </a:solidFill>
                <a:latin typeface="微软雅黑" panose="020B0503020204020204" pitchFamily="34" charset="-122"/>
                <a:ea typeface="微软雅黑" panose="020B0503020204020204" pitchFamily="34" charset="-122"/>
              </a:rPr>
              <a:t>是一种用于描述指令集架构的语言 （</a:t>
            </a:r>
            <a:r>
              <a:rPr lang="en-US" altLang="zh-CN" sz="1600" dirty="0">
                <a:solidFill>
                  <a:sysClr val="windowText" lastClr="000000"/>
                </a:solidFill>
                <a:latin typeface="微软雅黑" panose="020B0503020204020204" pitchFamily="34" charset="-122"/>
                <a:ea typeface="微软雅黑" panose="020B0503020204020204" pitchFamily="34" charset="-122"/>
              </a:rPr>
              <a:t>ISA</a:t>
            </a:r>
            <a:r>
              <a:rPr lang="zh-CN" altLang="en-US" sz="1600" dirty="0">
                <a:solidFill>
                  <a:sysClr val="windowText" lastClr="000000"/>
                </a:solidFill>
                <a:latin typeface="微软雅黑" panose="020B0503020204020204" pitchFamily="34" charset="-122"/>
                <a:ea typeface="微软雅黑" panose="020B0503020204020204" pitchFamily="34" charset="-122"/>
              </a:rPr>
              <a:t>） 处理器的语义。旨在提供工程师友好型、类似供应商伪代码的方式来描述指令语义。</a:t>
            </a:r>
            <a:r>
              <a:rPr lang="en-US" altLang="zh-CN" sz="1600" dirty="0">
                <a:solidFill>
                  <a:sysClr val="windowText" lastClr="000000"/>
                </a:solidFill>
                <a:latin typeface="微软雅黑" panose="020B0503020204020204" pitchFamily="34" charset="-122"/>
                <a:ea typeface="微软雅黑" panose="020B0503020204020204" pitchFamily="34" charset="-122"/>
              </a:rPr>
              <a:t>Sail </a:t>
            </a:r>
            <a:r>
              <a:rPr lang="zh-CN" altLang="en-US" sz="1600" dirty="0">
                <a:solidFill>
                  <a:sysClr val="windowText" lastClr="000000"/>
                </a:solidFill>
                <a:latin typeface="微软雅黑" panose="020B0503020204020204" pitchFamily="34" charset="-122"/>
                <a:ea typeface="微软雅黑" panose="020B0503020204020204" pitchFamily="34" charset="-122"/>
              </a:rPr>
              <a:t>被用于多个 </a:t>
            </a:r>
            <a:r>
              <a:rPr lang="en-US" altLang="zh-CN" sz="1600" dirty="0">
                <a:solidFill>
                  <a:sysClr val="windowText" lastClr="000000"/>
                </a:solidFill>
                <a:latin typeface="微软雅黑" panose="020B0503020204020204" pitchFamily="34" charset="-122"/>
                <a:ea typeface="微软雅黑" panose="020B0503020204020204" pitchFamily="34" charset="-122"/>
              </a:rPr>
              <a:t>ISA </a:t>
            </a:r>
            <a:r>
              <a:rPr lang="zh-CN" altLang="en-US" sz="1600" dirty="0">
                <a:solidFill>
                  <a:sysClr val="windowText" lastClr="000000"/>
                </a:solidFill>
                <a:latin typeface="微软雅黑" panose="020B0503020204020204" pitchFamily="34" charset="-122"/>
                <a:ea typeface="微软雅黑" panose="020B0503020204020204" pitchFamily="34" charset="-122"/>
              </a:rPr>
              <a:t>描述，包括 </a:t>
            </a:r>
            <a:r>
              <a:rPr lang="en-US" altLang="zh-CN" sz="1600" dirty="0">
                <a:solidFill>
                  <a:sysClr val="windowText" lastClr="000000"/>
                </a:solidFill>
                <a:latin typeface="微软雅黑" panose="020B0503020204020204" pitchFamily="34" charset="-122"/>
                <a:ea typeface="微软雅黑" panose="020B0503020204020204" pitchFamily="34" charset="-122"/>
              </a:rPr>
              <a:t>Armv8-A </a:t>
            </a:r>
            <a:r>
              <a:rPr lang="zh-CN" altLang="en-US" sz="1600" dirty="0">
                <a:solidFill>
                  <a:sysClr val="windowText" lastClr="000000"/>
                </a:solidFill>
                <a:latin typeface="微软雅黑" panose="020B0503020204020204" pitchFamily="34" charset="-122"/>
                <a:ea typeface="微软雅黑" panose="020B0503020204020204" pitchFamily="34" charset="-122"/>
              </a:rPr>
              <a:t>顺序行为的基本完整版本、</a:t>
            </a:r>
            <a:r>
              <a:rPr lang="en-US" altLang="zh-CN" sz="1600" dirty="0">
                <a:solidFill>
                  <a:sysClr val="windowText" lastClr="000000"/>
                </a:solidFill>
                <a:latin typeface="微软雅黑" panose="020B0503020204020204" pitchFamily="34" charset="-122"/>
                <a:ea typeface="微软雅黑" panose="020B0503020204020204" pitchFamily="34" charset="-122"/>
              </a:rPr>
              <a:t>RISC-V</a:t>
            </a:r>
            <a:r>
              <a:rPr lang="zh-CN" altLang="en-US" sz="1600" dirty="0">
                <a:solidFill>
                  <a:sysClr val="windowText" lastClr="000000"/>
                </a:solidFill>
                <a:latin typeface="微软雅黑" panose="020B0503020204020204" pitchFamily="34" charset="-122"/>
                <a:ea typeface="微软雅黑" panose="020B0503020204020204" pitchFamily="34" charset="-122"/>
              </a:rPr>
              <a:t>、</a:t>
            </a:r>
            <a:r>
              <a:rPr lang="en-US" altLang="zh-CN" sz="1600" dirty="0">
                <a:solidFill>
                  <a:sysClr val="windowText" lastClr="000000"/>
                </a:solidFill>
                <a:latin typeface="微软雅黑" panose="020B0503020204020204" pitchFamily="34" charset="-122"/>
                <a:ea typeface="微软雅黑" panose="020B0503020204020204" pitchFamily="34" charset="-122"/>
              </a:rPr>
              <a:t>MIPS</a:t>
            </a:r>
            <a:r>
              <a:rPr lang="zh-CN" altLang="en-US" sz="1600" dirty="0">
                <a:solidFill>
                  <a:sysClr val="windowText" lastClr="000000"/>
                </a:solidFill>
                <a:latin typeface="微软雅黑" panose="020B0503020204020204" pitchFamily="34" charset="-122"/>
                <a:ea typeface="微软雅黑" panose="020B0503020204020204" pitchFamily="34" charset="-122"/>
              </a:rPr>
              <a:t>、</a:t>
            </a:r>
            <a:r>
              <a:rPr lang="en-US" altLang="zh-CN" sz="1600" dirty="0">
                <a:solidFill>
                  <a:sysClr val="windowText" lastClr="000000"/>
                </a:solidFill>
                <a:latin typeface="微软雅黑" panose="020B0503020204020204" pitchFamily="34" charset="-122"/>
                <a:ea typeface="微软雅黑" panose="020B0503020204020204" pitchFamily="34" charset="-122"/>
              </a:rPr>
              <a:t>CHERI-RISC-V </a:t>
            </a:r>
            <a:r>
              <a:rPr lang="zh-CN" altLang="en-US" sz="1600" dirty="0">
                <a:solidFill>
                  <a:sysClr val="windowText" lastClr="000000"/>
                </a:solidFill>
                <a:latin typeface="微软雅黑" panose="020B0503020204020204" pitchFamily="34" charset="-122"/>
                <a:ea typeface="微软雅黑" panose="020B0503020204020204" pitchFamily="34" charset="-122"/>
              </a:rPr>
              <a:t>和 </a:t>
            </a:r>
            <a:r>
              <a:rPr lang="en-US" altLang="zh-CN" sz="1600" dirty="0">
                <a:solidFill>
                  <a:sysClr val="windowText" lastClr="000000"/>
                </a:solidFill>
                <a:latin typeface="微软雅黑" panose="020B0503020204020204" pitchFamily="34" charset="-122"/>
                <a:ea typeface="微软雅黑" panose="020B0503020204020204" pitchFamily="34" charset="-122"/>
              </a:rPr>
              <a:t>CHERI-MIPS;</a:t>
            </a:r>
            <a:endParaRPr lang="zh-CN" altLang="en-US" sz="1600" dirty="0">
              <a:solidFill>
                <a:sysClr val="windowText" lastClr="000000"/>
              </a:solidFill>
              <a:latin typeface="微软雅黑" panose="020B0503020204020204" pitchFamily="34" charset="-122"/>
              <a:ea typeface="微软雅黑" panose="020B0503020204020204" pitchFamily="34" charset="-122"/>
            </a:endParaRPr>
          </a:p>
        </p:txBody>
      </p:sp>
      <p:sp>
        <p:nvSpPr>
          <p:cNvPr id="17" name="文本框 2"/>
          <p:cNvSpPr txBox="1"/>
          <p:nvPr/>
        </p:nvSpPr>
        <p:spPr>
          <a:xfrm>
            <a:off x="1274639" y="134406"/>
            <a:ext cx="3288952" cy="523220"/>
          </a:xfrm>
          <a:prstGeom prst="rect">
            <a:avLst/>
          </a:prstGeom>
          <a:noFill/>
        </p:spPr>
        <p:txBody>
          <a:bodyPr wrap="square" rtlCol="0">
            <a:spAutoFit/>
          </a:bodyPr>
          <a:lstStyle/>
          <a:p>
            <a:pPr algn="ctr"/>
            <a:r>
              <a:rPr lang="en-US" altLang="zh-CN" sz="2800" b="1" dirty="0">
                <a:solidFill>
                  <a:schemeClr val="accent1"/>
                </a:solidFill>
                <a:latin typeface="微软雅黑" panose="020B0503020204020204" pitchFamily="34" charset="-122"/>
                <a:ea typeface="微软雅黑" panose="020B0503020204020204" pitchFamily="34" charset="-122"/>
              </a:rPr>
              <a:t>Sail</a:t>
            </a:r>
            <a:r>
              <a:rPr lang="zh-CN" altLang="en-US" sz="2800" b="1" dirty="0">
                <a:solidFill>
                  <a:schemeClr val="accent1"/>
                </a:solidFill>
                <a:latin typeface="微软雅黑" panose="020B0503020204020204" pitchFamily="34" charset="-122"/>
                <a:ea typeface="微软雅黑" panose="020B0503020204020204" pitchFamily="34" charset="-122"/>
              </a:rPr>
              <a:t>是什么</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18" name="矩形 17"/>
          <p:cNvSpPr/>
          <p:nvPr/>
        </p:nvSpPr>
        <p:spPr>
          <a:xfrm>
            <a:off x="317652" y="188729"/>
            <a:ext cx="1332523" cy="4145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700" b="1" dirty="0">
              <a:latin typeface="微软雅黑" panose="020B0503020204020204" pitchFamily="34" charset="-122"/>
              <a:ea typeface="微软雅黑" panose="020B0503020204020204" pitchFamily="34" charset="-122"/>
            </a:endParaRPr>
          </a:p>
        </p:txBody>
      </p:sp>
      <p:sp>
        <p:nvSpPr>
          <p:cNvPr id="20" name="矩形 19"/>
          <p:cNvSpPr/>
          <p:nvPr/>
        </p:nvSpPr>
        <p:spPr>
          <a:xfrm>
            <a:off x="1642808" y="4038810"/>
            <a:ext cx="8305728" cy="1386021"/>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a:p>
        </p:txBody>
      </p:sp>
      <p:sp>
        <p:nvSpPr>
          <p:cNvPr id="21" name="矩形 20"/>
          <p:cNvSpPr/>
          <p:nvPr/>
        </p:nvSpPr>
        <p:spPr>
          <a:xfrm>
            <a:off x="3450996" y="3754991"/>
            <a:ext cx="4689352" cy="46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r>
              <a:rPr lang="en-US" altLang="zh-CN" dirty="0">
                <a:latin typeface="微软雅黑" panose="020B0503020204020204" pitchFamily="34" charset="-122"/>
                <a:ea typeface="微软雅黑" panose="020B0503020204020204" pitchFamily="34" charset="-122"/>
              </a:rPr>
              <a:t>Sail-RISCV</a:t>
            </a:r>
            <a:endParaRPr lang="en-US" altLang="zh-CN" dirty="0">
              <a:latin typeface="微软雅黑" panose="020B0503020204020204" pitchFamily="34" charset="-122"/>
              <a:ea typeface="微软雅黑" panose="020B0503020204020204" pitchFamily="34" charset="-122"/>
            </a:endParaRPr>
          </a:p>
        </p:txBody>
      </p:sp>
      <p:sp>
        <p:nvSpPr>
          <p:cNvPr id="22" name="TextBox 9"/>
          <p:cNvSpPr txBox="1"/>
          <p:nvPr/>
        </p:nvSpPr>
        <p:spPr>
          <a:xfrm>
            <a:off x="1649877" y="4263355"/>
            <a:ext cx="8226651" cy="1021466"/>
          </a:xfrm>
          <a:prstGeom prst="rect">
            <a:avLst/>
          </a:prstGeom>
          <a:noFill/>
        </p:spPr>
        <p:txBody>
          <a:bodyPr wrap="square" lIns="91472" tIns="45736" rIns="91472" bIns="45736" rtlCol="0">
            <a:spAutoFit/>
          </a:bodyPr>
          <a:lstStyle/>
          <a:p>
            <a:pPr>
              <a:lnSpc>
                <a:spcPct val="130000"/>
              </a:lnSpc>
            </a:pPr>
            <a:r>
              <a:rPr lang="en-US" altLang="zh-CN" sz="1600" dirty="0">
                <a:solidFill>
                  <a:sysClr val="windowText" lastClr="000000"/>
                </a:solidFill>
                <a:latin typeface="微软雅黑" panose="020B0503020204020204" pitchFamily="34" charset="-122"/>
                <a:ea typeface="微软雅黑" panose="020B0503020204020204" pitchFamily="34" charset="-122"/>
              </a:rPr>
              <a:t>Sail-</a:t>
            </a:r>
            <a:r>
              <a:rPr lang="en-US" altLang="zh-CN" sz="1600" dirty="0" err="1">
                <a:solidFill>
                  <a:sysClr val="windowText" lastClr="000000"/>
                </a:solidFill>
                <a:latin typeface="微软雅黑" panose="020B0503020204020204" pitchFamily="34" charset="-122"/>
                <a:ea typeface="微软雅黑" panose="020B0503020204020204" pitchFamily="34" charset="-122"/>
              </a:rPr>
              <a:t>RiSCV</a:t>
            </a:r>
            <a:r>
              <a:rPr lang="zh-CN" altLang="en-US" sz="1600" dirty="0">
                <a:solidFill>
                  <a:sysClr val="windowText" lastClr="000000"/>
                </a:solidFill>
                <a:latin typeface="微软雅黑" panose="020B0503020204020204" pitchFamily="34" charset="-122"/>
                <a:ea typeface="微软雅黑" panose="020B0503020204020204" pitchFamily="34" charset="-122"/>
              </a:rPr>
              <a:t>是一个用</a:t>
            </a:r>
            <a:r>
              <a:rPr lang="en-US" altLang="zh-CN" sz="1600" dirty="0">
                <a:solidFill>
                  <a:sysClr val="windowText" lastClr="000000"/>
                </a:solidFill>
                <a:latin typeface="微软雅黑" panose="020B0503020204020204" pitchFamily="34" charset="-122"/>
                <a:ea typeface="微软雅黑" panose="020B0503020204020204" pitchFamily="34" charset="-122"/>
              </a:rPr>
              <a:t>Sail</a:t>
            </a:r>
            <a:r>
              <a:rPr lang="zh-CN" altLang="en-US" sz="1600" dirty="0">
                <a:solidFill>
                  <a:sysClr val="windowText" lastClr="000000"/>
                </a:solidFill>
                <a:latin typeface="微软雅黑" panose="020B0503020204020204" pitchFamily="34" charset="-122"/>
                <a:ea typeface="微软雅黑" panose="020B0503020204020204" pitchFamily="34" charset="-122"/>
              </a:rPr>
              <a:t>语言编写的</a:t>
            </a:r>
            <a:r>
              <a:rPr lang="en-US" altLang="zh-CN" sz="1600" dirty="0">
                <a:solidFill>
                  <a:sysClr val="windowText" lastClr="000000"/>
                </a:solidFill>
                <a:latin typeface="微软雅黑" panose="020B0503020204020204" pitchFamily="34" charset="-122"/>
                <a:ea typeface="微软雅黑" panose="020B0503020204020204" pitchFamily="34" charset="-122"/>
              </a:rPr>
              <a:t>RISC-V</a:t>
            </a:r>
            <a:r>
              <a:rPr lang="zh-CN" altLang="en-US" sz="1600" dirty="0">
                <a:solidFill>
                  <a:sysClr val="windowText" lastClr="000000"/>
                </a:solidFill>
                <a:latin typeface="微软雅黑" panose="020B0503020204020204" pitchFamily="34" charset="-122"/>
                <a:ea typeface="微软雅黑" panose="020B0503020204020204" pitchFamily="34" charset="-122"/>
              </a:rPr>
              <a:t>架构的形式化规范，基于此规范，我们可以编写与之相关的编译器，解释器，构建汇编文件，</a:t>
            </a:r>
            <a:r>
              <a:rPr lang="en-US" altLang="zh-CN" sz="1600" dirty="0">
                <a:solidFill>
                  <a:sysClr val="windowText" lastClr="000000"/>
                </a:solidFill>
                <a:latin typeface="微软雅黑" panose="020B0503020204020204" pitchFamily="34" charset="-122"/>
                <a:ea typeface="微软雅黑" panose="020B0503020204020204" pitchFamily="34" charset="-122"/>
              </a:rPr>
              <a:t>elf</a:t>
            </a:r>
            <a:r>
              <a:rPr lang="zh-CN" altLang="en-US" sz="1600" dirty="0">
                <a:solidFill>
                  <a:sysClr val="windowText" lastClr="000000"/>
                </a:solidFill>
                <a:latin typeface="微软雅黑" panose="020B0503020204020204" pitchFamily="34" charset="-122"/>
                <a:ea typeface="微软雅黑" panose="020B0503020204020204" pitchFamily="34" charset="-122"/>
              </a:rPr>
              <a:t>可执行文件，虚拟执行软件等</a:t>
            </a:r>
            <a:r>
              <a:rPr lang="en-US" altLang="zh-CN" sz="1600" dirty="0">
                <a:solidFill>
                  <a:sysClr val="windowText" lastClr="000000"/>
                </a:solidFill>
                <a:latin typeface="微软雅黑" panose="020B0503020204020204" pitchFamily="34" charset="-122"/>
                <a:ea typeface="微软雅黑" panose="020B0503020204020204" pitchFamily="34" charset="-122"/>
              </a:rPr>
              <a:t>,</a:t>
            </a:r>
            <a:r>
              <a:rPr lang="zh-CN" altLang="en-US" sz="1600" dirty="0">
                <a:solidFill>
                  <a:sysClr val="windowText" lastClr="000000"/>
                </a:solidFill>
                <a:latin typeface="微软雅黑" panose="020B0503020204020204" pitchFamily="34" charset="-122"/>
                <a:ea typeface="微软雅黑" panose="020B0503020204020204" pitchFamily="34" charset="-122"/>
              </a:rPr>
              <a:t>该模型规定了指令的汇编语言格式、相应的编码器和解码器以及指令语义。</a:t>
            </a:r>
            <a:endParaRPr lang="zh-CN" altLang="en-US" sz="1600" dirty="0">
              <a:solidFill>
                <a:sysClr val="windowText" lastClr="000000"/>
              </a:solidFill>
              <a:latin typeface="微软雅黑" panose="020B0503020204020204" pitchFamily="34" charset="-122"/>
              <a:ea typeface="微软雅黑" panose="020B0503020204020204" pitchFamily="34" charset="-122"/>
            </a:endParaRPr>
          </a:p>
        </p:txBody>
      </p:sp>
      <p:sp>
        <p:nvSpPr>
          <p:cNvPr id="2" name="圆角矩形 8"/>
          <p:cNvSpPr/>
          <p:nvPr/>
        </p:nvSpPr>
        <p:spPr bwMode="auto">
          <a:xfrm>
            <a:off x="-33461" y="63704"/>
            <a:ext cx="1941281" cy="664623"/>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108816" tIns="54408" rIns="108816" bIns="54408" numCol="1" rtlCol="0" anchor="t" anchorCtr="0" compatLnSpc="1"/>
          <a:lstStyle/>
          <a:p>
            <a:pPr algn="ctr" defTabSz="1088390"/>
            <a:endParaRPr lang="zh-CN" altLang="en-US" sz="3700" dirty="0">
              <a:solidFill>
                <a:schemeClr val="bg1"/>
              </a:solidFill>
              <a:latin typeface="+mj-lt"/>
              <a:ea typeface="微软雅黑" panose="020B0503020204020204" pitchFamily="34" charset="-122"/>
            </a:endParaRPr>
          </a:p>
        </p:txBody>
      </p:sp>
    </p:spTree>
  </p:cSld>
  <p:clrMapOvr>
    <a:masterClrMapping/>
  </p:clrMapOvr>
  <p:transition spd="slow" advTm="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1706687" y="170270"/>
            <a:ext cx="3288952" cy="523220"/>
          </a:xfrm>
          <a:prstGeom prst="rect">
            <a:avLst/>
          </a:prstGeom>
          <a:noFill/>
        </p:spPr>
        <p:txBody>
          <a:bodyPr wrap="square" rtlCol="0">
            <a:spAutoFit/>
          </a:bodyPr>
          <a:lstStyle/>
          <a:p>
            <a:pPr algn="ctr"/>
            <a:r>
              <a:rPr lang="en-US" altLang="zh-CN" sz="2800" b="1" dirty="0">
                <a:solidFill>
                  <a:schemeClr val="accent1"/>
                </a:solidFill>
                <a:latin typeface="微软雅黑" panose="020B0503020204020204" pitchFamily="34" charset="-122"/>
                <a:ea typeface="微软雅黑" panose="020B0503020204020204" pitchFamily="34" charset="-122"/>
              </a:rPr>
              <a:t>ACT</a:t>
            </a:r>
            <a:r>
              <a:rPr lang="zh-CN" altLang="en-US" sz="2800" b="1" dirty="0">
                <a:solidFill>
                  <a:schemeClr val="accent1"/>
                </a:solidFill>
                <a:latin typeface="微软雅黑" panose="020B0503020204020204" pitchFamily="34" charset="-122"/>
                <a:ea typeface="微软雅黑" panose="020B0503020204020204" pitchFamily="34" charset="-122"/>
              </a:rPr>
              <a:t>是怎么运作的</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58615" y="1125538"/>
            <a:ext cx="10369152" cy="1200329"/>
          </a:xfrm>
          <a:prstGeom prst="rect">
            <a:avLst/>
          </a:prstGeom>
          <a:noFill/>
        </p:spPr>
        <p:txBody>
          <a:bodyPr wrap="square">
            <a:spAutoFit/>
          </a:bodyPr>
          <a:lstStyle/>
          <a:p>
            <a:r>
              <a:rPr lang="en-US" altLang="zh-CN" dirty="0"/>
              <a:t>ACT</a:t>
            </a:r>
            <a:r>
              <a:rPr lang="zh-CN" altLang="en-US" dirty="0"/>
              <a:t>测试主要使用一个叫做</a:t>
            </a:r>
            <a:r>
              <a:rPr lang="en-US" altLang="zh-CN" dirty="0"/>
              <a:t>RISCOF</a:t>
            </a:r>
            <a:r>
              <a:rPr lang="zh-CN" altLang="en-US" dirty="0"/>
              <a:t>的测试框架，该测试框架通过在两个不同的仿真模型上运行测试用例并比对结果来进行</a:t>
            </a:r>
            <a:r>
              <a:rPr lang="en-US" altLang="zh-CN" dirty="0"/>
              <a:t>RISC-V ISA </a:t>
            </a:r>
            <a:r>
              <a:rPr lang="zh-CN" altLang="en-US" dirty="0"/>
              <a:t>规范的验证和测试</a:t>
            </a:r>
            <a:endParaRPr lang="en-US" altLang="zh-CN" dirty="0"/>
          </a:p>
          <a:p>
            <a:r>
              <a:rPr lang="zh-CN" altLang="en-US" dirty="0"/>
              <a:t>在</a:t>
            </a:r>
            <a:r>
              <a:rPr lang="en-US" altLang="zh-CN" dirty="0"/>
              <a:t>ACT</a:t>
            </a:r>
            <a:r>
              <a:rPr lang="zh-CN" altLang="en-US" dirty="0"/>
              <a:t>中，主要使用</a:t>
            </a:r>
            <a:r>
              <a:rPr lang="en-US" altLang="zh-CN" dirty="0"/>
              <a:t>Sail-RISCV</a:t>
            </a:r>
            <a:r>
              <a:rPr lang="zh-CN" altLang="en-US" dirty="0"/>
              <a:t>模型作为</a:t>
            </a:r>
            <a:r>
              <a:rPr lang="en-US" altLang="zh-CN" dirty="0"/>
              <a:t>golden model</a:t>
            </a:r>
            <a:r>
              <a:rPr lang="zh-CN" altLang="en-US" dirty="0"/>
              <a:t>来进行测试比对。</a:t>
            </a:r>
            <a:endParaRPr lang="zh-CN" altLang="en-US" dirty="0"/>
          </a:p>
        </p:txBody>
      </p:sp>
      <p:sp>
        <p:nvSpPr>
          <p:cNvPr id="19" name="矩形 18"/>
          <p:cNvSpPr/>
          <p:nvPr/>
        </p:nvSpPr>
        <p:spPr>
          <a:xfrm>
            <a:off x="4731023" y="2572082"/>
            <a:ext cx="1656184" cy="4256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85000"/>
                    <a:lumOff val="15000"/>
                  </a:schemeClr>
                </a:solidFill>
              </a:rPr>
              <a:t>RISCOF</a:t>
            </a:r>
            <a:endParaRPr lang="zh-CN" altLang="en-US" sz="2000" dirty="0">
              <a:solidFill>
                <a:schemeClr val="tx1">
                  <a:lumMod val="85000"/>
                  <a:lumOff val="15000"/>
                </a:schemeClr>
              </a:solidFill>
            </a:endParaRPr>
          </a:p>
        </p:txBody>
      </p:sp>
      <p:cxnSp>
        <p:nvCxnSpPr>
          <p:cNvPr id="21" name="肘形连接符 135"/>
          <p:cNvCxnSpPr>
            <a:endCxn id="19" idx="2"/>
          </p:cNvCxnSpPr>
          <p:nvPr/>
        </p:nvCxnSpPr>
        <p:spPr>
          <a:xfrm flipV="1">
            <a:off x="4010943" y="2997746"/>
            <a:ext cx="1548172" cy="720080"/>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24" name="肘形连接符 135"/>
          <p:cNvCxnSpPr/>
          <p:nvPr/>
        </p:nvCxnSpPr>
        <p:spPr>
          <a:xfrm rot="10800000">
            <a:off x="5559115" y="2997746"/>
            <a:ext cx="1548172" cy="720080"/>
          </a:xfrm>
          <a:prstGeom prst="bentConnector3">
            <a:avLst>
              <a:gd name="adj1" fmla="val 99629"/>
            </a:avLst>
          </a:prstGeom>
          <a:ln>
            <a:solidFill>
              <a:srgbClr val="414455"/>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2354759" y="3504994"/>
            <a:ext cx="1656184" cy="4256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85000"/>
                    <a:lumOff val="15000"/>
                  </a:schemeClr>
                </a:solidFill>
              </a:rPr>
              <a:t>被测模型</a:t>
            </a:r>
            <a:endParaRPr lang="zh-CN" altLang="en-US" sz="2000" dirty="0">
              <a:solidFill>
                <a:schemeClr val="tx1">
                  <a:lumMod val="85000"/>
                  <a:lumOff val="15000"/>
                </a:schemeClr>
              </a:solidFill>
            </a:endParaRPr>
          </a:p>
        </p:txBody>
      </p:sp>
      <p:sp>
        <p:nvSpPr>
          <p:cNvPr id="30" name="矩形 29"/>
          <p:cNvSpPr/>
          <p:nvPr/>
        </p:nvSpPr>
        <p:spPr>
          <a:xfrm>
            <a:off x="7107287" y="3504994"/>
            <a:ext cx="2448272" cy="4256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85000"/>
                    <a:lumOff val="15000"/>
                  </a:schemeClr>
                </a:solidFill>
              </a:rPr>
              <a:t>参照模型</a:t>
            </a:r>
            <a:r>
              <a:rPr lang="en-US" altLang="zh-CN" sz="2000" dirty="0">
                <a:solidFill>
                  <a:schemeClr val="tx1">
                    <a:lumMod val="85000"/>
                    <a:lumOff val="15000"/>
                  </a:schemeClr>
                </a:solidFill>
              </a:rPr>
              <a:t>(Sail-RISCV)</a:t>
            </a:r>
            <a:endParaRPr lang="zh-CN" altLang="en-US" sz="2000" dirty="0">
              <a:solidFill>
                <a:schemeClr val="tx1">
                  <a:lumMod val="85000"/>
                  <a:lumOff val="15000"/>
                </a:schemeClr>
              </a:solidFill>
            </a:endParaRPr>
          </a:p>
        </p:txBody>
      </p:sp>
      <p:sp>
        <p:nvSpPr>
          <p:cNvPr id="31" name="文本框 30"/>
          <p:cNvSpPr txBox="1"/>
          <p:nvPr/>
        </p:nvSpPr>
        <p:spPr>
          <a:xfrm>
            <a:off x="5091064" y="3727872"/>
            <a:ext cx="2355205" cy="338554"/>
          </a:xfrm>
          <a:prstGeom prst="rect">
            <a:avLst/>
          </a:prstGeom>
          <a:noFill/>
        </p:spPr>
        <p:txBody>
          <a:bodyPr wrap="square">
            <a:spAutoFit/>
          </a:bodyPr>
          <a:lstStyle/>
          <a:p>
            <a:r>
              <a:rPr lang="zh-CN" altLang="en-US" sz="1600" dirty="0"/>
              <a:t>测试用例</a:t>
            </a:r>
            <a:endParaRPr lang="zh-CN" altLang="en-US" sz="1600" dirty="0"/>
          </a:p>
        </p:txBody>
      </p:sp>
      <p:sp>
        <p:nvSpPr>
          <p:cNvPr id="32" name="文本框 31"/>
          <p:cNvSpPr txBox="1"/>
          <p:nvPr/>
        </p:nvSpPr>
        <p:spPr>
          <a:xfrm>
            <a:off x="2570783" y="4581922"/>
            <a:ext cx="2355205" cy="400110"/>
          </a:xfrm>
          <a:prstGeom prst="rect">
            <a:avLst/>
          </a:prstGeom>
          <a:noFill/>
        </p:spPr>
        <p:txBody>
          <a:bodyPr wrap="square">
            <a:spAutoFit/>
          </a:bodyPr>
          <a:lstStyle/>
          <a:p>
            <a:r>
              <a:rPr lang="zh-CN" altLang="en-US" sz="2000" dirty="0"/>
              <a:t>运行结果</a:t>
            </a:r>
            <a:endParaRPr lang="zh-CN" altLang="en-US" sz="2000" dirty="0"/>
          </a:p>
        </p:txBody>
      </p:sp>
      <p:sp>
        <p:nvSpPr>
          <p:cNvPr id="34" name="文本框 33"/>
          <p:cNvSpPr txBox="1"/>
          <p:nvPr/>
        </p:nvSpPr>
        <p:spPr>
          <a:xfrm>
            <a:off x="7755359" y="4581922"/>
            <a:ext cx="2355205" cy="400110"/>
          </a:xfrm>
          <a:prstGeom prst="rect">
            <a:avLst/>
          </a:prstGeom>
          <a:noFill/>
        </p:spPr>
        <p:txBody>
          <a:bodyPr wrap="square">
            <a:spAutoFit/>
          </a:bodyPr>
          <a:lstStyle/>
          <a:p>
            <a:r>
              <a:rPr lang="zh-CN" altLang="en-US" sz="2000" dirty="0"/>
              <a:t>运行结果</a:t>
            </a:r>
            <a:endParaRPr lang="zh-CN" altLang="en-US" sz="2000" dirty="0"/>
          </a:p>
        </p:txBody>
      </p:sp>
      <p:cxnSp>
        <p:nvCxnSpPr>
          <p:cNvPr id="35" name="肘形连接符 135"/>
          <p:cNvCxnSpPr/>
          <p:nvPr/>
        </p:nvCxnSpPr>
        <p:spPr>
          <a:xfrm>
            <a:off x="3938935" y="4820587"/>
            <a:ext cx="1620180" cy="109935"/>
          </a:xfrm>
          <a:prstGeom prst="bentConnector3">
            <a:avLst>
              <a:gd name="adj1" fmla="val 99775"/>
            </a:avLst>
          </a:prstGeom>
          <a:ln>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40" name="肘形连接符 135"/>
          <p:cNvCxnSpPr/>
          <p:nvPr/>
        </p:nvCxnSpPr>
        <p:spPr>
          <a:xfrm rot="10800000" flipV="1">
            <a:off x="5559115" y="4820584"/>
            <a:ext cx="1764196" cy="461269"/>
          </a:xfrm>
          <a:prstGeom prst="bentConnector3">
            <a:avLst>
              <a:gd name="adj1" fmla="val 100391"/>
            </a:avLst>
          </a:prstGeom>
          <a:ln>
            <a:solidFill>
              <a:srgbClr val="414455"/>
            </a:solidFill>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4995639" y="5281854"/>
            <a:ext cx="2355205" cy="400110"/>
          </a:xfrm>
          <a:prstGeom prst="rect">
            <a:avLst/>
          </a:prstGeom>
          <a:noFill/>
        </p:spPr>
        <p:txBody>
          <a:bodyPr wrap="square">
            <a:spAutoFit/>
          </a:bodyPr>
          <a:lstStyle/>
          <a:p>
            <a:r>
              <a:rPr lang="zh-CN" altLang="en-US" sz="2000" dirty="0"/>
              <a:t>测试结果</a:t>
            </a:r>
            <a:endParaRPr lang="zh-CN" altLang="en-US" sz="2000" dirty="0"/>
          </a:p>
        </p:txBody>
      </p:sp>
      <p:cxnSp>
        <p:nvCxnSpPr>
          <p:cNvPr id="44" name="直接连接符 43"/>
          <p:cNvCxnSpPr/>
          <p:nvPr/>
        </p:nvCxnSpPr>
        <p:spPr>
          <a:xfrm>
            <a:off x="3146847" y="4005858"/>
            <a:ext cx="0" cy="576064"/>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331423" y="4005858"/>
            <a:ext cx="0" cy="576064"/>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0" name="圆角矩形 8"/>
          <p:cNvSpPr/>
          <p:nvPr/>
        </p:nvSpPr>
        <p:spPr bwMode="auto">
          <a:xfrm>
            <a:off x="-93513" y="38180"/>
            <a:ext cx="1941281" cy="664623"/>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108816" tIns="54408" rIns="108816" bIns="54408" numCol="1" rtlCol="0" anchor="t" anchorCtr="0" compatLnSpc="1"/>
          <a:lstStyle/>
          <a:p>
            <a:pPr algn="ctr" defTabSz="1088390"/>
            <a:endParaRPr lang="zh-CN" altLang="en-US" sz="3700" dirty="0">
              <a:solidFill>
                <a:schemeClr val="bg1"/>
              </a:solidFill>
              <a:latin typeface="+mj-lt"/>
              <a:ea typeface="微软雅黑" panose="020B0503020204020204" pitchFamily="34" charset="-122"/>
            </a:endParaRPr>
          </a:p>
        </p:txBody>
      </p:sp>
    </p:spTree>
  </p:cSld>
  <p:clrMapOvr>
    <a:masterClrMapping/>
  </p:clrMapOvr>
  <p:transition spd="slow" advTm="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1706687" y="170270"/>
            <a:ext cx="3288952" cy="521970"/>
          </a:xfrm>
          <a:prstGeom prst="rect">
            <a:avLst/>
          </a:prstGeom>
          <a:noFill/>
        </p:spPr>
        <p:txBody>
          <a:bodyPr wrap="square" rtlCol="0">
            <a:spAutoFit/>
          </a:bodyPr>
          <a:lstStyle/>
          <a:p>
            <a:pPr algn="ctr"/>
            <a:r>
              <a:rPr lang="en-US" altLang="zh-CN" sz="2800" b="1" dirty="0">
                <a:solidFill>
                  <a:schemeClr val="accent1"/>
                </a:solidFill>
                <a:latin typeface="微软雅黑" panose="020B0503020204020204" pitchFamily="34" charset="-122"/>
                <a:ea typeface="微软雅黑" panose="020B0503020204020204" pitchFamily="34" charset="-122"/>
              </a:rPr>
              <a:t>ACT</a:t>
            </a:r>
            <a:r>
              <a:rPr lang="zh-CN" altLang="en-US" sz="2800" b="1" dirty="0">
                <a:solidFill>
                  <a:schemeClr val="accent1"/>
                </a:solidFill>
                <a:latin typeface="微软雅黑" panose="020B0503020204020204" pitchFamily="34" charset="-122"/>
                <a:ea typeface="微软雅黑" panose="020B0503020204020204" pitchFamily="34" charset="-122"/>
              </a:rPr>
              <a:t>当前的</a:t>
            </a:r>
            <a:r>
              <a:rPr lang="zh-CN" altLang="en-US" sz="2800" b="1" dirty="0">
                <a:solidFill>
                  <a:schemeClr val="accent1"/>
                </a:solidFill>
                <a:latin typeface="微软雅黑" panose="020B0503020204020204" pitchFamily="34" charset="-122"/>
                <a:ea typeface="微软雅黑" panose="020B0503020204020204" pitchFamily="34" charset="-122"/>
              </a:rPr>
              <a:t>不足</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62735" y="2709545"/>
            <a:ext cx="8671560" cy="1568450"/>
          </a:xfrm>
          <a:prstGeom prst="rect">
            <a:avLst/>
          </a:prstGeom>
          <a:noFill/>
        </p:spPr>
        <p:txBody>
          <a:bodyPr wrap="square">
            <a:spAutoFit/>
          </a:bodyPr>
          <a:lstStyle/>
          <a:p>
            <a:r>
              <a:rPr lang="en-US" altLang="zh-CN" dirty="0"/>
              <a:t>    </a:t>
            </a:r>
            <a:r>
              <a:rPr lang="zh-CN" altLang="en-US" dirty="0"/>
              <a:t>当前版本的</a:t>
            </a:r>
            <a:r>
              <a:rPr lang="en-US" altLang="zh-CN" dirty="0"/>
              <a:t>ACT</a:t>
            </a:r>
            <a:r>
              <a:rPr lang="zh-CN" altLang="en-US" dirty="0"/>
              <a:t>测试对于部分拓展的指令尚未支持完全导致部分测试用例无法对拓展指令集进行全面覆盖测试，例如</a:t>
            </a:r>
            <a:r>
              <a:rPr lang="en-US" altLang="zh-CN" dirty="0"/>
              <a:t>Zfh</a:t>
            </a:r>
            <a:r>
              <a:rPr lang="zh-CN" altLang="en-US" dirty="0"/>
              <a:t>拓展中的</a:t>
            </a:r>
            <a:r>
              <a:rPr lang="en-US" altLang="zh-CN" dirty="0"/>
              <a:t>fcvt</a:t>
            </a:r>
            <a:r>
              <a:rPr lang="zh-CN" altLang="en-US" dirty="0"/>
              <a:t>指令缺少浮点到浮点的转换</a:t>
            </a:r>
            <a:r>
              <a:rPr lang="en-US" altLang="zh-CN" dirty="0"/>
              <a:t>(</a:t>
            </a:r>
            <a:r>
              <a:rPr lang="zh-CN" altLang="en-US" dirty="0"/>
              <a:t>fcvt.hs</a:t>
            </a:r>
            <a:r>
              <a:rPr lang="en-US" altLang="zh-CN" dirty="0"/>
              <a:t>,fcvt.hd)</a:t>
            </a:r>
            <a:r>
              <a:rPr lang="zh-CN" altLang="en-US" dirty="0"/>
              <a:t>因此需要对</a:t>
            </a:r>
            <a:r>
              <a:rPr lang="en-US" altLang="zh-CN" dirty="0"/>
              <a:t>ACT</a:t>
            </a:r>
            <a:r>
              <a:rPr lang="zh-CN" altLang="en-US" dirty="0"/>
              <a:t>测试进行测试开发来为其添加缺失的</a:t>
            </a:r>
            <a:r>
              <a:rPr lang="zh-CN" altLang="en-US" dirty="0"/>
              <a:t>测试用例。</a:t>
            </a:r>
            <a:endParaRPr lang="zh-CN" altLang="en-US" dirty="0"/>
          </a:p>
        </p:txBody>
      </p:sp>
      <p:sp>
        <p:nvSpPr>
          <p:cNvPr id="50" name="圆角矩形 8"/>
          <p:cNvSpPr/>
          <p:nvPr/>
        </p:nvSpPr>
        <p:spPr bwMode="auto">
          <a:xfrm>
            <a:off x="-93513" y="38180"/>
            <a:ext cx="1941281" cy="664623"/>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108816" tIns="54408" rIns="108816" bIns="54408" numCol="1" rtlCol="0" anchor="t" anchorCtr="0" compatLnSpc="1"/>
          <a:lstStyle/>
          <a:p>
            <a:pPr algn="ctr" defTabSz="1088390"/>
            <a:endParaRPr lang="zh-CN" altLang="en-US" sz="3700" dirty="0">
              <a:solidFill>
                <a:schemeClr val="bg1"/>
              </a:solidFill>
              <a:latin typeface="+mj-lt"/>
              <a:ea typeface="微软雅黑" panose="020B0503020204020204" pitchFamily="34" charset="-122"/>
            </a:endParaRPr>
          </a:p>
        </p:txBody>
      </p:sp>
    </p:spTree>
  </p:cSld>
  <p:clrMapOvr>
    <a:masterClrMapping/>
  </p:clrMapOvr>
  <p:transition spd="slow" advTm="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1706687" y="170270"/>
            <a:ext cx="3288952" cy="523220"/>
          </a:xfrm>
          <a:prstGeom prst="rect">
            <a:avLst/>
          </a:prstGeom>
          <a:noFill/>
        </p:spPr>
        <p:txBody>
          <a:bodyPr wrap="square" rtlCol="0">
            <a:spAutoFit/>
          </a:bodyPr>
          <a:lstStyle/>
          <a:p>
            <a:pPr algn="ctr"/>
            <a:r>
              <a:rPr lang="en-US" altLang="zh-CN" sz="2800" b="1" dirty="0">
                <a:solidFill>
                  <a:schemeClr val="accent1"/>
                </a:solidFill>
                <a:latin typeface="微软雅黑" panose="020B0503020204020204" pitchFamily="34" charset="-122"/>
                <a:ea typeface="微软雅黑" panose="020B0503020204020204" pitchFamily="34" charset="-122"/>
              </a:rPr>
              <a:t>ACT</a:t>
            </a:r>
            <a:r>
              <a:rPr lang="zh-CN" altLang="en-US" sz="2800" b="1" dirty="0">
                <a:solidFill>
                  <a:schemeClr val="accent1"/>
                </a:solidFill>
                <a:latin typeface="微软雅黑" panose="020B0503020204020204" pitchFamily="34" charset="-122"/>
                <a:ea typeface="微软雅黑" panose="020B0503020204020204" pitchFamily="34" charset="-122"/>
              </a:rPr>
              <a:t>是怎么运作的</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58615" y="1125538"/>
            <a:ext cx="10369152" cy="461665"/>
          </a:xfrm>
          <a:prstGeom prst="rect">
            <a:avLst/>
          </a:prstGeom>
          <a:noFill/>
        </p:spPr>
        <p:txBody>
          <a:bodyPr wrap="square">
            <a:spAutoFit/>
          </a:bodyPr>
          <a:lstStyle/>
          <a:p>
            <a:r>
              <a:rPr lang="en-US" altLang="zh-CN" dirty="0"/>
              <a:t>ACT</a:t>
            </a:r>
            <a:r>
              <a:rPr lang="zh-CN" altLang="en-US" dirty="0"/>
              <a:t>测试主要由以下工具组成</a:t>
            </a:r>
            <a:endParaRPr lang="zh-CN" altLang="en-US" dirty="0"/>
          </a:p>
        </p:txBody>
      </p:sp>
      <p:sp>
        <p:nvSpPr>
          <p:cNvPr id="3" name="文本框 2"/>
          <p:cNvSpPr txBox="1"/>
          <p:nvPr>
            <p:custDataLst>
              <p:tags r:id="rId1"/>
            </p:custDataLst>
          </p:nvPr>
        </p:nvSpPr>
        <p:spPr>
          <a:xfrm>
            <a:off x="916534" y="2207399"/>
            <a:ext cx="10513168" cy="646331"/>
          </a:xfrm>
          <a:prstGeom prst="rect">
            <a:avLst/>
          </a:prstGeom>
          <a:noFill/>
        </p:spPr>
        <p:txBody>
          <a:bodyPr wrap="square">
            <a:spAutoFit/>
          </a:bodyPr>
          <a:lstStyle/>
          <a:p>
            <a:r>
              <a:rPr lang="zh-CN" altLang="en-US" sz="1800" b="0" i="0" dirty="0">
                <a:solidFill>
                  <a:srgbClr val="404040"/>
                </a:solidFill>
                <a:effectLst/>
                <a:highlight>
                  <a:srgbClr val="FCFCFC"/>
                </a:highlight>
                <a:latin typeface="Lato" panose="020F0502020204030203" pitchFamily="34" charset="0"/>
              </a:rPr>
              <a:t>一个基于 </a:t>
            </a:r>
            <a:r>
              <a:rPr lang="en-US" altLang="zh-CN" sz="1800" b="0" i="0" dirty="0">
                <a:solidFill>
                  <a:srgbClr val="404040"/>
                </a:solidFill>
                <a:effectLst/>
                <a:highlight>
                  <a:srgbClr val="FCFCFC"/>
                </a:highlight>
                <a:latin typeface="Lato" panose="020F0502020204030203" pitchFamily="34" charset="0"/>
              </a:rPr>
              <a:t>Python </a:t>
            </a:r>
            <a:r>
              <a:rPr lang="zh-CN" altLang="en-US" sz="1800" b="0" i="0" dirty="0">
                <a:solidFill>
                  <a:srgbClr val="404040"/>
                </a:solidFill>
                <a:effectLst/>
                <a:highlight>
                  <a:srgbClr val="FCFCFC"/>
                </a:highlight>
                <a:latin typeface="Lato" panose="020F0502020204030203" pitchFamily="34" charset="0"/>
              </a:rPr>
              <a:t>的框架，它使用一套 </a:t>
            </a:r>
            <a:r>
              <a:rPr lang="en-US" altLang="zh-CN" sz="1800" b="0" i="0" dirty="0">
                <a:solidFill>
                  <a:srgbClr val="404040"/>
                </a:solidFill>
                <a:effectLst/>
                <a:highlight>
                  <a:srgbClr val="FCFCFC"/>
                </a:highlight>
                <a:latin typeface="Lato" panose="020F0502020204030203" pitchFamily="34" charset="0"/>
              </a:rPr>
              <a:t>RISC-V </a:t>
            </a:r>
            <a:r>
              <a:rPr lang="zh-CN" altLang="en-US" sz="1800" b="0" i="0" dirty="0">
                <a:solidFill>
                  <a:srgbClr val="404040"/>
                </a:solidFill>
                <a:effectLst/>
                <a:highlight>
                  <a:srgbClr val="FCFCFC"/>
                </a:highlight>
                <a:latin typeface="Lato" panose="020F0502020204030203" pitchFamily="34" charset="0"/>
              </a:rPr>
              <a:t>架构组装测试，可以根据标准 </a:t>
            </a:r>
            <a:r>
              <a:rPr lang="en-US" altLang="zh-CN" sz="1800" b="0" i="0" dirty="0">
                <a:solidFill>
                  <a:srgbClr val="404040"/>
                </a:solidFill>
                <a:effectLst/>
                <a:highlight>
                  <a:srgbClr val="FCFCFC"/>
                </a:highlight>
                <a:latin typeface="Lato" panose="020F0502020204030203" pitchFamily="34" charset="0"/>
              </a:rPr>
              <a:t>RISC-V </a:t>
            </a:r>
            <a:r>
              <a:rPr lang="zh-CN" altLang="en-US" sz="1800" b="0" i="0" dirty="0">
                <a:solidFill>
                  <a:srgbClr val="404040"/>
                </a:solidFill>
                <a:effectLst/>
                <a:highlight>
                  <a:srgbClr val="FCFCFC"/>
                </a:highlight>
                <a:latin typeface="Lato" panose="020F0502020204030203" pitchFamily="34" charset="0"/>
              </a:rPr>
              <a:t>黄金参考模型测试 </a:t>
            </a:r>
            <a:r>
              <a:rPr lang="en-US" altLang="zh-CN" sz="1800" b="0" i="0" dirty="0">
                <a:solidFill>
                  <a:srgbClr val="404040"/>
                </a:solidFill>
                <a:effectLst/>
                <a:highlight>
                  <a:srgbClr val="FCFCFC"/>
                </a:highlight>
                <a:latin typeface="Lato" panose="020F0502020204030203" pitchFamily="34" charset="0"/>
              </a:rPr>
              <a:t>RISC-V </a:t>
            </a:r>
            <a:r>
              <a:rPr lang="zh-CN" altLang="en-US" sz="1800" b="0" i="0" dirty="0">
                <a:solidFill>
                  <a:srgbClr val="404040"/>
                </a:solidFill>
                <a:effectLst/>
                <a:highlight>
                  <a:srgbClr val="FCFCFC"/>
                </a:highlight>
                <a:latin typeface="Lato" panose="020F0502020204030203" pitchFamily="34" charset="0"/>
              </a:rPr>
              <a:t>目标（硬实现或软实现）。</a:t>
            </a:r>
            <a:endParaRPr lang="zh-CN" altLang="en-US" sz="1800" dirty="0"/>
          </a:p>
        </p:txBody>
      </p:sp>
      <p:sp>
        <p:nvSpPr>
          <p:cNvPr id="5" name="文本框 4"/>
          <p:cNvSpPr txBox="1"/>
          <p:nvPr>
            <p:custDataLst>
              <p:tags r:id="rId2"/>
            </p:custDataLst>
          </p:nvPr>
        </p:nvSpPr>
        <p:spPr>
          <a:xfrm>
            <a:off x="916534" y="1757641"/>
            <a:ext cx="6143624" cy="523220"/>
          </a:xfrm>
          <a:prstGeom prst="rect">
            <a:avLst/>
          </a:prstGeom>
          <a:noFill/>
        </p:spPr>
        <p:txBody>
          <a:bodyPr wrap="square">
            <a:spAutoFit/>
          </a:bodyPr>
          <a:lstStyle/>
          <a:p>
            <a:r>
              <a:rPr lang="en-US" altLang="zh-CN" sz="2800" b="1" i="0" dirty="0">
                <a:solidFill>
                  <a:srgbClr val="404040"/>
                </a:solidFill>
                <a:effectLst/>
                <a:highlight>
                  <a:srgbClr val="FCFCFC"/>
                </a:highlight>
                <a:latin typeface="Lato" panose="020F0502020204030203" pitchFamily="34" charset="0"/>
              </a:rPr>
              <a:t>RISCOF</a:t>
            </a:r>
            <a:r>
              <a:rPr lang="en-US" altLang="zh-CN" sz="2800" b="0" i="0" dirty="0">
                <a:solidFill>
                  <a:srgbClr val="404040"/>
                </a:solidFill>
                <a:effectLst/>
                <a:highlight>
                  <a:srgbClr val="FCFCFC"/>
                </a:highlight>
                <a:latin typeface="Lato" panose="020F0502020204030203" pitchFamily="34" charset="0"/>
              </a:rPr>
              <a:t> </a:t>
            </a:r>
            <a:endParaRPr lang="zh-CN" altLang="en-US" sz="2800" dirty="0"/>
          </a:p>
        </p:txBody>
      </p:sp>
      <p:sp>
        <p:nvSpPr>
          <p:cNvPr id="6" name="文本框 5"/>
          <p:cNvSpPr txBox="1"/>
          <p:nvPr>
            <p:custDataLst>
              <p:tags r:id="rId3"/>
            </p:custDataLst>
          </p:nvPr>
        </p:nvSpPr>
        <p:spPr>
          <a:xfrm>
            <a:off x="914599" y="3347002"/>
            <a:ext cx="10513168" cy="646331"/>
          </a:xfrm>
          <a:prstGeom prst="rect">
            <a:avLst/>
          </a:prstGeom>
          <a:noFill/>
        </p:spPr>
        <p:txBody>
          <a:bodyPr wrap="square">
            <a:spAutoFit/>
          </a:bodyPr>
          <a:lstStyle/>
          <a:p>
            <a:r>
              <a:rPr lang="zh-CN" altLang="en-US" sz="1800" b="0" i="0" dirty="0">
                <a:solidFill>
                  <a:srgbClr val="404040"/>
                </a:solidFill>
                <a:effectLst/>
                <a:highlight>
                  <a:srgbClr val="FCFCFC"/>
                </a:highlight>
                <a:latin typeface="Lato" panose="020F0502020204030203" pitchFamily="34" charset="0"/>
              </a:rPr>
              <a:t>基于 </a:t>
            </a:r>
            <a:r>
              <a:rPr lang="en-US" altLang="zh-CN" sz="1800" b="0" i="0" dirty="0">
                <a:solidFill>
                  <a:srgbClr val="404040"/>
                </a:solidFill>
                <a:effectLst/>
                <a:highlight>
                  <a:srgbClr val="FCFCFC"/>
                </a:highlight>
                <a:latin typeface="Lato" panose="020F0502020204030203" pitchFamily="34" charset="0"/>
              </a:rPr>
              <a:t>RISC-V </a:t>
            </a:r>
            <a:r>
              <a:rPr lang="zh-CN" altLang="en-US" sz="1800" b="0" i="0" dirty="0">
                <a:solidFill>
                  <a:srgbClr val="404040"/>
                </a:solidFill>
                <a:effectLst/>
                <a:highlight>
                  <a:srgbClr val="FCFCFC"/>
                </a:highlight>
                <a:latin typeface="Lato" panose="020F0502020204030203" pitchFamily="34" charset="0"/>
              </a:rPr>
              <a:t>的兼容性测试生成器。此工具用于生成官方</a:t>
            </a:r>
            <a:r>
              <a:rPr lang="en-US" altLang="zh-CN" sz="1800" b="0" i="0" dirty="0">
                <a:solidFill>
                  <a:srgbClr val="404040"/>
                </a:solidFill>
                <a:effectLst/>
                <a:highlight>
                  <a:srgbClr val="FCFCFC"/>
                </a:highlight>
                <a:latin typeface="Lato" panose="020F0502020204030203" pitchFamily="34" charset="0"/>
              </a:rPr>
              <a:t>RISC-V </a:t>
            </a:r>
            <a:r>
              <a:rPr lang="zh-CN" altLang="en-US" sz="1800" b="0" i="0" dirty="0">
                <a:solidFill>
                  <a:srgbClr val="404040"/>
                </a:solidFill>
                <a:effectLst/>
                <a:highlight>
                  <a:srgbClr val="FCFCFC"/>
                </a:highlight>
                <a:latin typeface="Lato" panose="020F0502020204030203" pitchFamily="34" charset="0"/>
              </a:rPr>
              <a:t>架构测试套件和 </a:t>
            </a:r>
            <a:r>
              <a:rPr lang="en-US" altLang="zh-CN" sz="1800" b="0" i="0" dirty="0">
                <a:solidFill>
                  <a:srgbClr val="404040"/>
                </a:solidFill>
                <a:effectLst/>
                <a:highlight>
                  <a:srgbClr val="FCFCFC"/>
                </a:highlight>
                <a:latin typeface="Lato" panose="020F0502020204030203" pitchFamily="34" charset="0"/>
              </a:rPr>
              <a:t>RISC-V </a:t>
            </a:r>
            <a:r>
              <a:rPr lang="zh-CN" altLang="en-US" sz="1800" b="0" i="0" dirty="0">
                <a:solidFill>
                  <a:srgbClr val="404040"/>
                </a:solidFill>
                <a:effectLst/>
                <a:highlight>
                  <a:srgbClr val="FCFCFC"/>
                </a:highlight>
                <a:latin typeface="Lato" panose="020F0502020204030203" pitchFamily="34" charset="0"/>
              </a:rPr>
              <a:t>架构测试框架</a:t>
            </a:r>
            <a:r>
              <a:rPr lang="en-US" altLang="zh-CN" sz="1800" b="0" i="0" dirty="0">
                <a:solidFill>
                  <a:srgbClr val="404040"/>
                </a:solidFill>
                <a:effectLst/>
                <a:highlight>
                  <a:srgbClr val="FCFCFC"/>
                </a:highlight>
                <a:latin typeface="Lato" panose="020F0502020204030203" pitchFamily="34" charset="0"/>
              </a:rPr>
              <a:t>RISCOF</a:t>
            </a:r>
            <a:r>
              <a:rPr lang="zh-CN" altLang="en-US" sz="1800" b="0" i="0" dirty="0">
                <a:solidFill>
                  <a:srgbClr val="404040"/>
                </a:solidFill>
                <a:effectLst/>
                <a:highlight>
                  <a:srgbClr val="FCFCFC"/>
                </a:highlight>
                <a:latin typeface="Lato" panose="020F0502020204030203" pitchFamily="34" charset="0"/>
              </a:rPr>
              <a:t>中使用的测试。</a:t>
            </a:r>
            <a:endParaRPr lang="zh-CN" altLang="en-US" sz="1800" dirty="0"/>
          </a:p>
        </p:txBody>
      </p:sp>
      <p:sp>
        <p:nvSpPr>
          <p:cNvPr id="8" name="文本框 7"/>
          <p:cNvSpPr txBox="1"/>
          <p:nvPr>
            <p:custDataLst>
              <p:tags r:id="rId4"/>
            </p:custDataLst>
          </p:nvPr>
        </p:nvSpPr>
        <p:spPr>
          <a:xfrm>
            <a:off x="914599" y="2897244"/>
            <a:ext cx="6143624" cy="523220"/>
          </a:xfrm>
          <a:prstGeom prst="rect">
            <a:avLst/>
          </a:prstGeom>
          <a:noFill/>
        </p:spPr>
        <p:txBody>
          <a:bodyPr wrap="square">
            <a:spAutoFit/>
          </a:bodyPr>
          <a:lstStyle/>
          <a:p>
            <a:r>
              <a:rPr lang="en-US" altLang="zh-CN" sz="2800" b="1" i="0" dirty="0">
                <a:solidFill>
                  <a:srgbClr val="404040"/>
                </a:solidFill>
                <a:effectLst/>
                <a:highlight>
                  <a:srgbClr val="FCFCFC"/>
                </a:highlight>
                <a:latin typeface="Lato" panose="020F0502020204030203" pitchFamily="34" charset="0"/>
              </a:rPr>
              <a:t>RISCV-CTG</a:t>
            </a:r>
            <a:r>
              <a:rPr lang="en-US" altLang="zh-CN" sz="2800" b="0" i="0" dirty="0">
                <a:solidFill>
                  <a:srgbClr val="404040"/>
                </a:solidFill>
                <a:effectLst/>
                <a:highlight>
                  <a:srgbClr val="FCFCFC"/>
                </a:highlight>
                <a:latin typeface="Lato" panose="020F0502020204030203" pitchFamily="34" charset="0"/>
              </a:rPr>
              <a:t> </a:t>
            </a:r>
            <a:endParaRPr lang="zh-CN" altLang="en-US" sz="2800" dirty="0"/>
          </a:p>
        </p:txBody>
      </p:sp>
      <p:sp>
        <p:nvSpPr>
          <p:cNvPr id="9" name="文本框 8"/>
          <p:cNvSpPr txBox="1"/>
          <p:nvPr>
            <p:custDataLst>
              <p:tags r:id="rId5"/>
            </p:custDataLst>
          </p:nvPr>
        </p:nvSpPr>
        <p:spPr>
          <a:xfrm>
            <a:off x="903412" y="4505266"/>
            <a:ext cx="10513168" cy="646331"/>
          </a:xfrm>
          <a:prstGeom prst="rect">
            <a:avLst/>
          </a:prstGeom>
          <a:noFill/>
        </p:spPr>
        <p:txBody>
          <a:bodyPr wrap="square">
            <a:spAutoFit/>
          </a:bodyPr>
          <a:lstStyle/>
          <a:p>
            <a:r>
              <a:rPr lang="zh-CN" altLang="en-US" sz="1800" b="0" i="0" dirty="0">
                <a:solidFill>
                  <a:srgbClr val="404040"/>
                </a:solidFill>
                <a:effectLst/>
                <a:highlight>
                  <a:srgbClr val="FCFCFC"/>
                </a:highlight>
                <a:latin typeface="Lato" panose="020F0502020204030203" pitchFamily="34" charset="0"/>
              </a:rPr>
              <a:t> </a:t>
            </a:r>
            <a:r>
              <a:rPr lang="en-US" altLang="zh-CN" sz="1800" b="0" i="0" dirty="0">
                <a:solidFill>
                  <a:srgbClr val="404040"/>
                </a:solidFill>
                <a:effectLst/>
                <a:highlight>
                  <a:srgbClr val="FCFCFC"/>
                </a:highlight>
                <a:latin typeface="Lato" panose="020F0502020204030203" pitchFamily="34" charset="0"/>
              </a:rPr>
              <a:t>ISA </a:t>
            </a:r>
            <a:r>
              <a:rPr lang="zh-CN" altLang="en-US" sz="1800" b="0" i="0" dirty="0">
                <a:solidFill>
                  <a:srgbClr val="404040"/>
                </a:solidFill>
                <a:effectLst/>
                <a:highlight>
                  <a:srgbClr val="FCFCFC"/>
                </a:highlight>
                <a:latin typeface="Lato" panose="020F0502020204030203" pitchFamily="34" charset="0"/>
              </a:rPr>
              <a:t>覆盖率提取工具。给定一组覆盖点，</a:t>
            </a:r>
            <a:r>
              <a:rPr lang="en-US" altLang="zh-CN" sz="1800" b="0" i="0" dirty="0">
                <a:solidFill>
                  <a:srgbClr val="404040"/>
                </a:solidFill>
                <a:effectLst/>
                <a:highlight>
                  <a:srgbClr val="FCFCFC"/>
                </a:highlight>
                <a:latin typeface="Lato" panose="020F0502020204030203" pitchFamily="34" charset="0"/>
              </a:rPr>
              <a:t>ISAC </a:t>
            </a:r>
            <a:r>
              <a:rPr lang="zh-CN" altLang="en-US" sz="1800" b="0" i="0" dirty="0">
                <a:solidFill>
                  <a:srgbClr val="404040"/>
                </a:solidFill>
                <a:effectLst/>
                <a:highlight>
                  <a:srgbClr val="FCFCFC"/>
                </a:highlight>
                <a:latin typeface="Lato" panose="020F0502020204030203" pitchFamily="34" charset="0"/>
              </a:rPr>
              <a:t>可以提供一份报告，详细说明测试</a:t>
            </a:r>
            <a:r>
              <a:rPr lang="en-US" altLang="zh-CN" sz="1800" b="0" i="0" dirty="0">
                <a:solidFill>
                  <a:srgbClr val="404040"/>
                </a:solidFill>
                <a:effectLst/>
                <a:highlight>
                  <a:srgbClr val="FCFCFC"/>
                </a:highlight>
                <a:latin typeface="Lato" panose="020F0502020204030203" pitchFamily="34" charset="0"/>
              </a:rPr>
              <a:t>/</a:t>
            </a:r>
            <a:r>
              <a:rPr lang="zh-CN" altLang="en-US" sz="1800" b="0" i="0" dirty="0">
                <a:solidFill>
                  <a:srgbClr val="404040"/>
                </a:solidFill>
                <a:effectLst/>
                <a:highlight>
                  <a:srgbClr val="FCFCFC"/>
                </a:highlight>
                <a:latin typeface="Lato" panose="020F0502020204030203" pitchFamily="34" charset="0"/>
              </a:rPr>
              <a:t>应用程序覆盖了哪些覆盖点。</a:t>
            </a:r>
            <a:r>
              <a:rPr lang="en-US" altLang="zh-CN" sz="1800" b="0" i="0" dirty="0">
                <a:solidFill>
                  <a:srgbClr val="404040"/>
                </a:solidFill>
                <a:effectLst/>
                <a:highlight>
                  <a:srgbClr val="FCFCFC"/>
                </a:highlight>
                <a:latin typeface="Lato" panose="020F0502020204030203" pitchFamily="34" charset="0"/>
              </a:rPr>
              <a:t>ISAC </a:t>
            </a:r>
            <a:r>
              <a:rPr lang="zh-CN" altLang="en-US" sz="1800" b="0" i="0" dirty="0">
                <a:solidFill>
                  <a:srgbClr val="404040"/>
                </a:solidFill>
                <a:effectLst/>
                <a:highlight>
                  <a:srgbClr val="FCFCFC"/>
                </a:highlight>
                <a:latin typeface="Lato" panose="020F0502020204030203" pitchFamily="34" charset="0"/>
              </a:rPr>
              <a:t>还能够对测试</a:t>
            </a:r>
            <a:r>
              <a:rPr lang="en-US" altLang="zh-CN" sz="1800" b="0" i="0" dirty="0">
                <a:solidFill>
                  <a:srgbClr val="404040"/>
                </a:solidFill>
                <a:effectLst/>
                <a:highlight>
                  <a:srgbClr val="FCFCFC"/>
                </a:highlight>
                <a:latin typeface="Lato" panose="020F0502020204030203" pitchFamily="34" charset="0"/>
              </a:rPr>
              <a:t>/</a:t>
            </a:r>
            <a:r>
              <a:rPr lang="zh-CN" altLang="en-US" sz="1800" b="0" i="0" dirty="0">
                <a:solidFill>
                  <a:srgbClr val="404040"/>
                </a:solidFill>
                <a:effectLst/>
                <a:highlight>
                  <a:srgbClr val="FCFCFC"/>
                </a:highlight>
                <a:latin typeface="Lato" panose="020F0502020204030203" pitchFamily="34" charset="0"/>
              </a:rPr>
              <a:t>应用程序内发生的数据传播提供详细的质量分析。</a:t>
            </a:r>
            <a:endParaRPr lang="zh-CN" altLang="en-US" sz="1800" dirty="0"/>
          </a:p>
        </p:txBody>
      </p:sp>
      <p:sp>
        <p:nvSpPr>
          <p:cNvPr id="10" name="文本框 9"/>
          <p:cNvSpPr txBox="1"/>
          <p:nvPr>
            <p:custDataLst>
              <p:tags r:id="rId6"/>
            </p:custDataLst>
          </p:nvPr>
        </p:nvSpPr>
        <p:spPr>
          <a:xfrm>
            <a:off x="903412" y="4055508"/>
            <a:ext cx="6143624" cy="523220"/>
          </a:xfrm>
          <a:prstGeom prst="rect">
            <a:avLst/>
          </a:prstGeom>
          <a:noFill/>
        </p:spPr>
        <p:txBody>
          <a:bodyPr wrap="square">
            <a:spAutoFit/>
          </a:bodyPr>
          <a:lstStyle/>
          <a:p>
            <a:r>
              <a:rPr lang="en-US" altLang="zh-CN" sz="2800" b="1" i="0" dirty="0">
                <a:solidFill>
                  <a:srgbClr val="404040"/>
                </a:solidFill>
                <a:effectLst/>
                <a:highlight>
                  <a:srgbClr val="FCFCFC"/>
                </a:highlight>
                <a:latin typeface="Lato" panose="020F0502020204030203" pitchFamily="34" charset="0"/>
              </a:rPr>
              <a:t>RISCV-ISAC</a:t>
            </a:r>
            <a:r>
              <a:rPr lang="en-US" altLang="zh-CN" sz="2800" b="0" i="0" dirty="0">
                <a:solidFill>
                  <a:srgbClr val="404040"/>
                </a:solidFill>
                <a:effectLst/>
                <a:highlight>
                  <a:srgbClr val="FCFCFC"/>
                </a:highlight>
                <a:latin typeface="Lato" panose="020F0502020204030203" pitchFamily="34" charset="0"/>
              </a:rPr>
              <a:t> </a:t>
            </a:r>
            <a:endParaRPr lang="zh-CN" altLang="en-US" sz="2800" dirty="0"/>
          </a:p>
        </p:txBody>
      </p:sp>
      <p:sp>
        <p:nvSpPr>
          <p:cNvPr id="11" name="文本框 10"/>
          <p:cNvSpPr txBox="1"/>
          <p:nvPr>
            <p:custDataLst>
              <p:tags r:id="rId7"/>
            </p:custDataLst>
          </p:nvPr>
        </p:nvSpPr>
        <p:spPr>
          <a:xfrm>
            <a:off x="903412" y="5644869"/>
            <a:ext cx="10513168" cy="646331"/>
          </a:xfrm>
          <a:prstGeom prst="rect">
            <a:avLst/>
          </a:prstGeom>
          <a:noFill/>
        </p:spPr>
        <p:txBody>
          <a:bodyPr wrap="square">
            <a:spAutoFit/>
          </a:bodyPr>
          <a:lstStyle/>
          <a:p>
            <a:r>
              <a:rPr lang="zh-CN" altLang="en-US" sz="1800" b="0" i="0" dirty="0">
                <a:solidFill>
                  <a:srgbClr val="404040"/>
                </a:solidFill>
                <a:effectLst/>
                <a:highlight>
                  <a:srgbClr val="FCFCFC"/>
                </a:highlight>
                <a:latin typeface="Lato" panose="020F0502020204030203" pitchFamily="34" charset="0"/>
              </a:rPr>
              <a:t>一个基于 </a:t>
            </a:r>
            <a:r>
              <a:rPr lang="en-US" altLang="zh-CN" sz="1800" b="0" i="0" dirty="0">
                <a:solidFill>
                  <a:srgbClr val="404040"/>
                </a:solidFill>
                <a:effectLst/>
                <a:highlight>
                  <a:srgbClr val="FCFCFC"/>
                </a:highlight>
                <a:latin typeface="Lato" panose="020F0502020204030203" pitchFamily="34" charset="0"/>
              </a:rPr>
              <a:t>YAML </a:t>
            </a:r>
            <a:r>
              <a:rPr lang="zh-CN" altLang="en-US" sz="1800" b="0" i="0" dirty="0">
                <a:solidFill>
                  <a:srgbClr val="404040"/>
                </a:solidFill>
                <a:effectLst/>
                <a:highlight>
                  <a:srgbClr val="FCFCFC"/>
                </a:highlight>
                <a:latin typeface="Lato" panose="020F0502020204030203" pitchFamily="34" charset="0"/>
              </a:rPr>
              <a:t>的框架，可用于根据 </a:t>
            </a:r>
            <a:r>
              <a:rPr lang="en-US" altLang="zh-CN" sz="1800" b="0" i="0" dirty="0">
                <a:solidFill>
                  <a:srgbClr val="404040"/>
                </a:solidFill>
                <a:effectLst/>
                <a:highlight>
                  <a:srgbClr val="FCFCFC"/>
                </a:highlight>
                <a:latin typeface="Lato" panose="020F0502020204030203" pitchFamily="34" charset="0"/>
              </a:rPr>
              <a:t>RISC-V </a:t>
            </a:r>
            <a:r>
              <a:rPr lang="zh-CN" altLang="en-US" sz="1800" b="0" i="0" dirty="0">
                <a:solidFill>
                  <a:srgbClr val="404040"/>
                </a:solidFill>
                <a:effectLst/>
                <a:highlight>
                  <a:srgbClr val="FCFCFC"/>
                </a:highlight>
                <a:latin typeface="Lato" panose="020F0502020204030203" pitchFamily="34" charset="0"/>
              </a:rPr>
              <a:t>特权和非特权 </a:t>
            </a:r>
            <a:r>
              <a:rPr lang="en-US" altLang="zh-CN" sz="1800" b="0" i="0" dirty="0">
                <a:solidFill>
                  <a:srgbClr val="404040"/>
                </a:solidFill>
                <a:effectLst/>
                <a:highlight>
                  <a:srgbClr val="FCFCFC"/>
                </a:highlight>
                <a:latin typeface="Lato" panose="020F0502020204030203" pitchFamily="34" charset="0"/>
              </a:rPr>
              <a:t>ISA </a:t>
            </a:r>
            <a:r>
              <a:rPr lang="zh-CN" altLang="en-US" sz="1800" b="0" i="0" dirty="0">
                <a:solidFill>
                  <a:srgbClr val="404040"/>
                </a:solidFill>
                <a:effectLst/>
                <a:highlight>
                  <a:srgbClr val="FCFCFC"/>
                </a:highlight>
                <a:latin typeface="Lato" panose="020F0502020204030203" pitchFamily="34" charset="0"/>
              </a:rPr>
              <a:t>规范验证 </a:t>
            </a:r>
            <a:r>
              <a:rPr lang="en-US" altLang="zh-CN" sz="1800" b="0" i="0" dirty="0">
                <a:solidFill>
                  <a:srgbClr val="404040"/>
                </a:solidFill>
                <a:effectLst/>
                <a:highlight>
                  <a:srgbClr val="FCFCFC"/>
                </a:highlight>
                <a:latin typeface="Lato" panose="020F0502020204030203" pitchFamily="34" charset="0"/>
              </a:rPr>
              <a:t>RISC-V </a:t>
            </a:r>
            <a:r>
              <a:rPr lang="zh-CN" altLang="en-US" sz="1800" b="0" i="0" dirty="0">
                <a:solidFill>
                  <a:srgbClr val="404040"/>
                </a:solidFill>
                <a:effectLst/>
                <a:highlight>
                  <a:srgbClr val="FCFCFC"/>
                </a:highlight>
                <a:latin typeface="Lato" panose="020F0502020204030203" pitchFamily="34" charset="0"/>
              </a:rPr>
              <a:t>实现的规范并生成标准规范 </a:t>
            </a:r>
            <a:r>
              <a:rPr lang="en-US" altLang="zh-CN" sz="1800" b="0" i="0" dirty="0" err="1">
                <a:solidFill>
                  <a:srgbClr val="404040"/>
                </a:solidFill>
                <a:effectLst/>
                <a:highlight>
                  <a:srgbClr val="FCFCFC"/>
                </a:highlight>
                <a:latin typeface="Lato" panose="020F0502020204030203" pitchFamily="34" charset="0"/>
              </a:rPr>
              <a:t>yaml</a:t>
            </a:r>
            <a:r>
              <a:rPr lang="en-US" altLang="zh-CN" sz="1800" b="0" i="0" dirty="0">
                <a:solidFill>
                  <a:srgbClr val="404040"/>
                </a:solidFill>
                <a:effectLst/>
                <a:highlight>
                  <a:srgbClr val="FCFCFC"/>
                </a:highlight>
                <a:latin typeface="Lato" panose="020F0502020204030203" pitchFamily="34" charset="0"/>
              </a:rPr>
              <a:t> </a:t>
            </a:r>
            <a:r>
              <a:rPr lang="zh-CN" altLang="en-US" sz="1800" b="0" i="0" dirty="0">
                <a:solidFill>
                  <a:srgbClr val="404040"/>
                </a:solidFill>
                <a:effectLst/>
                <a:highlight>
                  <a:srgbClr val="FCFCFC"/>
                </a:highlight>
                <a:latin typeface="Lato" panose="020F0502020204030203" pitchFamily="34" charset="0"/>
              </a:rPr>
              <a:t>文件。</a:t>
            </a:r>
            <a:endParaRPr lang="zh-CN" altLang="en-US" sz="1800" dirty="0"/>
          </a:p>
        </p:txBody>
      </p:sp>
      <p:sp>
        <p:nvSpPr>
          <p:cNvPr id="12" name="文本框 11"/>
          <p:cNvSpPr txBox="1"/>
          <p:nvPr>
            <p:custDataLst>
              <p:tags r:id="rId8"/>
            </p:custDataLst>
          </p:nvPr>
        </p:nvSpPr>
        <p:spPr>
          <a:xfrm>
            <a:off x="903412" y="5195111"/>
            <a:ext cx="6143624" cy="523220"/>
          </a:xfrm>
          <a:prstGeom prst="rect">
            <a:avLst/>
          </a:prstGeom>
          <a:noFill/>
        </p:spPr>
        <p:txBody>
          <a:bodyPr wrap="square">
            <a:spAutoFit/>
          </a:bodyPr>
          <a:lstStyle/>
          <a:p>
            <a:r>
              <a:rPr lang="en-US" altLang="zh-CN" sz="2800" b="1" i="0" dirty="0">
                <a:solidFill>
                  <a:srgbClr val="404040"/>
                </a:solidFill>
                <a:effectLst/>
                <a:highlight>
                  <a:srgbClr val="FCFCFC"/>
                </a:highlight>
                <a:latin typeface="Lato" panose="020F0502020204030203" pitchFamily="34" charset="0"/>
              </a:rPr>
              <a:t>RISCV-Config</a:t>
            </a:r>
            <a:r>
              <a:rPr lang="en-US" altLang="zh-CN" sz="2800" b="0" i="0" dirty="0">
                <a:solidFill>
                  <a:srgbClr val="404040"/>
                </a:solidFill>
                <a:effectLst/>
                <a:highlight>
                  <a:srgbClr val="FCFCFC"/>
                </a:highlight>
                <a:latin typeface="Lato" panose="020F0502020204030203" pitchFamily="34" charset="0"/>
              </a:rPr>
              <a:t> </a:t>
            </a:r>
            <a:endParaRPr lang="zh-CN" altLang="en-US" sz="2800" dirty="0"/>
          </a:p>
        </p:txBody>
      </p:sp>
      <p:sp>
        <p:nvSpPr>
          <p:cNvPr id="13" name="圆角矩形 8"/>
          <p:cNvSpPr/>
          <p:nvPr/>
        </p:nvSpPr>
        <p:spPr bwMode="auto">
          <a:xfrm>
            <a:off x="-93513" y="38180"/>
            <a:ext cx="1941281" cy="664623"/>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108816" tIns="54408" rIns="108816" bIns="54408" numCol="1" rtlCol="0" anchor="t" anchorCtr="0" compatLnSpc="1"/>
          <a:lstStyle/>
          <a:p>
            <a:pPr algn="ctr" defTabSz="1088390"/>
            <a:endParaRPr lang="zh-CN" altLang="en-US" sz="3700" dirty="0">
              <a:solidFill>
                <a:schemeClr val="bg1"/>
              </a:solidFill>
              <a:latin typeface="+mj-lt"/>
              <a:ea typeface="微软雅黑" panose="020B0503020204020204" pitchFamily="34" charset="-122"/>
            </a:endParaRPr>
          </a:p>
        </p:txBody>
      </p:sp>
    </p:spTree>
  </p:cSld>
  <p:clrMapOvr>
    <a:masterClrMapping/>
  </p:clrMapOvr>
  <p:transition spd="slow" advTm="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1706687" y="170270"/>
            <a:ext cx="3288952" cy="521970"/>
          </a:xfrm>
          <a:prstGeom prst="rect">
            <a:avLst/>
          </a:prstGeom>
          <a:noFill/>
        </p:spPr>
        <p:txBody>
          <a:bodyPr wrap="square" rtlCol="0">
            <a:spAutoFit/>
          </a:bodyPr>
          <a:lstStyle/>
          <a:p>
            <a:pPr algn="ctr"/>
            <a:r>
              <a:rPr lang="en-US" altLang="zh-CN" sz="2800" b="1" dirty="0">
                <a:solidFill>
                  <a:schemeClr val="accent1"/>
                </a:solidFill>
                <a:latin typeface="微软雅黑" panose="020B0503020204020204" pitchFamily="34" charset="-122"/>
                <a:ea typeface="微软雅黑" panose="020B0503020204020204" pitchFamily="34" charset="-122"/>
                <a:sym typeface="+mn-ea"/>
              </a:rPr>
              <a:t>ACT</a:t>
            </a:r>
            <a:r>
              <a:rPr lang="zh-CN" altLang="en-US" sz="2800" b="1" dirty="0">
                <a:solidFill>
                  <a:schemeClr val="accent1"/>
                </a:solidFill>
                <a:latin typeface="微软雅黑" panose="020B0503020204020204" pitchFamily="34" charset="-122"/>
                <a:ea typeface="微软雅黑" panose="020B0503020204020204" pitchFamily="34" charset="-122"/>
                <a:sym typeface="+mn-ea"/>
              </a:rPr>
              <a:t>是怎么运作的</a:t>
            </a:r>
            <a:r>
              <a:rPr lang="en-US" altLang="zh-CN" sz="2800" b="1" dirty="0">
                <a:solidFill>
                  <a:schemeClr val="accent1"/>
                </a:solidFill>
                <a:latin typeface="微软雅黑" panose="020B0503020204020204" pitchFamily="34" charset="-122"/>
                <a:ea typeface="微软雅黑" panose="020B0503020204020204" pitchFamily="34" charset="-122"/>
              </a:rPr>
              <a:t> </a:t>
            </a:r>
            <a:endParaRPr lang="en-US" altLang="zh-CN" sz="2800" b="1" dirty="0">
              <a:solidFill>
                <a:schemeClr val="accent1"/>
              </a:solidFill>
              <a:latin typeface="微软雅黑" panose="020B0503020204020204" pitchFamily="34" charset="-122"/>
              <a:ea typeface="微软雅黑" panose="020B0503020204020204" pitchFamily="34" charset="-122"/>
            </a:endParaRPr>
          </a:p>
        </p:txBody>
      </p:sp>
      <p:sp>
        <p:nvSpPr>
          <p:cNvPr id="4" name="圆角矩形 8"/>
          <p:cNvSpPr/>
          <p:nvPr/>
        </p:nvSpPr>
        <p:spPr bwMode="auto">
          <a:xfrm>
            <a:off x="-93513" y="38180"/>
            <a:ext cx="1941281" cy="664623"/>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108816" tIns="54408" rIns="108816" bIns="54408" numCol="1" rtlCol="0" anchor="t" anchorCtr="0" compatLnSpc="1"/>
          <a:lstStyle/>
          <a:p>
            <a:pPr algn="ctr" defTabSz="1088390"/>
            <a:endParaRPr lang="zh-CN" altLang="en-US" sz="3700" dirty="0">
              <a:solidFill>
                <a:schemeClr val="bg1"/>
              </a:solidFill>
              <a:latin typeface="+mj-lt"/>
              <a:ea typeface="微软雅黑" panose="020B0503020204020204" pitchFamily="34" charset="-122"/>
            </a:endParaRPr>
          </a:p>
        </p:txBody>
      </p:sp>
      <p:pic>
        <p:nvPicPr>
          <p:cNvPr id="13" name="图片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14798" y="2061642"/>
            <a:ext cx="6354621" cy="3816424"/>
          </a:xfrm>
          <a:prstGeom prst="rect">
            <a:avLst/>
          </a:prstGeom>
        </p:spPr>
      </p:pic>
      <p:sp>
        <p:nvSpPr>
          <p:cNvPr id="14" name="文本框 13"/>
          <p:cNvSpPr txBox="1"/>
          <p:nvPr/>
        </p:nvSpPr>
        <p:spPr>
          <a:xfrm>
            <a:off x="707532" y="962067"/>
            <a:ext cx="10369152" cy="460375"/>
          </a:xfrm>
          <a:prstGeom prst="rect">
            <a:avLst/>
          </a:prstGeom>
          <a:noFill/>
        </p:spPr>
        <p:txBody>
          <a:bodyPr wrap="square">
            <a:spAutoFit/>
          </a:bodyPr>
          <a:lstStyle/>
          <a:p>
            <a:r>
              <a:rPr lang="en-US" altLang="zh-CN" dirty="0"/>
              <a:t>RISCOF</a:t>
            </a:r>
            <a:r>
              <a:rPr lang="zh-CN" altLang="en-US" dirty="0"/>
              <a:t>作为主要测试框架，</a:t>
            </a:r>
            <a:r>
              <a:rPr lang="zh-CN" altLang="en-US" dirty="0"/>
              <a:t>它的主要流程如下图</a:t>
            </a:r>
            <a:r>
              <a:rPr lang="zh-CN" altLang="en-US" dirty="0"/>
              <a:t>所示</a:t>
            </a:r>
            <a:endParaRPr lang="zh-CN" altLang="en-US" dirty="0"/>
          </a:p>
        </p:txBody>
      </p:sp>
    </p:spTree>
  </p:cSld>
  <p:clrMapOvr>
    <a:masterClrMapping/>
  </p:clrMapOvr>
  <p:transition spd="slow" advTm="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1706687" y="170270"/>
            <a:ext cx="3288952" cy="523220"/>
          </a:xfrm>
          <a:prstGeom prst="rect">
            <a:avLst/>
          </a:prstGeom>
          <a:noFill/>
        </p:spPr>
        <p:txBody>
          <a:bodyPr wrap="square" rtlCol="0">
            <a:spAutoFit/>
          </a:bodyPr>
          <a:lstStyle/>
          <a:p>
            <a:pPr algn="ctr"/>
            <a:r>
              <a:rPr lang="en-US" altLang="zh-CN" sz="2800" b="1" dirty="0">
                <a:solidFill>
                  <a:schemeClr val="accent1"/>
                </a:solidFill>
                <a:latin typeface="微软雅黑" panose="020B0503020204020204" pitchFamily="34" charset="-122"/>
                <a:ea typeface="微软雅黑" panose="020B0503020204020204" pitchFamily="34" charset="-122"/>
              </a:rPr>
              <a:t>RISCV-CTG </a:t>
            </a:r>
            <a:endParaRPr lang="en-US" altLang="zh-CN" sz="2800" b="1" dirty="0">
              <a:solidFill>
                <a:schemeClr val="accent1"/>
              </a:solidFill>
              <a:latin typeface="微软雅黑" panose="020B0503020204020204" pitchFamily="34" charset="-122"/>
              <a:ea typeface="微软雅黑" panose="020B0503020204020204" pitchFamily="34" charset="-122"/>
            </a:endParaRPr>
          </a:p>
        </p:txBody>
      </p:sp>
      <p:sp>
        <p:nvSpPr>
          <p:cNvPr id="3" name="圆角矩形 8"/>
          <p:cNvSpPr/>
          <p:nvPr/>
        </p:nvSpPr>
        <p:spPr bwMode="auto">
          <a:xfrm>
            <a:off x="-93513" y="38180"/>
            <a:ext cx="1941281" cy="664623"/>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108816" tIns="54408" rIns="108816" bIns="54408" numCol="1" rtlCol="0" anchor="t" anchorCtr="0" compatLnSpc="1"/>
          <a:lstStyle/>
          <a:p>
            <a:pPr algn="ctr" defTabSz="1088390"/>
            <a:endParaRPr lang="zh-CN" altLang="en-US" sz="3700" dirty="0">
              <a:solidFill>
                <a:schemeClr val="bg1"/>
              </a:solidFill>
              <a:latin typeface="+mj-lt"/>
              <a:ea typeface="微软雅黑" panose="020B0503020204020204" pitchFamily="34"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54759" y="2061642"/>
            <a:ext cx="6278227" cy="3229744"/>
          </a:xfrm>
          <a:prstGeom prst="rect">
            <a:avLst/>
          </a:prstGeom>
        </p:spPr>
      </p:pic>
      <p:sp>
        <p:nvSpPr>
          <p:cNvPr id="6" name="文本框 5"/>
          <p:cNvSpPr txBox="1"/>
          <p:nvPr/>
        </p:nvSpPr>
        <p:spPr>
          <a:xfrm>
            <a:off x="698575" y="909514"/>
            <a:ext cx="10369152" cy="830997"/>
          </a:xfrm>
          <a:prstGeom prst="rect">
            <a:avLst/>
          </a:prstGeom>
          <a:noFill/>
        </p:spPr>
        <p:txBody>
          <a:bodyPr wrap="square">
            <a:spAutoFit/>
          </a:bodyPr>
          <a:lstStyle/>
          <a:p>
            <a:r>
              <a:rPr lang="en-US" altLang="zh-CN" dirty="0"/>
              <a:t>RISCV-CTG</a:t>
            </a:r>
            <a:r>
              <a:rPr lang="zh-CN" altLang="en-US" dirty="0"/>
              <a:t>为测试用例生成工具，通过给定的指令属性及对应编写的</a:t>
            </a:r>
            <a:r>
              <a:rPr lang="en-US" altLang="zh-CN" dirty="0"/>
              <a:t>CGF</a:t>
            </a:r>
            <a:r>
              <a:rPr lang="zh-CN" altLang="en-US" dirty="0"/>
              <a:t>文件进行测试用例生成。</a:t>
            </a:r>
            <a:r>
              <a:rPr lang="en-US" altLang="zh-CN" dirty="0"/>
              <a:t>ACT</a:t>
            </a:r>
            <a:r>
              <a:rPr lang="zh-CN" altLang="en-US" dirty="0"/>
              <a:t>测试中使用的测试用例均来自</a:t>
            </a:r>
            <a:r>
              <a:rPr lang="en-US" altLang="zh-CN" dirty="0"/>
              <a:t>CTG</a:t>
            </a:r>
            <a:r>
              <a:rPr lang="zh-CN" altLang="en-US" dirty="0"/>
              <a:t>自动生成。</a:t>
            </a:r>
            <a:endParaRPr lang="zh-CN" altLang="en-US" dirty="0"/>
          </a:p>
        </p:txBody>
      </p:sp>
    </p:spTree>
  </p:cSld>
  <p:clrMapOvr>
    <a:masterClrMapping/>
  </p:clrMapOvr>
  <p:transition spd="slow" advTm="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1706687" y="170270"/>
            <a:ext cx="3288952" cy="523220"/>
          </a:xfrm>
          <a:prstGeom prst="rect">
            <a:avLst/>
          </a:prstGeom>
          <a:noFill/>
        </p:spPr>
        <p:txBody>
          <a:bodyPr wrap="square" rtlCol="0">
            <a:spAutoFit/>
          </a:bodyPr>
          <a:lstStyle/>
          <a:p>
            <a:pPr algn="ctr"/>
            <a:r>
              <a:rPr lang="en-US" altLang="zh-CN" sz="2800" b="1" dirty="0">
                <a:solidFill>
                  <a:schemeClr val="accent1"/>
                </a:solidFill>
                <a:latin typeface="微软雅黑" panose="020B0503020204020204" pitchFamily="34" charset="-122"/>
                <a:ea typeface="微软雅黑" panose="020B0503020204020204" pitchFamily="34" charset="-122"/>
              </a:rPr>
              <a:t>RISCV-CTG </a:t>
            </a:r>
            <a:endParaRPr lang="en-US" altLang="zh-CN" sz="2800" b="1" dirty="0">
              <a:solidFill>
                <a:schemeClr val="accent1"/>
              </a:solidFill>
              <a:latin typeface="微软雅黑" panose="020B0503020204020204" pitchFamily="34" charset="-122"/>
              <a:ea typeface="微软雅黑" panose="020B0503020204020204" pitchFamily="34" charset="-122"/>
            </a:endParaRPr>
          </a:p>
        </p:txBody>
      </p:sp>
      <p:sp>
        <p:nvSpPr>
          <p:cNvPr id="3" name="圆角矩形 8"/>
          <p:cNvSpPr/>
          <p:nvPr/>
        </p:nvSpPr>
        <p:spPr bwMode="auto">
          <a:xfrm>
            <a:off x="-93513" y="38180"/>
            <a:ext cx="1941281" cy="664623"/>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108816" tIns="54408" rIns="108816" bIns="54408" numCol="1" rtlCol="0" anchor="t" anchorCtr="0" compatLnSpc="1"/>
          <a:lstStyle/>
          <a:p>
            <a:pPr algn="ctr" defTabSz="1088390"/>
            <a:endParaRPr lang="zh-CN" altLang="en-US" sz="3700" dirty="0">
              <a:solidFill>
                <a:schemeClr val="bg1"/>
              </a:solidFill>
              <a:latin typeface="+mj-lt"/>
              <a:ea typeface="微软雅黑" panose="020B0503020204020204" pitchFamily="34" charset="-122"/>
            </a:endParaRPr>
          </a:p>
        </p:txBody>
      </p:sp>
      <p:sp>
        <p:nvSpPr>
          <p:cNvPr id="6" name="文本框 5"/>
          <p:cNvSpPr txBox="1"/>
          <p:nvPr/>
        </p:nvSpPr>
        <p:spPr>
          <a:xfrm>
            <a:off x="698575" y="909514"/>
            <a:ext cx="10369152" cy="829945"/>
          </a:xfrm>
          <a:prstGeom prst="rect">
            <a:avLst/>
          </a:prstGeom>
          <a:noFill/>
        </p:spPr>
        <p:txBody>
          <a:bodyPr wrap="square">
            <a:spAutoFit/>
          </a:bodyPr>
          <a:lstStyle/>
          <a:p>
            <a:r>
              <a:rPr lang="zh-CN" altLang="en-US" dirty="0"/>
              <a:t>为了生成指定指令的测试，需要事先知道该指令的属性。该信息以 </a:t>
            </a:r>
            <a:r>
              <a:rPr lang="en-US" altLang="zh-CN" dirty="0"/>
              <a:t>YAML </a:t>
            </a:r>
            <a:r>
              <a:rPr lang="zh-CN" altLang="en-US" dirty="0"/>
              <a:t>格式存储在 </a:t>
            </a:r>
            <a:r>
              <a:rPr lang="en-US" altLang="zh-CN" dirty="0"/>
              <a:t>CTG </a:t>
            </a:r>
            <a:r>
              <a:rPr lang="zh-CN" altLang="en-US" dirty="0"/>
              <a:t>中。</a:t>
            </a:r>
            <a:endParaRPr lang="zh-CN" altLang="en-US" dirty="0"/>
          </a:p>
        </p:txBody>
      </p:sp>
      <p:sp>
        <p:nvSpPr>
          <p:cNvPr id="4" name="文本框 3"/>
          <p:cNvSpPr txBox="1"/>
          <p:nvPr/>
        </p:nvSpPr>
        <p:spPr>
          <a:xfrm>
            <a:off x="1130300" y="1701800"/>
            <a:ext cx="9651365" cy="4686935"/>
          </a:xfrm>
          <a:prstGeom prst="rect">
            <a:avLst/>
          </a:prstGeom>
          <a:noFill/>
        </p:spPr>
        <p:txBody>
          <a:bodyPr wrap="square">
            <a:noAutofit/>
          </a:bodyPr>
          <a:lstStyle/>
          <a:p>
            <a:r>
              <a:rPr sz="2000" dirty="0"/>
              <a:t>f</a:t>
            </a:r>
            <a:r>
              <a:rPr sz="1800" dirty="0"/>
              <a:t>cvt.d.h:</a:t>
            </a:r>
            <a:endParaRPr sz="1800" dirty="0"/>
          </a:p>
          <a:p>
            <a:r>
              <a:rPr sz="1800" dirty="0"/>
              <a:t>......</a:t>
            </a:r>
            <a:endParaRPr sz="1800" dirty="0"/>
          </a:p>
          <a:p>
            <a:r>
              <a:rPr sz="1800" dirty="0"/>
              <a:t>  xlen: [32,64]     //此指令适用的 XLEN 值列表</a:t>
            </a:r>
            <a:endParaRPr sz="1800" dirty="0"/>
          </a:p>
          <a:p>
            <a:r>
              <a:rPr sz="1800" dirty="0"/>
              <a:t>  isa:             //此指令属性所属的 RISC-V ISA 扩展</a:t>
            </a:r>
            <a:endParaRPr sz="1800" dirty="0"/>
          </a:p>
          <a:p>
            <a:r>
              <a:rPr sz="1800" dirty="0"/>
              <a:t>    - IFD_Zicsr_Zfh</a:t>
            </a:r>
            <a:endParaRPr sz="1800" dirty="0"/>
          </a:p>
          <a:p>
            <a:r>
              <a:rPr sz="1800" dirty="0"/>
              <a:t>  flen: [16,32,64]    //此指令适用的 FLEN 值列表</a:t>
            </a:r>
            <a:endParaRPr sz="1800" dirty="0"/>
          </a:p>
          <a:p>
            <a:r>
              <a:rPr sz="1800" dirty="0"/>
              <a:t>......</a:t>
            </a:r>
            <a:endParaRPr sz="1800" dirty="0"/>
          </a:p>
          <a:p>
            <a:r>
              <a:rPr sz="1800" dirty="0"/>
              <a:t>  rs1_op_data: *all_fregs     # 可用作操作数 1 的合法寄存器列表</a:t>
            </a:r>
            <a:endParaRPr sz="1800" dirty="0"/>
          </a:p>
          <a:p>
            <a:r>
              <a:rPr sz="1800" dirty="0"/>
              <a:t>  rd_op_data: *all_fregs      # 可用作目标的合法寄存器列表</a:t>
            </a:r>
            <a:endParaRPr sz="1800" dirty="0"/>
          </a:p>
          <a:p>
            <a:r>
              <a:rPr sz="1800" dirty="0"/>
              <a:t>  template: |-                # 用于创建测试的汇编宏的字符串。</a:t>
            </a:r>
            <a:endParaRPr sz="1800" dirty="0"/>
          </a:p>
          <a:p>
            <a:r>
              <a:rPr sz="1800" dirty="0"/>
              <a:t>    // $comment</a:t>
            </a:r>
            <a:endParaRPr sz="1800" dirty="0"/>
          </a:p>
          <a:p>
            <a:r>
              <a:rPr sz="1800" dirty="0"/>
              <a:t>    /* opcode: $inst ; op1:$rs1; dest:$rd; op1val:$rs1_val; valaddr_reg:$valaddr_reg;</a:t>
            </a:r>
            <a:endParaRPr sz="1800" dirty="0"/>
          </a:p>
          <a:p>
            <a:r>
              <a:rPr sz="1800" dirty="0"/>
              <a:t>    val_offset:$val_offset; correctval:??; testreg:$testreg;</a:t>
            </a:r>
            <a:endParaRPr sz="1800" dirty="0"/>
          </a:p>
          <a:p>
            <a:r>
              <a:rPr sz="1800" dirty="0"/>
              <a:t>    fcsr_val: $fcsr */</a:t>
            </a:r>
            <a:endParaRPr sz="1800" dirty="0"/>
          </a:p>
          <a:p>
            <a:r>
              <a:rPr sz="1800" dirty="0"/>
              <a:t>    TEST_FPSR_OP_NRM($inst, $rd, $rs1, $fcsr, $correctval, $valaddr_reg, $val_offset, $flagreg, $swreg, $testreg)  </a:t>
            </a:r>
            <a:endParaRPr sz="1800" dirty="0"/>
          </a:p>
        </p:txBody>
      </p:sp>
    </p:spTree>
  </p:cSld>
  <p:clrMapOvr>
    <a:masterClrMapping/>
  </p:clrMapOvr>
  <p:transition spd="slow" advTm="0"/>
</p:sld>
</file>

<file path=ppt/tags/tag1.xml><?xml version="1.0" encoding="utf-8"?>
<p:tagLst xmlns:p="http://schemas.openxmlformats.org/presentationml/2006/main">
  <p:tag name="KSO_WM_DIAGRAM_VIRTUALLY_FRAME" val="{&quot;height&quot;:356.9731496062993,&quot;left&quot;:71.1348031496063,&quot;top&quot;:138.39692913385827,&quot;width&quot;:828.8417322834645}"/>
</p:tagLst>
</file>

<file path=ppt/tags/tag10.xml><?xml version="1.0" encoding="utf-8"?>
<p:tagLst xmlns:p="http://schemas.openxmlformats.org/presentationml/2006/main">
  <p:tag name="ISPRING_ULTRA_SCORM_SLIDE_COUNT" val="4"/>
  <p:tag name="ISPRING_PRESENTATION_TITLE" val="PowerPoint 演示文稿"/>
  <p:tag name="ISPRING_RESOURCE_PATHS_HASH_PRESENTER" val="af3f2d575d923f6e4ff64f325e7b41567660d7"/>
  <p:tag name="commondata" val="eyJoZGlkIjoiODI4NjlmOWYzNGNlY2UyY2UzYTU0NDAzNDQwM2I0NDEifQ=="/>
</p:tagLst>
</file>

<file path=ppt/tags/tag2.xml><?xml version="1.0" encoding="utf-8"?>
<p:tagLst xmlns:p="http://schemas.openxmlformats.org/presentationml/2006/main">
  <p:tag name="KSO_WM_DIAGRAM_VIRTUALLY_FRAME" val="{&quot;height&quot;:356.9731496062993,&quot;left&quot;:71.1348031496063,&quot;top&quot;:138.39692913385827,&quot;width&quot;:828.8417322834645}"/>
</p:tagLst>
</file>

<file path=ppt/tags/tag3.xml><?xml version="1.0" encoding="utf-8"?>
<p:tagLst xmlns:p="http://schemas.openxmlformats.org/presentationml/2006/main">
  <p:tag name="KSO_WM_DIAGRAM_VIRTUALLY_FRAME" val="{&quot;height&quot;:356.9731496062993,&quot;left&quot;:71.1348031496063,&quot;top&quot;:138.39692913385827,&quot;width&quot;:828.8417322834645}"/>
</p:tagLst>
</file>

<file path=ppt/tags/tag4.xml><?xml version="1.0" encoding="utf-8"?>
<p:tagLst xmlns:p="http://schemas.openxmlformats.org/presentationml/2006/main">
  <p:tag name="KSO_WM_DIAGRAM_VIRTUALLY_FRAME" val="{&quot;height&quot;:356.9731496062993,&quot;left&quot;:71.1348031496063,&quot;top&quot;:138.39692913385827,&quot;width&quot;:828.8417322834645}"/>
</p:tagLst>
</file>

<file path=ppt/tags/tag5.xml><?xml version="1.0" encoding="utf-8"?>
<p:tagLst xmlns:p="http://schemas.openxmlformats.org/presentationml/2006/main">
  <p:tag name="KSO_WM_DIAGRAM_VIRTUALLY_FRAME" val="{&quot;height&quot;:356.9731496062993,&quot;left&quot;:71.1348031496063,&quot;top&quot;:138.39692913385827,&quot;width&quot;:828.8417322834645}"/>
</p:tagLst>
</file>

<file path=ppt/tags/tag6.xml><?xml version="1.0" encoding="utf-8"?>
<p:tagLst xmlns:p="http://schemas.openxmlformats.org/presentationml/2006/main">
  <p:tag name="KSO_WM_DIAGRAM_VIRTUALLY_FRAME" val="{&quot;height&quot;:356.9731496062993,&quot;left&quot;:71.1348031496063,&quot;top&quot;:138.39692913385827,&quot;width&quot;:828.8417322834645}"/>
</p:tagLst>
</file>

<file path=ppt/tags/tag7.xml><?xml version="1.0" encoding="utf-8"?>
<p:tagLst xmlns:p="http://schemas.openxmlformats.org/presentationml/2006/main">
  <p:tag name="KSO_WM_DIAGRAM_VIRTUALLY_FRAME" val="{&quot;height&quot;:356.9731496062993,&quot;left&quot;:71.1348031496063,&quot;top&quot;:138.39692913385827,&quot;width&quot;:828.8417322834645}"/>
</p:tagLst>
</file>

<file path=ppt/tags/tag8.xml><?xml version="1.0" encoding="utf-8"?>
<p:tagLst xmlns:p="http://schemas.openxmlformats.org/presentationml/2006/main">
  <p:tag name="KSO_WM_DIAGRAM_VIRTUALLY_FRAME" val="{&quot;height&quot;:356.9731496062993,&quot;left&quot;:71.1348031496063,&quot;top&quot;:138.39692913385827,&quot;width&quot;:828.8417322834645}"/>
</p:tagLst>
</file>

<file path=ppt/tags/tag9.xml><?xml version="1.0" encoding="utf-8"?>
<p:tagLst xmlns:p="http://schemas.openxmlformats.org/presentationml/2006/main">
  <p:tag name="TABLE_ENDDRAG_ORIGIN_RECT" val="723*316"/>
  <p:tag name="TABLE_ENDDRAG_RECT" val="144*150*723*316"/>
</p:tagLst>
</file>

<file path=ppt/theme/theme1.xml><?xml version="1.0" encoding="utf-8"?>
<a:theme xmlns:a="http://schemas.openxmlformats.org/drawingml/2006/main" name="第一PPT，www.1ppt.com">
  <a:themeElements>
    <a:clrScheme name="自定义 107">
      <a:dk1>
        <a:sysClr val="windowText" lastClr="000000"/>
      </a:dk1>
      <a:lt1>
        <a:sysClr val="window" lastClr="FFFFFF"/>
      </a:lt1>
      <a:dk2>
        <a:srgbClr val="1F497D"/>
      </a:dk2>
      <a:lt2>
        <a:srgbClr val="EEECE1"/>
      </a:lt2>
      <a:accent1>
        <a:srgbClr val="0070C0"/>
      </a:accent1>
      <a:accent2>
        <a:srgbClr val="FFC000"/>
      </a:accent2>
      <a:accent3>
        <a:srgbClr val="BFBFBF"/>
      </a:accent3>
      <a:accent4>
        <a:srgbClr val="BFBFBF"/>
      </a:accent4>
      <a:accent5>
        <a:srgbClr val="BFBFBF"/>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5482</Words>
  <Application>WPS 演示</Application>
  <PresentationFormat>自定义</PresentationFormat>
  <Paragraphs>259</Paragraphs>
  <Slides>19</Slides>
  <Notes>22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宋体</vt:lpstr>
      <vt:lpstr>Wingdings</vt:lpstr>
      <vt:lpstr>Arial Black</vt:lpstr>
      <vt:lpstr>微软雅黑</vt:lpstr>
      <vt:lpstr>Eras Bold ITC</vt:lpstr>
      <vt:lpstr>Yu Gothic UI Semibold</vt:lpstr>
      <vt:lpstr>Lato</vt:lpstr>
      <vt:lpstr>Calibri</vt:lpstr>
      <vt:lpstr>Arial Unicode MS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蓝色简洁</dc:title>
  <dc:creator>第一PPT</dc:creator>
  <cp:keywords>www.1ppt.com</cp:keywords>
  <cp:lastModifiedBy>Pager</cp:lastModifiedBy>
  <cp:revision>109</cp:revision>
  <dcterms:created xsi:type="dcterms:W3CDTF">2014-08-23T07:50:00Z</dcterms:created>
  <dcterms:modified xsi:type="dcterms:W3CDTF">2024-08-23T01:36:07Z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133C388A24E94F0AB3D7DCA6EE2CDC7C_12</vt:lpwstr>
  </property>
  <property fmtid="{D5CDD505-2E9C-101B-9397-08002B2CF9AE}" pid="3" name="KSOProductBuildVer">
    <vt:lpwstr>2052-12.1.0.17857</vt:lpwstr>
  </property>
</Properties>
</file>