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2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4"/>
  </p:notesMasterIdLst>
  <p:sldIdLst>
    <p:sldId id="258" r:id="rId2"/>
    <p:sldId id="657" r:id="rId3"/>
    <p:sldId id="551" r:id="rId4"/>
    <p:sldId id="750" r:id="rId5"/>
    <p:sldId id="705" r:id="rId6"/>
    <p:sldId id="706" r:id="rId7"/>
    <p:sldId id="744" r:id="rId8"/>
    <p:sldId id="751" r:id="rId9"/>
    <p:sldId id="714" r:id="rId10"/>
    <p:sldId id="739" r:id="rId11"/>
    <p:sldId id="740" r:id="rId12"/>
    <p:sldId id="741" r:id="rId13"/>
    <p:sldId id="742" r:id="rId14"/>
    <p:sldId id="752" r:id="rId15"/>
    <p:sldId id="743" r:id="rId16"/>
    <p:sldId id="746" r:id="rId17"/>
    <p:sldId id="747" r:id="rId18"/>
    <p:sldId id="748" r:id="rId19"/>
    <p:sldId id="753" r:id="rId20"/>
    <p:sldId id="725" r:id="rId21"/>
    <p:sldId id="710" r:id="rId22"/>
    <p:sldId id="707" r:id="rId23"/>
    <p:sldId id="635" r:id="rId24"/>
    <p:sldId id="726" r:id="rId25"/>
    <p:sldId id="727" r:id="rId26"/>
    <p:sldId id="730" r:id="rId27"/>
    <p:sldId id="728" r:id="rId28"/>
    <p:sldId id="729" r:id="rId29"/>
    <p:sldId id="711" r:id="rId30"/>
    <p:sldId id="708" r:id="rId31"/>
    <p:sldId id="639" r:id="rId32"/>
    <p:sldId id="731" r:id="rId33"/>
    <p:sldId id="732" r:id="rId34"/>
    <p:sldId id="733" r:id="rId35"/>
    <p:sldId id="736" r:id="rId36"/>
    <p:sldId id="734" r:id="rId37"/>
    <p:sldId id="735" r:id="rId38"/>
    <p:sldId id="712" r:id="rId39"/>
    <p:sldId id="713" r:id="rId40"/>
    <p:sldId id="737" r:id="rId41"/>
    <p:sldId id="738" r:id="rId42"/>
    <p:sldId id="653" r:id="rId43"/>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C99FF"/>
    <a:srgbClr val="00B5AD"/>
    <a:srgbClr val="B0AFB1"/>
    <a:srgbClr val="012FA8"/>
    <a:srgbClr val="0EA8C5"/>
    <a:srgbClr val="807F80"/>
    <a:srgbClr val="021F3E"/>
    <a:srgbClr val="5FD3AA"/>
    <a:srgbClr val="7F7E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31" autoAdjust="0"/>
    <p:restoredTop sz="92445" autoAdjust="0"/>
  </p:normalViewPr>
  <p:slideViewPr>
    <p:cSldViewPr snapToGrid="0" snapToObjects="1" showGuides="1">
      <p:cViewPr varScale="1">
        <p:scale>
          <a:sx n="147" d="100"/>
          <a:sy n="147" d="100"/>
        </p:scale>
        <p:origin x="306" y="120"/>
      </p:cViewPr>
      <p:guideLst>
        <p:guide orient="horz" pos="2195"/>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2E583C-AE25-46AD-9C07-2F5A00249A23}" type="datetimeFigureOut">
              <a:rPr lang="zh-CN" altLang="en-US" smtClean="0"/>
              <a:t>2024/1/12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B3196B-1809-4D3C-80F6-53266EDFEEF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t>10</a:t>
            </a:fld>
            <a:endParaRPr lang="zh-CN" altLang="en-US"/>
          </a:p>
        </p:txBody>
      </p:sp>
    </p:spTree>
    <p:extLst>
      <p:ext uri="{BB962C8B-B14F-4D97-AF65-F5344CB8AC3E}">
        <p14:creationId xmlns:p14="http://schemas.microsoft.com/office/powerpoint/2010/main" val="1158460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t>11</a:t>
            </a:fld>
            <a:endParaRPr lang="zh-CN" altLang="en-US"/>
          </a:p>
        </p:txBody>
      </p:sp>
    </p:spTree>
    <p:extLst>
      <p:ext uri="{BB962C8B-B14F-4D97-AF65-F5344CB8AC3E}">
        <p14:creationId xmlns:p14="http://schemas.microsoft.com/office/powerpoint/2010/main" val="4127747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t>12</a:t>
            </a:fld>
            <a:endParaRPr lang="zh-CN" altLang="en-US"/>
          </a:p>
        </p:txBody>
      </p:sp>
    </p:spTree>
    <p:extLst>
      <p:ext uri="{BB962C8B-B14F-4D97-AF65-F5344CB8AC3E}">
        <p14:creationId xmlns:p14="http://schemas.microsoft.com/office/powerpoint/2010/main" val="2054428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t>13</a:t>
            </a:fld>
            <a:endParaRPr lang="zh-CN" altLang="en-US"/>
          </a:p>
        </p:txBody>
      </p:sp>
    </p:spTree>
    <p:extLst>
      <p:ext uri="{BB962C8B-B14F-4D97-AF65-F5344CB8AC3E}">
        <p14:creationId xmlns:p14="http://schemas.microsoft.com/office/powerpoint/2010/main" val="4048748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t>14</a:t>
            </a:fld>
            <a:endParaRPr lang="zh-CN" altLang="en-US"/>
          </a:p>
        </p:txBody>
      </p:sp>
    </p:spTree>
    <p:extLst>
      <p:ext uri="{BB962C8B-B14F-4D97-AF65-F5344CB8AC3E}">
        <p14:creationId xmlns:p14="http://schemas.microsoft.com/office/powerpoint/2010/main" val="2396915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t>15</a:t>
            </a:fld>
            <a:endParaRPr lang="zh-CN" altLang="en-US"/>
          </a:p>
        </p:txBody>
      </p:sp>
    </p:spTree>
    <p:extLst>
      <p:ext uri="{BB962C8B-B14F-4D97-AF65-F5344CB8AC3E}">
        <p14:creationId xmlns:p14="http://schemas.microsoft.com/office/powerpoint/2010/main" val="3921413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t>16</a:t>
            </a:fld>
            <a:endParaRPr lang="zh-CN" altLang="en-US"/>
          </a:p>
        </p:txBody>
      </p:sp>
    </p:spTree>
    <p:extLst>
      <p:ext uri="{BB962C8B-B14F-4D97-AF65-F5344CB8AC3E}">
        <p14:creationId xmlns:p14="http://schemas.microsoft.com/office/powerpoint/2010/main" val="795412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t>17</a:t>
            </a:fld>
            <a:endParaRPr lang="zh-CN" altLang="en-US"/>
          </a:p>
        </p:txBody>
      </p:sp>
    </p:spTree>
    <p:extLst>
      <p:ext uri="{BB962C8B-B14F-4D97-AF65-F5344CB8AC3E}">
        <p14:creationId xmlns:p14="http://schemas.microsoft.com/office/powerpoint/2010/main" val="866550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t>18</a:t>
            </a:fld>
            <a:endParaRPr lang="zh-CN" altLang="en-US"/>
          </a:p>
        </p:txBody>
      </p:sp>
    </p:spTree>
    <p:extLst>
      <p:ext uri="{BB962C8B-B14F-4D97-AF65-F5344CB8AC3E}">
        <p14:creationId xmlns:p14="http://schemas.microsoft.com/office/powerpoint/2010/main" val="1444402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t>19</a:t>
            </a:fld>
            <a:endParaRPr lang="zh-CN" altLang="en-US"/>
          </a:p>
        </p:txBody>
      </p:sp>
    </p:spTree>
    <p:extLst>
      <p:ext uri="{BB962C8B-B14F-4D97-AF65-F5344CB8AC3E}">
        <p14:creationId xmlns:p14="http://schemas.microsoft.com/office/powerpoint/2010/main" val="465972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1B3196B-1809-4D3C-80F6-53266EDFEEF5}"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1B3196B-1809-4D3C-80F6-53266EDFEEF5}"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1B3196B-1809-4D3C-80F6-53266EDFEEF5}"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1B3196B-1809-4D3C-80F6-53266EDFEEF5}"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1B3196B-1809-4D3C-80F6-53266EDFEEF5}"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1B3196B-1809-4D3C-80F6-53266EDFEEF5}"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1B3196B-1809-4D3C-80F6-53266EDFEEF5}"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t>4</a:t>
            </a:fld>
            <a:endParaRPr lang="zh-CN" altLang="en-US"/>
          </a:p>
        </p:txBody>
      </p:sp>
    </p:spTree>
    <p:extLst>
      <p:ext uri="{BB962C8B-B14F-4D97-AF65-F5344CB8AC3E}">
        <p14:creationId xmlns:p14="http://schemas.microsoft.com/office/powerpoint/2010/main" val="34821074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t>41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1B3196B-1809-4D3C-80F6-53266EDFEEF5}"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t>7</a:t>
            </a:fld>
            <a:endParaRPr lang="zh-CN" altLang="en-US"/>
          </a:p>
        </p:txBody>
      </p:sp>
    </p:spTree>
    <p:extLst>
      <p:ext uri="{BB962C8B-B14F-4D97-AF65-F5344CB8AC3E}">
        <p14:creationId xmlns:p14="http://schemas.microsoft.com/office/powerpoint/2010/main" val="2370319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t>8</a:t>
            </a:fld>
            <a:endParaRPr lang="zh-CN" altLang="en-US"/>
          </a:p>
        </p:txBody>
      </p:sp>
    </p:spTree>
    <p:extLst>
      <p:ext uri="{BB962C8B-B14F-4D97-AF65-F5344CB8AC3E}">
        <p14:creationId xmlns:p14="http://schemas.microsoft.com/office/powerpoint/2010/main" val="1712610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9BBB2D07-0273-A340-95C7-A572F5153691}" type="datetimeFigureOut">
              <a:rPr kumimoji="1" lang="zh-CN" altLang="en-US" smtClean="0"/>
              <a:t>2024/1/12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84AE4A7-2A3D-3441-8978-6D89994C1D6C}"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hasCustomPrompt="1"/>
          </p:nvPr>
        </p:nvSpPr>
        <p:spPr/>
        <p:txBody>
          <a:bodyPr vert="eaVert"/>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9BBB2D07-0273-A340-95C7-A572F5153691}" type="datetimeFigureOut">
              <a:rPr kumimoji="1" lang="zh-CN" altLang="en-US" smtClean="0"/>
              <a:t>2024/1/12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84AE4A7-2A3D-3441-8978-6D89994C1D6C}"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9BBB2D07-0273-A340-95C7-A572F5153691}" type="datetimeFigureOut">
              <a:rPr kumimoji="1" lang="zh-CN" altLang="en-US" smtClean="0"/>
              <a:t>2024/1/12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84AE4A7-2A3D-3441-8978-6D89994C1D6C}"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hasCustomPrompt="1"/>
          </p:nvPr>
        </p:nvSpPr>
        <p:spPr/>
        <p:txBody>
          <a:bodyPr/>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9BBB2D07-0273-A340-95C7-A572F5153691}" type="datetimeFigureOut">
              <a:rPr kumimoji="1" lang="zh-CN" altLang="en-US" smtClean="0"/>
              <a:t>2024/1/12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84AE4A7-2A3D-3441-8978-6D89994C1D6C}"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9BBB2D07-0273-A340-95C7-A572F5153691}" type="datetimeFigureOut">
              <a:rPr kumimoji="1" lang="zh-CN" altLang="en-US" smtClean="0"/>
              <a:t>2024/1/12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84AE4A7-2A3D-3441-8978-6D89994C1D6C}"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p:cNvSpPr>
            <a:spLocks noGrp="1"/>
          </p:cNvSpPr>
          <p:nvPr>
            <p:ph sz="half" idx="2" hasCustomPrompt="1"/>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9BBB2D07-0273-A340-95C7-A572F5153691}" type="datetimeFigureOut">
              <a:rPr kumimoji="1" lang="zh-CN" altLang="en-US" smtClean="0"/>
              <a:t>2024/1/12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84AE4A7-2A3D-3441-8978-6D89994C1D6C}"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p:cNvSpPr>
            <a:spLocks noGrp="1"/>
          </p:cNvSpPr>
          <p:nvPr>
            <p:ph sz="half" idx="2" hasCustomPrompt="1"/>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p:cNvSpPr>
            <a:spLocks noGrp="1"/>
          </p:cNvSpPr>
          <p:nvPr>
            <p:ph sz="quarter" idx="4" hasCustomPrompt="1"/>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p:cNvSpPr>
            <a:spLocks noGrp="1"/>
          </p:cNvSpPr>
          <p:nvPr>
            <p:ph type="dt" sz="half" idx="10"/>
          </p:nvPr>
        </p:nvSpPr>
        <p:spPr/>
        <p:txBody>
          <a:bodyPr/>
          <a:lstStyle/>
          <a:p>
            <a:fld id="{9BBB2D07-0273-A340-95C7-A572F5153691}" type="datetimeFigureOut">
              <a:rPr kumimoji="1" lang="zh-CN" altLang="en-US" smtClean="0"/>
              <a:t>2024/1/12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A84AE4A7-2A3D-3441-8978-6D89994C1D6C}"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9BBB2D07-0273-A340-95C7-A572F5153691}" type="datetimeFigureOut">
              <a:rPr kumimoji="1" lang="zh-CN" altLang="en-US" smtClean="0"/>
              <a:t>2024/1/12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A84AE4A7-2A3D-3441-8978-6D89994C1D6C}"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BBB2D07-0273-A340-95C7-A572F5153691}" type="datetimeFigureOut">
              <a:rPr kumimoji="1" lang="zh-CN" altLang="en-US" smtClean="0"/>
              <a:t>2024/1/12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A84AE4A7-2A3D-3441-8978-6D89994C1D6C}"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9BBB2D07-0273-A340-95C7-A572F5153691}" type="datetimeFigureOut">
              <a:rPr kumimoji="1" lang="zh-CN" altLang="en-US" smtClean="0"/>
              <a:t>2024/1/12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84AE4A7-2A3D-3441-8978-6D89994C1D6C}"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9BBB2D07-0273-A340-95C7-A572F5153691}" type="datetimeFigureOut">
              <a:rPr kumimoji="1" lang="zh-CN" altLang="en-US" smtClean="0"/>
              <a:t>2024/1/12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84AE4A7-2A3D-3441-8978-6D89994C1D6C}"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B2D07-0273-A340-95C7-A572F5153691}" type="datetimeFigureOut">
              <a:rPr kumimoji="1" lang="zh-CN" altLang="en-US" smtClean="0"/>
              <a:t>2024/1/12</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4AE4A7-2A3D-3441-8978-6D89994C1D6C}"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2.xml"/><Relationship Id="rId3" Type="http://schemas.openxmlformats.org/officeDocument/2006/relationships/tags" Target="../tags/tag10.xml"/><Relationship Id="rId7"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notesSlide" Target="../notesSlides/notesSlide30.xml"/><Relationship Id="rId3" Type="http://schemas.openxmlformats.org/officeDocument/2006/relationships/tags" Target="../tags/tag18.xml"/><Relationship Id="rId7" Type="http://schemas.openxmlformats.org/officeDocument/2006/relationships/slideLayout" Target="../slideLayouts/slideLayout1.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1"/>
          <p:cNvSpPr txBox="1"/>
          <p:nvPr/>
        </p:nvSpPr>
        <p:spPr>
          <a:xfrm>
            <a:off x="-63500" y="1792748"/>
            <a:ext cx="12192000" cy="3636010"/>
          </a:xfrm>
          <a:prstGeom prst="rect">
            <a:avLst/>
          </a:prstGeom>
          <a:noFill/>
        </p:spPr>
        <p:txBody>
          <a:bodyPr wrap="square" rtlCol="0">
            <a:spAutoFit/>
          </a:bodyPr>
          <a:lstStyle/>
          <a:p>
            <a:pPr algn="ctr">
              <a:lnSpc>
                <a:spcPct val="120000"/>
              </a:lnSpc>
            </a:pPr>
            <a:r>
              <a:rPr sz="4800" b="1">
                <a:solidFill>
                  <a:srgbClr val="080808"/>
                </a:solidFill>
                <a:latin typeface="黑体" panose="02010609060101010101" pitchFamily="49" charset="-122"/>
                <a:ea typeface="黑体" panose="02010609060101010101" pitchFamily="49" charset="-122"/>
                <a:cs typeface="+mj-cs"/>
                <a:sym typeface="微软雅黑" panose="020B0503020204020204" pitchFamily="34" charset="-122"/>
              </a:rPr>
              <a:t>开源自动化测试工具Mugen和openQA在openEuler RISC-V测试中的使用</a:t>
            </a:r>
          </a:p>
          <a:p>
            <a:pPr algn="ctr">
              <a:lnSpc>
                <a:spcPct val="120000"/>
              </a:lnSpc>
            </a:pPr>
            <a:endParaRPr sz="4800" b="1">
              <a:solidFill>
                <a:srgbClr val="080808"/>
              </a:solidFill>
              <a:latin typeface="黑体" panose="02010609060101010101" pitchFamily="49" charset="-122"/>
              <a:ea typeface="黑体" panose="02010609060101010101" pitchFamily="49" charset="-122"/>
              <a:cs typeface="+mj-cs"/>
              <a:sym typeface="微软雅黑" panose="020B0503020204020204" pitchFamily="34" charset="-122"/>
            </a:endParaRPr>
          </a:p>
          <a:p>
            <a:pPr algn="ctr">
              <a:lnSpc>
                <a:spcPct val="120000"/>
              </a:lnSpc>
            </a:pPr>
            <a:r>
              <a:rPr lang="zh-CN" sz="4800" b="1">
                <a:solidFill>
                  <a:srgbClr val="080808"/>
                </a:solidFill>
                <a:latin typeface="黑体" panose="02010609060101010101" pitchFamily="49" charset="-122"/>
                <a:ea typeface="黑体" panose="02010609060101010101" pitchFamily="49" charset="-122"/>
                <a:cs typeface="+mj-cs"/>
                <a:sym typeface="微软雅黑" panose="020B0503020204020204" pitchFamily="34" charset="-122"/>
              </a:rPr>
              <a:t>2024年1月1</a:t>
            </a:r>
            <a:r>
              <a:rPr lang="en-US" altLang="zh-CN" sz="4800" b="1">
                <a:solidFill>
                  <a:srgbClr val="080808"/>
                </a:solidFill>
                <a:latin typeface="黑体" panose="02010609060101010101" pitchFamily="49" charset="-122"/>
                <a:ea typeface="黑体" panose="02010609060101010101" pitchFamily="49" charset="-122"/>
                <a:cs typeface="+mj-cs"/>
                <a:sym typeface="微软雅黑" panose="020B0503020204020204" pitchFamily="34" charset="-122"/>
              </a:rPr>
              <a:t>3</a:t>
            </a:r>
            <a:r>
              <a:rPr lang="zh-CN" sz="4800" b="1">
                <a:solidFill>
                  <a:srgbClr val="080808"/>
                </a:solidFill>
                <a:latin typeface="黑体" panose="02010609060101010101" pitchFamily="49" charset="-122"/>
                <a:ea typeface="黑体" panose="02010609060101010101" pitchFamily="49" charset="-122"/>
                <a:cs typeface="+mj-cs"/>
                <a:sym typeface="微软雅黑" panose="020B0503020204020204" pitchFamily="34" charset="-122"/>
              </a:rPr>
              <a:t>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877" y="376846"/>
            <a:ext cx="7327314" cy="460375"/>
          </a:xfrm>
          <a:prstGeom prst="rect">
            <a:avLst/>
          </a:prstGeom>
          <a:noFill/>
        </p:spPr>
        <p:txBody>
          <a:bodyPr wrap="square" rtlCol="0">
            <a:spAutoFit/>
          </a:bodyPr>
          <a:lstStyle/>
          <a:p>
            <a:r>
              <a:rPr lang="zh-CN" sz="2400" dirty="0" err="1">
                <a:latin typeface="黑体" panose="02010609060101010101" pitchFamily="49" charset="-122"/>
                <a:ea typeface="黑体" panose="02010609060101010101" pitchFamily="49" charset="-122"/>
                <a:cs typeface="Lantinghei SC Demibold" panose="02000000000000000000" charset="-122"/>
              </a:rPr>
              <a:t>开源测试工具的使用</a:t>
            </a: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616856" y="870764"/>
            <a:ext cx="11065627" cy="715581"/>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en-US" altLang="zh-CN" sz="3200" b="1" dirty="0" err="1">
                <a:latin typeface="宋体" panose="02010600030101010101" pitchFamily="2" charset="-122"/>
                <a:ea typeface="宋体" panose="02010600030101010101" pitchFamily="2" charset="-122"/>
              </a:rPr>
              <a:t>Fio</a:t>
            </a:r>
            <a:endParaRPr lang="zh-CN" sz="3200" b="1" dirty="0">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E38E5DDE-8877-B231-4BD6-C4368CCA5AF3}"/>
              </a:ext>
            </a:extLst>
          </p:cNvPr>
          <p:cNvSpPr/>
          <p:nvPr/>
        </p:nvSpPr>
        <p:spPr>
          <a:xfrm>
            <a:off x="860048" y="1488495"/>
            <a:ext cx="11065627" cy="1866858"/>
          </a:xfrm>
          <a:prstGeom prst="rect">
            <a:avLst/>
          </a:prstGeom>
        </p:spPr>
        <p:txBody>
          <a:bodyPr wrap="square">
            <a:spAutoFit/>
          </a:bodyPr>
          <a:lstStyle/>
          <a:p>
            <a:pPr>
              <a:lnSpc>
                <a:spcPct val="150000"/>
              </a:lnSpc>
              <a:buClr>
                <a:srgbClr val="FF0000"/>
              </a:buClr>
              <a:defRPr/>
            </a:pPr>
            <a:r>
              <a:rPr lang="en-US" altLang="zh-CN" sz="2000" dirty="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Fio</a:t>
            </a:r>
            <a:r>
              <a:rPr lang="zh-CN" altLang="en-US" sz="2000" dirty="0">
                <a:latin typeface="宋体" panose="02010600030101010101" pitchFamily="2" charset="-122"/>
                <a:ea typeface="宋体" panose="02010600030101010101" pitchFamily="2" charset="-122"/>
              </a:rPr>
              <a:t>是</a:t>
            </a:r>
            <a:r>
              <a:rPr lang="en-US" altLang="zh-CN" sz="2000" dirty="0">
                <a:latin typeface="宋体" panose="02010600030101010101" pitchFamily="2" charset="-122"/>
                <a:ea typeface="宋体" panose="02010600030101010101" pitchFamily="2" charset="-122"/>
              </a:rPr>
              <a:t>Linux</a:t>
            </a:r>
            <a:r>
              <a:rPr lang="zh-CN" altLang="en-US" sz="2000" dirty="0">
                <a:latin typeface="宋体" panose="02010600030101010101" pitchFamily="2" charset="-122"/>
                <a:ea typeface="宋体" panose="02010600030101010101" pitchFamily="2" charset="-122"/>
              </a:rPr>
              <a:t>下开源的一款</a:t>
            </a:r>
            <a:r>
              <a:rPr lang="en-US" altLang="zh-CN" sz="2000" dirty="0">
                <a:latin typeface="宋体" panose="02010600030101010101" pitchFamily="2" charset="-122"/>
                <a:ea typeface="宋体" panose="02010600030101010101" pitchFamily="2" charset="-122"/>
              </a:rPr>
              <a:t>IOPS</a:t>
            </a:r>
            <a:r>
              <a:rPr lang="zh-CN" altLang="en-US" sz="2000" dirty="0">
                <a:latin typeface="宋体" panose="02010600030101010101" pitchFamily="2" charset="-122"/>
                <a:ea typeface="宋体" panose="02010600030101010101" pitchFamily="2" charset="-122"/>
              </a:rPr>
              <a:t>测试工具，主要用来对磁盘进行压力测试和性能验证。它可以产生许多线程或进程来执行用户特定类型的</a:t>
            </a:r>
            <a:r>
              <a:rPr lang="en-US" altLang="zh-CN" sz="2000" dirty="0">
                <a:latin typeface="宋体" panose="02010600030101010101" pitchFamily="2" charset="-122"/>
                <a:ea typeface="宋体" panose="02010600030101010101" pitchFamily="2" charset="-122"/>
              </a:rPr>
              <a:t>I/O</a:t>
            </a:r>
            <a:r>
              <a:rPr lang="zh-CN" altLang="en-US" sz="2000" dirty="0">
                <a:latin typeface="宋体" panose="02010600030101010101" pitchFamily="2" charset="-122"/>
                <a:ea typeface="宋体" panose="02010600030101010101" pitchFamily="2" charset="-122"/>
              </a:rPr>
              <a:t>操作，相当于是一个多线程的</a:t>
            </a:r>
            <a:r>
              <a:rPr lang="en-US" altLang="zh-CN" sz="2000" dirty="0">
                <a:latin typeface="宋体" panose="02010600030101010101" pitchFamily="2" charset="-122"/>
                <a:ea typeface="宋体" panose="02010600030101010101" pitchFamily="2" charset="-122"/>
              </a:rPr>
              <a:t>IO</a:t>
            </a:r>
            <a:r>
              <a:rPr lang="zh-CN" altLang="en-US" sz="2000" dirty="0">
                <a:latin typeface="宋体" panose="02010600030101010101" pitchFamily="2" charset="-122"/>
                <a:ea typeface="宋体" panose="02010600030101010101" pitchFamily="2" charset="-122"/>
              </a:rPr>
              <a:t>生成工具，用于生成多种</a:t>
            </a:r>
            <a:r>
              <a:rPr lang="en-US" altLang="zh-CN" sz="2000" dirty="0">
                <a:latin typeface="宋体" panose="02010600030101010101" pitchFamily="2" charset="-122"/>
                <a:ea typeface="宋体" panose="02010600030101010101" pitchFamily="2" charset="-122"/>
              </a:rPr>
              <a:t>IO</a:t>
            </a:r>
            <a:r>
              <a:rPr lang="zh-CN" altLang="en-US" sz="2000" dirty="0">
                <a:latin typeface="宋体" panose="02010600030101010101" pitchFamily="2" charset="-122"/>
                <a:ea typeface="宋体" panose="02010600030101010101" pitchFamily="2" charset="-122"/>
              </a:rPr>
              <a:t>模式来测试硬盘设备的性能。</a:t>
            </a:r>
            <a:endParaRPr lang="en-US" altLang="zh-CN" sz="2000" dirty="0">
              <a:latin typeface="宋体" panose="02010600030101010101" pitchFamily="2" charset="-122"/>
              <a:ea typeface="宋体" panose="02010600030101010101" pitchFamily="2" charset="-122"/>
            </a:endParaRPr>
          </a:p>
          <a:p>
            <a:pPr>
              <a:lnSpc>
                <a:spcPct val="150000"/>
              </a:lnSpc>
              <a:buClr>
                <a:srgbClr val="FF0000"/>
              </a:buClr>
              <a:defRPr/>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硬盘</a:t>
            </a:r>
            <a:r>
              <a:rPr lang="en-US" altLang="zh-CN" sz="2000" dirty="0">
                <a:latin typeface="宋体" panose="02010600030101010101" pitchFamily="2" charset="-122"/>
                <a:ea typeface="宋体" panose="02010600030101010101" pitchFamily="2" charset="-122"/>
              </a:rPr>
              <a:t>I/O</a:t>
            </a:r>
            <a:r>
              <a:rPr lang="zh-CN" altLang="en-US" sz="2000" dirty="0">
                <a:latin typeface="宋体" panose="02010600030101010101" pitchFamily="2" charset="-122"/>
                <a:ea typeface="宋体" panose="02010600030101010101" pitchFamily="2" charset="-122"/>
              </a:rPr>
              <a:t>测试主要有以下四个类型：随机读，随机写，顺序读，顺序写</a:t>
            </a:r>
            <a:endParaRPr lang="zh-CN" sz="2000"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2EC7A3BB-1239-5445-0330-D8A487CCFC02}"/>
              </a:ext>
            </a:extLst>
          </p:cNvPr>
          <p:cNvSpPr/>
          <p:nvPr/>
        </p:nvSpPr>
        <p:spPr>
          <a:xfrm>
            <a:off x="616856" y="3371522"/>
            <a:ext cx="11065627" cy="559769"/>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zh-CN" altLang="en-US" sz="2400" b="1" dirty="0">
                <a:latin typeface="宋体" panose="02010600030101010101" pitchFamily="2" charset="-122"/>
                <a:ea typeface="宋体" panose="02010600030101010101" pitchFamily="2" charset="-122"/>
              </a:rPr>
              <a:t>操作步骤</a:t>
            </a:r>
            <a:endParaRPr lang="zh-CN" sz="2400" b="1" dirty="0">
              <a:latin typeface="宋体" panose="02010600030101010101" pitchFamily="2" charset="-122"/>
              <a:ea typeface="宋体" panose="02010600030101010101" pitchFamily="2" charset="-122"/>
            </a:endParaRPr>
          </a:p>
        </p:txBody>
      </p:sp>
      <p:sp>
        <p:nvSpPr>
          <p:cNvPr id="9" name="Rectangle 2">
            <a:extLst>
              <a:ext uri="{FF2B5EF4-FFF2-40B4-BE49-F238E27FC236}">
                <a16:creationId xmlns:a16="http://schemas.microsoft.com/office/drawing/2014/main" id="{485D4AFA-826A-BFDA-F4AE-529EA4336E71}"/>
              </a:ext>
            </a:extLst>
          </p:cNvPr>
          <p:cNvSpPr>
            <a:spLocks noChangeArrowheads="1"/>
          </p:cNvSpPr>
          <p:nvPr/>
        </p:nvSpPr>
        <p:spPr bwMode="auto">
          <a:xfrm>
            <a:off x="978233" y="3922972"/>
            <a:ext cx="5171436" cy="263149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rgbClr val="333333"/>
                </a:solidFill>
                <a:effectLst/>
                <a:latin typeface="Arial Unicode MS"/>
                <a:ea typeface="SFMono-Regular"/>
              </a:rPr>
              <a:t>cat &lt;&lt; 'EOF' &gt; fio.sh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rgbClr val="333333"/>
                </a:solidFill>
                <a:effectLst/>
                <a:latin typeface="Arial Unicode MS"/>
                <a:ea typeface="SFMono-Regular"/>
              </a:rPr>
              <a:t>#!/bin/bash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err="1">
                <a:ln>
                  <a:noFill/>
                </a:ln>
                <a:solidFill>
                  <a:srgbClr val="333333"/>
                </a:solidFill>
                <a:effectLst/>
                <a:latin typeface="Arial Unicode MS"/>
                <a:ea typeface="SFMono-Regular"/>
              </a:rPr>
              <a:t>numjobs</a:t>
            </a:r>
            <a:r>
              <a:rPr kumimoji="0" lang="en-US" altLang="zh-CN" sz="900" b="0" i="0" u="none" strike="noStrike" cap="none" normalizeH="0" baseline="0" dirty="0">
                <a:ln>
                  <a:noFill/>
                </a:ln>
                <a:solidFill>
                  <a:srgbClr val="333333"/>
                </a:solidFill>
                <a:effectLst/>
                <a:latin typeface="Arial Unicode MS"/>
                <a:ea typeface="SFMono-Regular"/>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err="1">
                <a:ln>
                  <a:noFill/>
                </a:ln>
                <a:solidFill>
                  <a:srgbClr val="333333"/>
                </a:solidFill>
                <a:effectLst/>
                <a:latin typeface="Arial Unicode MS"/>
                <a:ea typeface="SFMono-Regular"/>
              </a:rPr>
              <a:t>iodepth</a:t>
            </a:r>
            <a:r>
              <a:rPr kumimoji="0" lang="en-US" altLang="zh-CN" sz="900" b="0" i="0" u="none" strike="noStrike" cap="none" normalizeH="0" baseline="0" dirty="0">
                <a:ln>
                  <a:noFill/>
                </a:ln>
                <a:solidFill>
                  <a:srgbClr val="333333"/>
                </a:solidFill>
                <a:effectLst/>
                <a:latin typeface="Arial Unicode MS"/>
                <a:ea typeface="SFMono-Regular"/>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err="1">
                <a:ln>
                  <a:noFill/>
                </a:ln>
                <a:solidFill>
                  <a:srgbClr val="333333"/>
                </a:solidFill>
                <a:effectLst/>
                <a:latin typeface="Arial Unicode MS"/>
                <a:ea typeface="SFMono-Regular"/>
              </a:rPr>
              <a:t>mkdir</a:t>
            </a:r>
            <a:r>
              <a:rPr kumimoji="0" lang="en-US" altLang="zh-CN" sz="900" b="0" i="0" u="none" strike="noStrike" cap="none" normalizeH="0" baseline="0" dirty="0">
                <a:ln>
                  <a:noFill/>
                </a:ln>
                <a:solidFill>
                  <a:srgbClr val="333333"/>
                </a:solidFill>
                <a:effectLst/>
                <a:latin typeface="Arial Unicode MS"/>
                <a:ea typeface="SFMono-Regular"/>
              </a:rPr>
              <a:t> test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rgbClr val="333333"/>
                </a:solidFill>
                <a:effectLst/>
                <a:latin typeface="Arial Unicode MS"/>
                <a:ea typeface="SFMono-Regular"/>
              </a:rPr>
              <a:t>for </a:t>
            </a:r>
            <a:r>
              <a:rPr kumimoji="0" lang="en-US" altLang="zh-CN" sz="900" b="0" i="0" u="none" strike="noStrike" cap="none" normalizeH="0" baseline="0" dirty="0" err="1">
                <a:ln>
                  <a:noFill/>
                </a:ln>
                <a:solidFill>
                  <a:srgbClr val="333333"/>
                </a:solidFill>
                <a:effectLst/>
                <a:latin typeface="Arial Unicode MS"/>
                <a:ea typeface="SFMono-Regular"/>
              </a:rPr>
              <a:t>rw</a:t>
            </a:r>
            <a:r>
              <a:rPr kumimoji="0" lang="en-US" altLang="zh-CN" sz="900" b="0" i="0" u="none" strike="noStrike" cap="none" normalizeH="0" baseline="0" dirty="0">
                <a:ln>
                  <a:noFill/>
                </a:ln>
                <a:solidFill>
                  <a:srgbClr val="333333"/>
                </a:solidFill>
                <a:effectLst/>
                <a:latin typeface="Arial Unicode MS"/>
                <a:ea typeface="SFMono-Regular"/>
              </a:rPr>
              <a:t> in read write </a:t>
            </a:r>
            <a:r>
              <a:rPr kumimoji="0" lang="en-US" altLang="zh-CN" sz="900" b="0" i="0" u="none" strike="noStrike" cap="none" normalizeH="0" baseline="0" dirty="0" err="1">
                <a:ln>
                  <a:noFill/>
                </a:ln>
                <a:solidFill>
                  <a:srgbClr val="333333"/>
                </a:solidFill>
                <a:effectLst/>
                <a:latin typeface="Arial Unicode MS"/>
                <a:ea typeface="SFMono-Regular"/>
              </a:rPr>
              <a:t>randread</a:t>
            </a:r>
            <a:r>
              <a:rPr kumimoji="0" lang="en-US" altLang="zh-CN" sz="900" b="0" i="0" u="none" strike="noStrike" cap="none" normalizeH="0" baseline="0" dirty="0">
                <a:ln>
                  <a:noFill/>
                </a:ln>
                <a:solidFill>
                  <a:srgbClr val="333333"/>
                </a:solidFill>
                <a:effectLst/>
                <a:latin typeface="Arial Unicode MS"/>
                <a:ea typeface="SFMono-Regular"/>
              </a:rPr>
              <a:t> </a:t>
            </a:r>
            <a:r>
              <a:rPr kumimoji="0" lang="en-US" altLang="zh-CN" sz="900" b="0" i="0" u="none" strike="noStrike" cap="none" normalizeH="0" baseline="0" dirty="0" err="1">
                <a:ln>
                  <a:noFill/>
                </a:ln>
                <a:solidFill>
                  <a:srgbClr val="333333"/>
                </a:solidFill>
                <a:effectLst/>
                <a:latin typeface="Arial Unicode MS"/>
                <a:ea typeface="SFMono-Regular"/>
              </a:rPr>
              <a:t>randwrite</a:t>
            </a:r>
            <a:r>
              <a:rPr kumimoji="0" lang="en-US" altLang="zh-CN" sz="900" b="0" i="0" u="none" strike="noStrike" cap="none" normalizeH="0" baseline="0" dirty="0">
                <a:ln>
                  <a:noFill/>
                </a:ln>
                <a:solidFill>
                  <a:srgbClr val="333333"/>
                </a:solidFill>
                <a:effectLst/>
                <a:latin typeface="Arial Unicode MS"/>
                <a:ea typeface="SFMono-Regular"/>
              </a:rPr>
              <a:t> </a:t>
            </a:r>
            <a:r>
              <a:rPr kumimoji="0" lang="en-US" altLang="zh-CN" sz="900" b="0" i="0" u="none" strike="noStrike" cap="none" normalizeH="0" baseline="0" dirty="0" err="1">
                <a:ln>
                  <a:noFill/>
                </a:ln>
                <a:solidFill>
                  <a:srgbClr val="333333"/>
                </a:solidFill>
                <a:effectLst/>
                <a:latin typeface="Arial Unicode MS"/>
                <a:ea typeface="SFMono-Regular"/>
              </a:rPr>
              <a:t>randrw;do</a:t>
            </a:r>
            <a:endParaRPr kumimoji="0" lang="en-US" altLang="zh-CN" sz="900" b="0" i="0" u="none" strike="noStrike" cap="none" normalizeH="0" baseline="0" dirty="0">
              <a:ln>
                <a:noFill/>
              </a:ln>
              <a:solidFill>
                <a:srgbClr val="33333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rgbClr val="333333"/>
                </a:solidFill>
                <a:effectLst/>
                <a:latin typeface="Arial Unicode MS"/>
                <a:ea typeface="SFMono-Regular"/>
              </a:rPr>
              <a:t>for bs in 4 16 32 64 128 256 512 1024;do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rgbClr val="333333"/>
                </a:solidFill>
                <a:effectLst/>
                <a:latin typeface="Arial Unicode MS"/>
                <a:ea typeface="SFMono-Regular"/>
              </a:rPr>
              <a:t>if [ $</a:t>
            </a:r>
            <a:r>
              <a:rPr kumimoji="0" lang="en-US" altLang="zh-CN" sz="900" b="0" i="0" u="none" strike="noStrike" cap="none" normalizeH="0" baseline="0" dirty="0" err="1">
                <a:ln>
                  <a:noFill/>
                </a:ln>
                <a:solidFill>
                  <a:srgbClr val="333333"/>
                </a:solidFill>
                <a:effectLst/>
                <a:latin typeface="Arial Unicode MS"/>
                <a:ea typeface="SFMono-Regular"/>
              </a:rPr>
              <a:t>rw</a:t>
            </a:r>
            <a:r>
              <a:rPr kumimoji="0" lang="en-US" altLang="zh-CN" sz="900" b="0" i="0" u="none" strike="noStrike" cap="none" normalizeH="0" baseline="0" dirty="0">
                <a:ln>
                  <a:noFill/>
                </a:ln>
                <a:solidFill>
                  <a:srgbClr val="333333"/>
                </a:solidFill>
                <a:effectLst/>
                <a:latin typeface="Arial Unicode MS"/>
                <a:ea typeface="SFMono-Regular"/>
              </a:rPr>
              <a:t> == "</a:t>
            </a:r>
            <a:r>
              <a:rPr kumimoji="0" lang="en-US" altLang="zh-CN" sz="900" b="0" i="0" u="none" strike="noStrike" cap="none" normalizeH="0" baseline="0" dirty="0" err="1">
                <a:ln>
                  <a:noFill/>
                </a:ln>
                <a:solidFill>
                  <a:srgbClr val="333333"/>
                </a:solidFill>
                <a:effectLst/>
                <a:latin typeface="Arial Unicode MS"/>
                <a:ea typeface="SFMono-Regular"/>
              </a:rPr>
              <a:t>randrw</a:t>
            </a:r>
            <a:r>
              <a:rPr kumimoji="0" lang="en-US" altLang="zh-CN" sz="900" b="0" i="0" u="none" strike="noStrike" cap="none" normalizeH="0" baseline="0" dirty="0">
                <a:ln>
                  <a:noFill/>
                </a:ln>
                <a:solidFill>
                  <a:srgbClr val="333333"/>
                </a:solidFill>
                <a:effectLst/>
                <a:latin typeface="Arial Unicode MS"/>
                <a:ea typeface="SFMono-Regular"/>
              </a:rPr>
              <a:t>" ];then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err="1">
                <a:ln>
                  <a:noFill/>
                </a:ln>
                <a:solidFill>
                  <a:srgbClr val="333333"/>
                </a:solidFill>
                <a:effectLst/>
                <a:latin typeface="Arial Unicode MS"/>
                <a:ea typeface="SFMono-Regular"/>
              </a:rPr>
              <a:t>fio</a:t>
            </a:r>
            <a:r>
              <a:rPr kumimoji="0" lang="en-US" altLang="zh-CN" sz="900" b="0" i="0" u="none" strike="noStrike" cap="none" normalizeH="0" baseline="0" dirty="0">
                <a:ln>
                  <a:noFill/>
                </a:ln>
                <a:solidFill>
                  <a:srgbClr val="333333"/>
                </a:solidFill>
                <a:effectLst/>
                <a:latin typeface="Arial Unicode MS"/>
                <a:ea typeface="SFMono-Regular"/>
              </a:rPr>
              <a:t> -filename=test/</a:t>
            </a:r>
            <a:r>
              <a:rPr kumimoji="0" lang="en-US" altLang="zh-CN" sz="900" b="0" i="0" u="none" strike="noStrike" cap="none" normalizeH="0" baseline="0" dirty="0" err="1">
                <a:ln>
                  <a:noFill/>
                </a:ln>
                <a:solidFill>
                  <a:srgbClr val="333333"/>
                </a:solidFill>
                <a:effectLst/>
                <a:latin typeface="Arial Unicode MS"/>
                <a:ea typeface="SFMono-Regular"/>
              </a:rPr>
              <a:t>fio</a:t>
            </a:r>
            <a:r>
              <a:rPr kumimoji="0" lang="en-US" altLang="zh-CN" sz="900" b="0" i="0" u="none" strike="noStrike" cap="none" normalizeH="0" baseline="0" dirty="0">
                <a:ln>
                  <a:noFill/>
                </a:ln>
                <a:solidFill>
                  <a:srgbClr val="333333"/>
                </a:solidFill>
                <a:effectLst/>
                <a:latin typeface="Arial Unicode MS"/>
                <a:ea typeface="SFMono-Regular"/>
              </a:rPr>
              <a:t> -direct=1 -</a:t>
            </a:r>
            <a:r>
              <a:rPr kumimoji="0" lang="en-US" altLang="zh-CN" sz="900" b="0" i="0" u="none" strike="noStrike" cap="none" normalizeH="0" baseline="0" dirty="0" err="1">
                <a:ln>
                  <a:noFill/>
                </a:ln>
                <a:solidFill>
                  <a:srgbClr val="333333"/>
                </a:solidFill>
                <a:effectLst/>
                <a:latin typeface="Arial Unicode MS"/>
                <a:ea typeface="SFMono-Regular"/>
              </a:rPr>
              <a:t>iodepth</a:t>
            </a:r>
            <a:r>
              <a:rPr kumimoji="0" lang="en-US" altLang="zh-CN" sz="900" b="0" i="0" u="none" strike="noStrike" cap="none" normalizeH="0" baseline="0" dirty="0">
                <a:ln>
                  <a:noFill/>
                </a:ln>
                <a:solidFill>
                  <a:srgbClr val="333333"/>
                </a:solidFill>
                <a:effectLst/>
                <a:latin typeface="Arial Unicode MS"/>
                <a:ea typeface="SFMono-Regular"/>
              </a:rPr>
              <a:t> ${</a:t>
            </a:r>
            <a:r>
              <a:rPr kumimoji="0" lang="en-US" altLang="zh-CN" sz="900" b="0" i="0" u="none" strike="noStrike" cap="none" normalizeH="0" baseline="0" dirty="0" err="1">
                <a:ln>
                  <a:noFill/>
                </a:ln>
                <a:solidFill>
                  <a:srgbClr val="333333"/>
                </a:solidFill>
                <a:effectLst/>
                <a:latin typeface="Arial Unicode MS"/>
                <a:ea typeface="SFMono-Regular"/>
              </a:rPr>
              <a:t>iodepth</a:t>
            </a:r>
            <a:r>
              <a:rPr kumimoji="0" lang="en-US" altLang="zh-CN" sz="900" b="0" i="0" u="none" strike="noStrike" cap="none" normalizeH="0" baseline="0" dirty="0">
                <a:ln>
                  <a:noFill/>
                </a:ln>
                <a:solidFill>
                  <a:srgbClr val="333333"/>
                </a:solidFill>
                <a:effectLst/>
                <a:latin typeface="Arial Unicode MS"/>
                <a:ea typeface="SFMono-Regular"/>
              </a:rPr>
              <a:t>} -thread -</a:t>
            </a:r>
            <a:r>
              <a:rPr kumimoji="0" lang="en-US" altLang="zh-CN" sz="900" b="0" i="0" u="none" strike="noStrike" cap="none" normalizeH="0" baseline="0" dirty="0" err="1">
                <a:ln>
                  <a:noFill/>
                </a:ln>
                <a:solidFill>
                  <a:srgbClr val="333333"/>
                </a:solidFill>
                <a:effectLst/>
                <a:latin typeface="Arial Unicode MS"/>
                <a:ea typeface="SFMono-Regular"/>
              </a:rPr>
              <a:t>rw</a:t>
            </a:r>
            <a:r>
              <a:rPr kumimoji="0" lang="en-US" altLang="zh-CN" sz="900" b="0" i="0" u="none" strike="noStrike" cap="none" normalizeH="0" baseline="0" dirty="0">
                <a:ln>
                  <a:noFill/>
                </a:ln>
                <a:solidFill>
                  <a:srgbClr val="333333"/>
                </a:solidFill>
                <a:effectLst/>
                <a:latin typeface="Arial Unicode MS"/>
                <a:ea typeface="SFMono-Regular"/>
              </a:rPr>
              <a:t>=$</a:t>
            </a:r>
            <a:r>
              <a:rPr kumimoji="0" lang="en-US" altLang="zh-CN" sz="900" b="0" i="0" u="none" strike="noStrike" cap="none" normalizeH="0" baseline="0" dirty="0" err="1">
                <a:ln>
                  <a:noFill/>
                </a:ln>
                <a:solidFill>
                  <a:srgbClr val="333333"/>
                </a:solidFill>
                <a:effectLst/>
                <a:latin typeface="Arial Unicode MS"/>
                <a:ea typeface="SFMono-Regular"/>
              </a:rPr>
              <a:t>rw</a:t>
            </a:r>
            <a:r>
              <a:rPr kumimoji="0" lang="en-US" altLang="zh-CN" sz="900" b="0" i="0" u="none" strike="noStrike" cap="none" normalizeH="0" baseline="0" dirty="0">
                <a:ln>
                  <a:noFill/>
                </a:ln>
                <a:solidFill>
                  <a:srgbClr val="333333"/>
                </a:solidFill>
                <a:effectLst/>
                <a:latin typeface="Arial Unicode MS"/>
                <a:ea typeface="SFMono-Regular"/>
              </a:rPr>
              <a:t> -</a:t>
            </a:r>
            <a:r>
              <a:rPr kumimoji="0" lang="en-US" altLang="zh-CN" sz="900" b="0" i="0" u="none" strike="noStrike" cap="none" normalizeH="0" baseline="0" dirty="0" err="1">
                <a:ln>
                  <a:noFill/>
                </a:ln>
                <a:solidFill>
                  <a:srgbClr val="333333"/>
                </a:solidFill>
                <a:effectLst/>
                <a:latin typeface="Arial Unicode MS"/>
                <a:ea typeface="SFMono-Regular"/>
              </a:rPr>
              <a:t>rwmixread</a:t>
            </a:r>
            <a:r>
              <a:rPr kumimoji="0" lang="en-US" altLang="zh-CN" sz="900" b="0" i="0" u="none" strike="noStrike" cap="none" normalizeH="0" baseline="0" dirty="0">
                <a:ln>
                  <a:noFill/>
                </a:ln>
                <a:solidFill>
                  <a:srgbClr val="333333"/>
                </a:solidFill>
                <a:effectLst/>
                <a:latin typeface="Arial Unicode MS"/>
                <a:ea typeface="SFMono-Regular"/>
              </a:rPr>
              <a:t>=70 -</a:t>
            </a:r>
            <a:r>
              <a:rPr kumimoji="0" lang="en-US" altLang="zh-CN" sz="900" b="0" i="0" u="none" strike="noStrike" cap="none" normalizeH="0" baseline="0" dirty="0" err="1">
                <a:ln>
                  <a:noFill/>
                </a:ln>
                <a:solidFill>
                  <a:srgbClr val="333333"/>
                </a:solidFill>
                <a:effectLst/>
                <a:latin typeface="Arial Unicode MS"/>
                <a:ea typeface="SFMono-Regular"/>
              </a:rPr>
              <a:t>ioengine</a:t>
            </a:r>
            <a:r>
              <a:rPr kumimoji="0" lang="en-US" altLang="zh-CN" sz="900" b="0" i="0" u="none" strike="noStrike" cap="none" normalizeH="0" baseline="0" dirty="0">
                <a:ln>
                  <a:noFill/>
                </a:ln>
                <a:solidFill>
                  <a:srgbClr val="333333"/>
                </a:solidFill>
                <a:effectLst/>
                <a:latin typeface="Arial Unicode MS"/>
                <a:ea typeface="SFMono-Regular"/>
              </a:rPr>
              <a:t>=</a:t>
            </a:r>
            <a:r>
              <a:rPr kumimoji="0" lang="en-US" altLang="zh-CN" sz="900" b="0" i="0" u="none" strike="noStrike" cap="none" normalizeH="0" baseline="0" dirty="0" err="1">
                <a:ln>
                  <a:noFill/>
                </a:ln>
                <a:solidFill>
                  <a:srgbClr val="333333"/>
                </a:solidFill>
                <a:effectLst/>
                <a:latin typeface="Arial Unicode MS"/>
                <a:ea typeface="SFMono-Regular"/>
              </a:rPr>
              <a:t>libaio</a:t>
            </a:r>
            <a:r>
              <a:rPr kumimoji="0" lang="en-US" altLang="zh-CN" sz="900" b="0" i="0" u="none" strike="noStrike" cap="none" normalizeH="0" baseline="0" dirty="0">
                <a:ln>
                  <a:noFill/>
                </a:ln>
                <a:solidFill>
                  <a:srgbClr val="333333"/>
                </a:solidFill>
                <a:effectLst/>
                <a:latin typeface="Arial Unicode MS"/>
                <a:ea typeface="SFMono-Regular"/>
              </a:rPr>
              <a:t> -bs=${bs}k -size=1G -</a:t>
            </a:r>
            <a:r>
              <a:rPr kumimoji="0" lang="en-US" altLang="zh-CN" sz="900" b="0" i="0" u="none" strike="noStrike" cap="none" normalizeH="0" baseline="0" dirty="0" err="1">
                <a:ln>
                  <a:noFill/>
                </a:ln>
                <a:solidFill>
                  <a:srgbClr val="333333"/>
                </a:solidFill>
                <a:effectLst/>
                <a:latin typeface="Arial Unicode MS"/>
                <a:ea typeface="SFMono-Regular"/>
              </a:rPr>
              <a:t>numjobs</a:t>
            </a:r>
            <a:r>
              <a:rPr kumimoji="0" lang="en-US" altLang="zh-CN" sz="900" b="0" i="0" u="none" strike="noStrike" cap="none" normalizeH="0" baseline="0" dirty="0">
                <a:ln>
                  <a:noFill/>
                </a:ln>
                <a:solidFill>
                  <a:srgbClr val="333333"/>
                </a:solidFill>
                <a:effectLst/>
                <a:latin typeface="Arial Unicode MS"/>
                <a:ea typeface="SFMono-Regular"/>
              </a:rPr>
              <a:t>=${</a:t>
            </a:r>
            <a:r>
              <a:rPr kumimoji="0" lang="en-US" altLang="zh-CN" sz="900" b="0" i="0" u="none" strike="noStrike" cap="none" normalizeH="0" baseline="0" dirty="0" err="1">
                <a:ln>
                  <a:noFill/>
                </a:ln>
                <a:solidFill>
                  <a:srgbClr val="333333"/>
                </a:solidFill>
                <a:effectLst/>
                <a:latin typeface="Arial Unicode MS"/>
                <a:ea typeface="SFMono-Regular"/>
              </a:rPr>
              <a:t>numjobs</a:t>
            </a:r>
            <a:r>
              <a:rPr kumimoji="0" lang="en-US" altLang="zh-CN" sz="900" b="0" i="0" u="none" strike="noStrike" cap="none" normalizeH="0" baseline="0" dirty="0">
                <a:ln>
                  <a:noFill/>
                </a:ln>
                <a:solidFill>
                  <a:srgbClr val="333333"/>
                </a:solidFill>
                <a:effectLst/>
                <a:latin typeface="Arial Unicode MS"/>
                <a:ea typeface="SFMono-Regular"/>
              </a:rPr>
              <a:t>} -runtime=30 -</a:t>
            </a:r>
            <a:r>
              <a:rPr kumimoji="0" lang="en-US" altLang="zh-CN" sz="900" b="0" i="0" u="none" strike="noStrike" cap="none" normalizeH="0" baseline="0" dirty="0" err="1">
                <a:ln>
                  <a:noFill/>
                </a:ln>
                <a:solidFill>
                  <a:srgbClr val="333333"/>
                </a:solidFill>
                <a:effectLst/>
                <a:latin typeface="Arial Unicode MS"/>
                <a:ea typeface="SFMono-Regular"/>
              </a:rPr>
              <a:t>group_reporting</a:t>
            </a:r>
            <a:r>
              <a:rPr kumimoji="0" lang="en-US" altLang="zh-CN" sz="900" b="0" i="0" u="none" strike="noStrike" cap="none" normalizeH="0" baseline="0" dirty="0">
                <a:ln>
                  <a:noFill/>
                </a:ln>
                <a:solidFill>
                  <a:srgbClr val="333333"/>
                </a:solidFill>
                <a:effectLst/>
                <a:latin typeface="Arial Unicode MS"/>
                <a:ea typeface="SFMono-Regular"/>
              </a:rPr>
              <a:t> -name=job1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rgbClr val="333333"/>
                </a:solidFill>
                <a:effectLst/>
                <a:latin typeface="Arial Unicode MS"/>
                <a:ea typeface="SFMono-Regular"/>
              </a:rPr>
              <a:t>else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err="1">
                <a:ln>
                  <a:noFill/>
                </a:ln>
                <a:solidFill>
                  <a:srgbClr val="333333"/>
                </a:solidFill>
                <a:effectLst/>
                <a:latin typeface="Arial Unicode MS"/>
                <a:ea typeface="SFMono-Regular"/>
              </a:rPr>
              <a:t>fio</a:t>
            </a:r>
            <a:r>
              <a:rPr kumimoji="0" lang="en-US" altLang="zh-CN" sz="900" b="0" i="0" u="none" strike="noStrike" cap="none" normalizeH="0" baseline="0" dirty="0">
                <a:ln>
                  <a:noFill/>
                </a:ln>
                <a:solidFill>
                  <a:srgbClr val="333333"/>
                </a:solidFill>
                <a:effectLst/>
                <a:latin typeface="Arial Unicode MS"/>
                <a:ea typeface="SFMono-Regular"/>
              </a:rPr>
              <a:t> -filename=test/</a:t>
            </a:r>
            <a:r>
              <a:rPr kumimoji="0" lang="en-US" altLang="zh-CN" sz="900" b="0" i="0" u="none" strike="noStrike" cap="none" normalizeH="0" baseline="0" dirty="0" err="1">
                <a:ln>
                  <a:noFill/>
                </a:ln>
                <a:solidFill>
                  <a:srgbClr val="333333"/>
                </a:solidFill>
                <a:effectLst/>
                <a:latin typeface="Arial Unicode MS"/>
                <a:ea typeface="SFMono-Regular"/>
              </a:rPr>
              <a:t>fio</a:t>
            </a:r>
            <a:r>
              <a:rPr kumimoji="0" lang="en-US" altLang="zh-CN" sz="900" b="0" i="0" u="none" strike="noStrike" cap="none" normalizeH="0" baseline="0" dirty="0">
                <a:ln>
                  <a:noFill/>
                </a:ln>
                <a:solidFill>
                  <a:srgbClr val="333333"/>
                </a:solidFill>
                <a:effectLst/>
                <a:latin typeface="Arial Unicode MS"/>
                <a:ea typeface="SFMono-Regular"/>
              </a:rPr>
              <a:t> -direct=1 -</a:t>
            </a:r>
            <a:r>
              <a:rPr kumimoji="0" lang="en-US" altLang="zh-CN" sz="900" b="0" i="0" u="none" strike="noStrike" cap="none" normalizeH="0" baseline="0" dirty="0" err="1">
                <a:ln>
                  <a:noFill/>
                </a:ln>
                <a:solidFill>
                  <a:srgbClr val="333333"/>
                </a:solidFill>
                <a:effectLst/>
                <a:latin typeface="Arial Unicode MS"/>
                <a:ea typeface="SFMono-Regular"/>
              </a:rPr>
              <a:t>iodepth</a:t>
            </a:r>
            <a:r>
              <a:rPr kumimoji="0" lang="en-US" altLang="zh-CN" sz="900" b="0" i="0" u="none" strike="noStrike" cap="none" normalizeH="0" baseline="0" dirty="0">
                <a:ln>
                  <a:noFill/>
                </a:ln>
                <a:solidFill>
                  <a:srgbClr val="333333"/>
                </a:solidFill>
                <a:effectLst/>
                <a:latin typeface="Arial Unicode MS"/>
                <a:ea typeface="SFMono-Regular"/>
              </a:rPr>
              <a:t> ${</a:t>
            </a:r>
            <a:r>
              <a:rPr kumimoji="0" lang="en-US" altLang="zh-CN" sz="900" b="0" i="0" u="none" strike="noStrike" cap="none" normalizeH="0" baseline="0" dirty="0" err="1">
                <a:ln>
                  <a:noFill/>
                </a:ln>
                <a:solidFill>
                  <a:srgbClr val="333333"/>
                </a:solidFill>
                <a:effectLst/>
                <a:latin typeface="Arial Unicode MS"/>
                <a:ea typeface="SFMono-Regular"/>
              </a:rPr>
              <a:t>iodepth</a:t>
            </a:r>
            <a:r>
              <a:rPr kumimoji="0" lang="en-US" altLang="zh-CN" sz="900" b="0" i="0" u="none" strike="noStrike" cap="none" normalizeH="0" baseline="0" dirty="0">
                <a:ln>
                  <a:noFill/>
                </a:ln>
                <a:solidFill>
                  <a:srgbClr val="333333"/>
                </a:solidFill>
                <a:effectLst/>
                <a:latin typeface="Arial Unicode MS"/>
                <a:ea typeface="SFMono-Regular"/>
              </a:rPr>
              <a:t>} -thread -</a:t>
            </a:r>
            <a:r>
              <a:rPr kumimoji="0" lang="en-US" altLang="zh-CN" sz="900" b="0" i="0" u="none" strike="noStrike" cap="none" normalizeH="0" baseline="0" dirty="0" err="1">
                <a:ln>
                  <a:noFill/>
                </a:ln>
                <a:solidFill>
                  <a:srgbClr val="333333"/>
                </a:solidFill>
                <a:effectLst/>
                <a:latin typeface="Arial Unicode MS"/>
                <a:ea typeface="SFMono-Regular"/>
              </a:rPr>
              <a:t>rw</a:t>
            </a:r>
            <a:r>
              <a:rPr kumimoji="0" lang="en-US" altLang="zh-CN" sz="900" b="0" i="0" u="none" strike="noStrike" cap="none" normalizeH="0" baseline="0" dirty="0">
                <a:ln>
                  <a:noFill/>
                </a:ln>
                <a:solidFill>
                  <a:srgbClr val="333333"/>
                </a:solidFill>
                <a:effectLst/>
                <a:latin typeface="Arial Unicode MS"/>
                <a:ea typeface="SFMono-Regular"/>
              </a:rPr>
              <a:t>=$</a:t>
            </a:r>
            <a:r>
              <a:rPr kumimoji="0" lang="en-US" altLang="zh-CN" sz="900" b="0" i="0" u="none" strike="noStrike" cap="none" normalizeH="0" baseline="0" dirty="0" err="1">
                <a:ln>
                  <a:noFill/>
                </a:ln>
                <a:solidFill>
                  <a:srgbClr val="333333"/>
                </a:solidFill>
                <a:effectLst/>
                <a:latin typeface="Arial Unicode MS"/>
                <a:ea typeface="SFMono-Regular"/>
              </a:rPr>
              <a:t>rw</a:t>
            </a:r>
            <a:r>
              <a:rPr kumimoji="0" lang="en-US" altLang="zh-CN" sz="900" b="0" i="0" u="none" strike="noStrike" cap="none" normalizeH="0" baseline="0" dirty="0">
                <a:ln>
                  <a:noFill/>
                </a:ln>
                <a:solidFill>
                  <a:srgbClr val="333333"/>
                </a:solidFill>
                <a:effectLst/>
                <a:latin typeface="Arial Unicode MS"/>
                <a:ea typeface="SFMono-Regular"/>
              </a:rPr>
              <a:t> -</a:t>
            </a:r>
            <a:r>
              <a:rPr kumimoji="0" lang="en-US" altLang="zh-CN" sz="900" b="0" i="0" u="none" strike="noStrike" cap="none" normalizeH="0" baseline="0" dirty="0" err="1">
                <a:ln>
                  <a:noFill/>
                </a:ln>
                <a:solidFill>
                  <a:srgbClr val="333333"/>
                </a:solidFill>
                <a:effectLst/>
                <a:latin typeface="Arial Unicode MS"/>
                <a:ea typeface="SFMono-Regular"/>
              </a:rPr>
              <a:t>ioengine</a:t>
            </a:r>
            <a:r>
              <a:rPr kumimoji="0" lang="en-US" altLang="zh-CN" sz="900" b="0" i="0" u="none" strike="noStrike" cap="none" normalizeH="0" baseline="0" dirty="0">
                <a:ln>
                  <a:noFill/>
                </a:ln>
                <a:solidFill>
                  <a:srgbClr val="333333"/>
                </a:solidFill>
                <a:effectLst/>
                <a:latin typeface="Arial Unicode MS"/>
                <a:ea typeface="SFMono-Regular"/>
              </a:rPr>
              <a:t>=</a:t>
            </a:r>
            <a:r>
              <a:rPr kumimoji="0" lang="en-US" altLang="zh-CN" sz="900" b="0" i="0" u="none" strike="noStrike" cap="none" normalizeH="0" baseline="0" dirty="0" err="1">
                <a:ln>
                  <a:noFill/>
                </a:ln>
                <a:solidFill>
                  <a:srgbClr val="333333"/>
                </a:solidFill>
                <a:effectLst/>
                <a:latin typeface="Arial Unicode MS"/>
                <a:ea typeface="SFMono-Regular"/>
              </a:rPr>
              <a:t>libaio</a:t>
            </a:r>
            <a:r>
              <a:rPr kumimoji="0" lang="en-US" altLang="zh-CN" sz="900" b="0" i="0" u="none" strike="noStrike" cap="none" normalizeH="0" baseline="0" dirty="0">
                <a:ln>
                  <a:noFill/>
                </a:ln>
                <a:solidFill>
                  <a:srgbClr val="333333"/>
                </a:solidFill>
                <a:effectLst/>
                <a:latin typeface="Arial Unicode MS"/>
                <a:ea typeface="SFMono-Regular"/>
              </a:rPr>
              <a:t> -bs=${bs}k -size=1G -</a:t>
            </a:r>
            <a:r>
              <a:rPr kumimoji="0" lang="en-US" altLang="zh-CN" sz="900" b="0" i="0" u="none" strike="noStrike" cap="none" normalizeH="0" baseline="0" dirty="0" err="1">
                <a:ln>
                  <a:noFill/>
                </a:ln>
                <a:solidFill>
                  <a:srgbClr val="333333"/>
                </a:solidFill>
                <a:effectLst/>
                <a:latin typeface="Arial Unicode MS"/>
                <a:ea typeface="SFMono-Regular"/>
              </a:rPr>
              <a:t>numjobs</a:t>
            </a:r>
            <a:r>
              <a:rPr kumimoji="0" lang="en-US" altLang="zh-CN" sz="900" b="0" i="0" u="none" strike="noStrike" cap="none" normalizeH="0" baseline="0" dirty="0">
                <a:ln>
                  <a:noFill/>
                </a:ln>
                <a:solidFill>
                  <a:srgbClr val="333333"/>
                </a:solidFill>
                <a:effectLst/>
                <a:latin typeface="Arial Unicode MS"/>
                <a:ea typeface="SFMono-Regular"/>
              </a:rPr>
              <a:t>=${</a:t>
            </a:r>
            <a:r>
              <a:rPr kumimoji="0" lang="en-US" altLang="zh-CN" sz="900" b="0" i="0" u="none" strike="noStrike" cap="none" normalizeH="0" baseline="0" dirty="0" err="1">
                <a:ln>
                  <a:noFill/>
                </a:ln>
                <a:solidFill>
                  <a:srgbClr val="333333"/>
                </a:solidFill>
                <a:effectLst/>
                <a:latin typeface="Arial Unicode MS"/>
                <a:ea typeface="SFMono-Regular"/>
              </a:rPr>
              <a:t>numjobs</a:t>
            </a:r>
            <a:r>
              <a:rPr kumimoji="0" lang="en-US" altLang="zh-CN" sz="900" b="0" i="0" u="none" strike="noStrike" cap="none" normalizeH="0" baseline="0" dirty="0">
                <a:ln>
                  <a:noFill/>
                </a:ln>
                <a:solidFill>
                  <a:srgbClr val="333333"/>
                </a:solidFill>
                <a:effectLst/>
                <a:latin typeface="Arial Unicode MS"/>
                <a:ea typeface="SFMono-Regular"/>
              </a:rPr>
              <a:t>} -runtime=30 -</a:t>
            </a:r>
            <a:r>
              <a:rPr kumimoji="0" lang="en-US" altLang="zh-CN" sz="900" b="0" i="0" u="none" strike="noStrike" cap="none" normalizeH="0" baseline="0" dirty="0" err="1">
                <a:ln>
                  <a:noFill/>
                </a:ln>
                <a:solidFill>
                  <a:srgbClr val="333333"/>
                </a:solidFill>
                <a:effectLst/>
                <a:latin typeface="Arial Unicode MS"/>
                <a:ea typeface="SFMono-Regular"/>
              </a:rPr>
              <a:t>group_reportin</a:t>
            </a:r>
            <a:r>
              <a:rPr kumimoji="0" lang="en-US" altLang="zh-CN" sz="900" b="0" i="0" u="none" strike="noStrike" cap="none" normalizeH="0" baseline="0" dirty="0">
                <a:ln>
                  <a:noFill/>
                </a:ln>
                <a:solidFill>
                  <a:srgbClr val="333333"/>
                </a:solidFill>
                <a:effectLst/>
                <a:latin typeface="Arial Unicode MS"/>
                <a:ea typeface="SFMono-Regular"/>
              </a:rPr>
              <a:t> -name=job1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rgbClr val="333333"/>
                </a:solidFill>
                <a:effectLst/>
                <a:latin typeface="Arial Unicode MS"/>
                <a:ea typeface="SFMono-Regular"/>
              </a:rPr>
              <a:t>fi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rgbClr val="333333"/>
                </a:solidFill>
                <a:effectLst/>
                <a:latin typeface="Arial Unicode MS"/>
                <a:ea typeface="SFMono-Regular"/>
              </a:rPr>
              <a:t>sleep 30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rgbClr val="333333"/>
                </a:solidFill>
                <a:effectLst/>
                <a:latin typeface="Arial Unicode MS"/>
                <a:ea typeface="SFMono-Regular"/>
              </a:rPr>
              <a:t>done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rgbClr val="333333"/>
                </a:solidFill>
                <a:effectLst/>
                <a:latin typeface="Arial Unicode MS"/>
                <a:ea typeface="SFMono-Regular"/>
              </a:rPr>
              <a:t>done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rgbClr val="333333"/>
                </a:solidFill>
                <a:effectLst/>
                <a:latin typeface="Arial Unicode MS"/>
                <a:ea typeface="SFMono-Regular"/>
              </a:rPr>
              <a:t>EOF</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900" dirty="0">
                <a:solidFill>
                  <a:srgbClr val="333333"/>
                </a:solidFill>
                <a:latin typeface="Arial Unicode MS"/>
              </a:rPr>
              <a:t>bash fio.sh</a:t>
            </a:r>
            <a:endParaRPr kumimoji="0" lang="zh-CN" altLang="zh-CN" sz="9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A04DDC49-4F68-61BE-768D-2BA9A2124F3F}"/>
              </a:ext>
            </a:extLst>
          </p:cNvPr>
          <p:cNvSpPr>
            <a:spLocks noChangeArrowheads="1"/>
          </p:cNvSpPr>
          <p:nvPr/>
        </p:nvSpPr>
        <p:spPr bwMode="auto">
          <a:xfrm>
            <a:off x="0" y="0"/>
            <a:ext cx="12192000" cy="45720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1200" b="0" i="0" u="none" strike="noStrike" cap="none" normalizeH="0" baseline="0">
                <a:ln>
                  <a:noFill/>
                </a:ln>
                <a:solidFill>
                  <a:schemeClr val="tx1"/>
                </a:solidFill>
                <a:effectLst/>
                <a:latin typeface="Arial" panose="020B0604020202020204" pitchFamily="34" charset="0"/>
              </a:rPr>
              <a:t> </a:t>
            </a:r>
          </a:p>
        </p:txBody>
      </p:sp>
      <p:sp>
        <p:nvSpPr>
          <p:cNvPr id="12" name="矩形 11">
            <a:extLst>
              <a:ext uri="{FF2B5EF4-FFF2-40B4-BE49-F238E27FC236}">
                <a16:creationId xmlns:a16="http://schemas.microsoft.com/office/drawing/2014/main" id="{0F43EE61-3AD8-0F3D-9036-2055DDADC86C}"/>
              </a:ext>
            </a:extLst>
          </p:cNvPr>
          <p:cNvSpPr/>
          <p:nvPr/>
        </p:nvSpPr>
        <p:spPr>
          <a:xfrm>
            <a:off x="6149669" y="3332552"/>
            <a:ext cx="11065627" cy="559769"/>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zh-CN" altLang="en-US" sz="2400" b="1" dirty="0">
                <a:latin typeface="宋体" panose="02010600030101010101" pitchFamily="2" charset="-122"/>
                <a:ea typeface="宋体" panose="02010600030101010101" pitchFamily="2" charset="-122"/>
              </a:rPr>
              <a:t>与上游测试方式不同之处</a:t>
            </a:r>
            <a:endParaRPr lang="zh-CN" sz="2400" b="1" dirty="0">
              <a:latin typeface="宋体" panose="02010600030101010101" pitchFamily="2" charset="-122"/>
              <a:ea typeface="宋体" panose="02010600030101010101" pitchFamily="2" charset="-122"/>
            </a:endParaRPr>
          </a:p>
        </p:txBody>
      </p:sp>
      <p:sp>
        <p:nvSpPr>
          <p:cNvPr id="13" name="矩形 12">
            <a:extLst>
              <a:ext uri="{FF2B5EF4-FFF2-40B4-BE49-F238E27FC236}">
                <a16:creationId xmlns:a16="http://schemas.microsoft.com/office/drawing/2014/main" id="{2EB71864-D5A2-DA82-A5B2-4224BEE643EF}"/>
              </a:ext>
            </a:extLst>
          </p:cNvPr>
          <p:cNvSpPr/>
          <p:nvPr/>
        </p:nvSpPr>
        <p:spPr>
          <a:xfrm>
            <a:off x="727103" y="5403018"/>
            <a:ext cx="11065627" cy="481863"/>
          </a:xfrm>
          <a:prstGeom prst="rect">
            <a:avLst/>
          </a:prstGeom>
        </p:spPr>
        <p:txBody>
          <a:bodyPr wrap="square">
            <a:spAutoFit/>
          </a:bodyPr>
          <a:lstStyle/>
          <a:p>
            <a:pPr>
              <a:lnSpc>
                <a:spcPct val="150000"/>
              </a:lnSpc>
              <a:buClr>
                <a:srgbClr val="FF0000"/>
              </a:buClr>
              <a:defRPr/>
            </a:pPr>
            <a:r>
              <a:rPr lang="en-US" altLang="zh-CN" sz="2000" dirty="0">
                <a:latin typeface="宋体" panose="02010600030101010101" pitchFamily="2" charset="-122"/>
                <a:ea typeface="宋体" panose="02010600030101010101" pitchFamily="2" charset="-122"/>
              </a:rPr>
              <a:t>  </a:t>
            </a:r>
            <a:endParaRPr lang="zh-CN" sz="2000" dirty="0">
              <a:latin typeface="宋体" panose="02010600030101010101" pitchFamily="2" charset="-122"/>
              <a:ea typeface="宋体" panose="02010600030101010101" pitchFamily="2" charset="-122"/>
            </a:endParaRPr>
          </a:p>
        </p:txBody>
      </p:sp>
      <p:sp>
        <p:nvSpPr>
          <p:cNvPr id="15" name="文本框 14">
            <a:extLst>
              <a:ext uri="{FF2B5EF4-FFF2-40B4-BE49-F238E27FC236}">
                <a16:creationId xmlns:a16="http://schemas.microsoft.com/office/drawing/2014/main" id="{96923DD8-5251-C8B7-B017-AC67DBE49722}"/>
              </a:ext>
            </a:extLst>
          </p:cNvPr>
          <p:cNvSpPr txBox="1"/>
          <p:nvPr/>
        </p:nvSpPr>
        <p:spPr>
          <a:xfrm>
            <a:off x="6196674" y="3931291"/>
            <a:ext cx="5847186" cy="646331"/>
          </a:xfrm>
          <a:prstGeom prst="rect">
            <a:avLst/>
          </a:prstGeom>
          <a:noFill/>
        </p:spPr>
        <p:txBody>
          <a:bodyPr wrap="square">
            <a:spAutoFit/>
          </a:bodyPr>
          <a:lstStyle/>
          <a:p>
            <a:r>
              <a:rPr lang="en-US" altLang="zh-CN" dirty="0"/>
              <a:t>· </a:t>
            </a:r>
            <a:r>
              <a:rPr lang="en-US" altLang="zh-CN" dirty="0" err="1"/>
              <a:t>fio</a:t>
            </a:r>
            <a:r>
              <a:rPr lang="en-US" altLang="zh-CN" dirty="0"/>
              <a:t> </a:t>
            </a:r>
            <a:r>
              <a:rPr lang="zh-CN" altLang="en-US" dirty="0"/>
              <a:t>从软件源直接获取而不是编译安装。</a:t>
            </a:r>
            <a:endParaRPr lang="en-US" altLang="zh-CN" dirty="0"/>
          </a:p>
          <a:p>
            <a:r>
              <a:rPr lang="en-US" altLang="zh-CN" dirty="0"/>
              <a:t>· </a:t>
            </a:r>
            <a:r>
              <a:rPr lang="zh-CN" altLang="en-US" dirty="0"/>
              <a:t>测试文件大小改为 </a:t>
            </a:r>
            <a:r>
              <a:rPr lang="en-US" altLang="zh-CN" dirty="0"/>
              <a:t>1G</a:t>
            </a:r>
            <a:r>
              <a:rPr lang="zh-CN" altLang="en-US" dirty="0"/>
              <a:t>。</a:t>
            </a:r>
          </a:p>
        </p:txBody>
      </p:sp>
    </p:spTree>
    <p:extLst>
      <p:ext uri="{BB962C8B-B14F-4D97-AF65-F5344CB8AC3E}">
        <p14:creationId xmlns:p14="http://schemas.microsoft.com/office/powerpoint/2010/main" val="4147515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877" y="376846"/>
            <a:ext cx="7327314" cy="460375"/>
          </a:xfrm>
          <a:prstGeom prst="rect">
            <a:avLst/>
          </a:prstGeom>
          <a:noFill/>
        </p:spPr>
        <p:txBody>
          <a:bodyPr wrap="square" rtlCol="0">
            <a:spAutoFit/>
          </a:bodyPr>
          <a:lstStyle/>
          <a:p>
            <a:r>
              <a:rPr lang="zh-CN" sz="2400" dirty="0" err="1">
                <a:latin typeface="黑体" panose="02010609060101010101" pitchFamily="49" charset="-122"/>
                <a:ea typeface="黑体" panose="02010609060101010101" pitchFamily="49" charset="-122"/>
                <a:cs typeface="Lantinghei SC Demibold" panose="02000000000000000000" charset="-122"/>
              </a:rPr>
              <a:t>开源测试工具的使用</a:t>
            </a: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616856" y="870764"/>
            <a:ext cx="11065627" cy="715581"/>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en-US" altLang="zh-CN" sz="3200" b="1" dirty="0" err="1">
                <a:latin typeface="宋体" panose="02010600030101010101" pitchFamily="2" charset="-122"/>
                <a:ea typeface="宋体" panose="02010600030101010101" pitchFamily="2" charset="-122"/>
              </a:rPr>
              <a:t>Lmbench</a:t>
            </a:r>
            <a:endParaRPr lang="zh-CN" sz="3200" b="1" dirty="0">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E38E5DDE-8877-B231-4BD6-C4368CCA5AF3}"/>
              </a:ext>
            </a:extLst>
          </p:cNvPr>
          <p:cNvSpPr/>
          <p:nvPr/>
        </p:nvSpPr>
        <p:spPr>
          <a:xfrm>
            <a:off x="860048" y="1762466"/>
            <a:ext cx="11065627" cy="1405193"/>
          </a:xfrm>
          <a:prstGeom prst="rect">
            <a:avLst/>
          </a:prstGeom>
        </p:spPr>
        <p:txBody>
          <a:bodyPr wrap="square">
            <a:spAutoFit/>
          </a:bodyPr>
          <a:lstStyle/>
          <a:p>
            <a:pPr>
              <a:lnSpc>
                <a:spcPct val="150000"/>
              </a:lnSpc>
              <a:buClr>
                <a:srgbClr val="FF0000"/>
              </a:buClr>
              <a:defRPr/>
            </a:pPr>
            <a:r>
              <a:rPr lang="en-US" altLang="zh-CN" sz="2000" dirty="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Lmbench</a:t>
            </a:r>
            <a:r>
              <a:rPr lang="zh-CN" altLang="en-US" sz="2000" dirty="0">
                <a:latin typeface="宋体" panose="02010600030101010101" pitchFamily="2" charset="-122"/>
                <a:ea typeface="宋体" panose="02010600030101010101" pitchFamily="2" charset="-122"/>
              </a:rPr>
              <a:t>是一款评价系统综合性能的多平台开源工具，它简易且可移植性强。</a:t>
            </a:r>
            <a:r>
              <a:rPr lang="en-US" altLang="zh-CN" sz="2000" dirty="0" err="1">
                <a:latin typeface="宋体" panose="02010600030101010101" pitchFamily="2" charset="-122"/>
                <a:ea typeface="宋体" panose="02010600030101010101" pitchFamily="2" charset="-122"/>
              </a:rPr>
              <a:t>Lmbench</a:t>
            </a:r>
            <a:r>
              <a:rPr lang="zh-CN" altLang="en-US" sz="2000" dirty="0">
                <a:latin typeface="宋体" panose="02010600030101010101" pitchFamily="2" charset="-122"/>
                <a:ea typeface="宋体" panose="02010600030101010101" pitchFamily="2" charset="-122"/>
              </a:rPr>
              <a:t>主要对文件读写，进程创建销毁开销，网络建立，内存操作等性能进行测试。它主要衡量系统的两个关键特征，分别为反应时间和带宽。 </a:t>
            </a:r>
            <a:endParaRPr lang="zh-CN" sz="2000"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2EC7A3BB-1239-5445-0330-D8A487CCFC02}"/>
              </a:ext>
            </a:extLst>
          </p:cNvPr>
          <p:cNvSpPr/>
          <p:nvPr/>
        </p:nvSpPr>
        <p:spPr>
          <a:xfrm>
            <a:off x="616856" y="3243630"/>
            <a:ext cx="11065627" cy="559769"/>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zh-CN" altLang="en-US" sz="2400" b="1" dirty="0">
                <a:latin typeface="宋体" panose="02010600030101010101" pitchFamily="2" charset="-122"/>
                <a:ea typeface="宋体" panose="02010600030101010101" pitchFamily="2" charset="-122"/>
              </a:rPr>
              <a:t>操作步骤</a:t>
            </a:r>
            <a:endParaRPr lang="zh-CN" sz="2400" b="1" dirty="0">
              <a:latin typeface="宋体" panose="02010600030101010101" pitchFamily="2" charset="-122"/>
              <a:ea typeface="宋体" panose="02010600030101010101" pitchFamily="2" charset="-122"/>
            </a:endParaRPr>
          </a:p>
        </p:txBody>
      </p:sp>
      <p:sp>
        <p:nvSpPr>
          <p:cNvPr id="9" name="Rectangle 2">
            <a:extLst>
              <a:ext uri="{FF2B5EF4-FFF2-40B4-BE49-F238E27FC236}">
                <a16:creationId xmlns:a16="http://schemas.microsoft.com/office/drawing/2014/main" id="{485D4AFA-826A-BFDA-F4AE-529EA4336E71}"/>
              </a:ext>
            </a:extLst>
          </p:cNvPr>
          <p:cNvSpPr>
            <a:spLocks noChangeArrowheads="1"/>
          </p:cNvSpPr>
          <p:nvPr/>
        </p:nvSpPr>
        <p:spPr bwMode="auto">
          <a:xfrm>
            <a:off x="814905" y="3915111"/>
            <a:ext cx="6168992" cy="196977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lvl="0" eaLnBrk="0" fontAlgn="base" hangingPunct="0">
              <a:spcBef>
                <a:spcPct val="0"/>
              </a:spcBef>
              <a:spcAft>
                <a:spcPct val="0"/>
              </a:spcAft>
            </a:pPr>
            <a:r>
              <a:rPr lang="en-US" altLang="zh-CN" sz="1600" dirty="0" err="1">
                <a:latin typeface="Arial" panose="020B0604020202020204" pitchFamily="34" charset="0"/>
              </a:rPr>
              <a:t>sudo</a:t>
            </a:r>
            <a:r>
              <a:rPr lang="en-US" altLang="zh-CN" sz="1600" dirty="0">
                <a:latin typeface="Arial" panose="020B0604020202020204" pitchFamily="34" charset="0"/>
              </a:rPr>
              <a:t> </a:t>
            </a:r>
            <a:r>
              <a:rPr lang="en-US" altLang="zh-CN" sz="1600" dirty="0" err="1">
                <a:latin typeface="Arial" panose="020B0604020202020204" pitchFamily="34" charset="0"/>
              </a:rPr>
              <a:t>dnf</a:t>
            </a:r>
            <a:r>
              <a:rPr lang="en-US" altLang="zh-CN" sz="1600" dirty="0">
                <a:latin typeface="Arial" panose="020B0604020202020204" pitchFamily="34" charset="0"/>
              </a:rPr>
              <a:t> install -y </a:t>
            </a:r>
            <a:r>
              <a:rPr lang="en-US" altLang="zh-CN" sz="1600" dirty="0" err="1">
                <a:latin typeface="Arial" panose="020B0604020202020204" pitchFamily="34" charset="0"/>
              </a:rPr>
              <a:t>lmbench</a:t>
            </a:r>
            <a:r>
              <a:rPr lang="en-US" altLang="zh-CN" sz="1600" dirty="0">
                <a:latin typeface="Arial" panose="020B0604020202020204" pitchFamily="34" charset="0"/>
              </a:rPr>
              <a:t> </a:t>
            </a:r>
            <a:r>
              <a:rPr lang="en-US" altLang="zh-CN" sz="1600" dirty="0" err="1">
                <a:latin typeface="Arial" panose="020B0604020202020204" pitchFamily="34" charset="0"/>
              </a:rPr>
              <a:t>libtirpc</a:t>
            </a:r>
            <a:r>
              <a:rPr lang="en-US" altLang="zh-CN" sz="1600" dirty="0">
                <a:latin typeface="Arial" panose="020B0604020202020204" pitchFamily="34" charset="0"/>
              </a:rPr>
              <a:t> </a:t>
            </a:r>
            <a:r>
              <a:rPr lang="en-US" altLang="zh-CN" sz="1600" dirty="0" err="1">
                <a:latin typeface="Arial" panose="020B0604020202020204" pitchFamily="34" charset="0"/>
              </a:rPr>
              <a:t>libtirpc</a:t>
            </a:r>
            <a:r>
              <a:rPr lang="en-US" altLang="zh-CN" sz="1600" dirty="0">
                <a:latin typeface="Arial" panose="020B0604020202020204" pitchFamily="34" charset="0"/>
              </a:rPr>
              <a:t>-devel</a:t>
            </a:r>
          </a:p>
          <a:p>
            <a:pPr lvl="0" eaLnBrk="0" fontAlgn="base" hangingPunct="0">
              <a:spcBef>
                <a:spcPct val="0"/>
              </a:spcBef>
              <a:spcAft>
                <a:spcPct val="0"/>
              </a:spcAft>
            </a:pPr>
            <a:r>
              <a:rPr lang="en-US" altLang="zh-CN" sz="1600" dirty="0">
                <a:latin typeface="Arial" panose="020B0604020202020204" pitchFamily="34" charset="0"/>
              </a:rPr>
              <a:t>cp -R /opt/</a:t>
            </a:r>
            <a:r>
              <a:rPr lang="en-US" altLang="zh-CN" sz="1600" dirty="0" err="1">
                <a:latin typeface="Arial" panose="020B0604020202020204" pitchFamily="34" charset="0"/>
              </a:rPr>
              <a:t>lmbench</a:t>
            </a:r>
            <a:r>
              <a:rPr lang="en-US" altLang="zh-CN" sz="1600" dirty="0">
                <a:latin typeface="Arial" panose="020B0604020202020204" pitchFamily="34" charset="0"/>
              </a:rPr>
              <a:t> .</a:t>
            </a:r>
          </a:p>
          <a:p>
            <a:pPr lvl="0" eaLnBrk="0" fontAlgn="base" hangingPunct="0">
              <a:spcBef>
                <a:spcPct val="0"/>
              </a:spcBef>
              <a:spcAft>
                <a:spcPct val="0"/>
              </a:spcAft>
            </a:pPr>
            <a:r>
              <a:rPr lang="en-US" altLang="zh-CN" sz="1600" dirty="0" err="1">
                <a:latin typeface="Arial" panose="020B0604020202020204" pitchFamily="34" charset="0"/>
              </a:rPr>
              <a:t>sudo</a:t>
            </a:r>
            <a:r>
              <a:rPr lang="en-US" altLang="zh-CN" sz="1600" dirty="0">
                <a:latin typeface="Arial" panose="020B0604020202020204" pitchFamily="34" charset="0"/>
              </a:rPr>
              <a:t> </a:t>
            </a:r>
            <a:r>
              <a:rPr lang="en-US" altLang="zh-CN" sz="1600" dirty="0" err="1">
                <a:latin typeface="Arial" panose="020B0604020202020204" pitchFamily="34" charset="0"/>
              </a:rPr>
              <a:t>chown</a:t>
            </a:r>
            <a:r>
              <a:rPr lang="en-US" altLang="zh-CN" sz="1600" dirty="0">
                <a:latin typeface="Arial" panose="020B0604020202020204" pitchFamily="34" charset="0"/>
              </a:rPr>
              <a:t> -R </a:t>
            </a:r>
            <a:r>
              <a:rPr lang="en-US" altLang="zh-CN" sz="1600" dirty="0" err="1">
                <a:latin typeface="Arial" panose="020B0604020202020204" pitchFamily="34" charset="0"/>
              </a:rPr>
              <a:t>openeuler:openeuler</a:t>
            </a:r>
            <a:r>
              <a:rPr lang="en-US" altLang="zh-CN" sz="1600" dirty="0">
                <a:latin typeface="Arial" panose="020B0604020202020204" pitchFamily="34" charset="0"/>
              </a:rPr>
              <a:t> </a:t>
            </a:r>
            <a:r>
              <a:rPr lang="en-US" altLang="zh-CN" sz="1600" dirty="0" err="1">
                <a:latin typeface="Arial" panose="020B0604020202020204" pitchFamily="34" charset="0"/>
              </a:rPr>
              <a:t>lmbench</a:t>
            </a:r>
            <a:endParaRPr lang="en-US" altLang="zh-CN" sz="1600" dirty="0">
              <a:latin typeface="Arial" panose="020B0604020202020204" pitchFamily="34" charset="0"/>
            </a:endParaRPr>
          </a:p>
          <a:p>
            <a:pPr lvl="0" eaLnBrk="0" fontAlgn="base" hangingPunct="0">
              <a:spcBef>
                <a:spcPct val="0"/>
              </a:spcBef>
              <a:spcAft>
                <a:spcPct val="0"/>
              </a:spcAft>
            </a:pPr>
            <a:r>
              <a:rPr lang="en-US" altLang="zh-CN" sz="1600" dirty="0" err="1">
                <a:latin typeface="Arial" panose="020B0604020202020204" pitchFamily="34" charset="0"/>
              </a:rPr>
              <a:t>wget</a:t>
            </a:r>
            <a:r>
              <a:rPr lang="en-US" altLang="zh-CN" sz="1600" dirty="0">
                <a:latin typeface="Arial" panose="020B0604020202020204" pitchFamily="34" charset="0"/>
              </a:rPr>
              <a:t> https://git.savannah.gnu.org/cgit/config.git/plain/config.guess</a:t>
            </a:r>
          </a:p>
          <a:p>
            <a:pPr lvl="0" eaLnBrk="0" fontAlgn="base" hangingPunct="0">
              <a:spcBef>
                <a:spcPct val="0"/>
              </a:spcBef>
              <a:spcAft>
                <a:spcPct val="0"/>
              </a:spcAft>
            </a:pPr>
            <a:r>
              <a:rPr lang="en-US" altLang="zh-CN" sz="1600" dirty="0">
                <a:latin typeface="Arial" panose="020B0604020202020204" pitchFamily="34" charset="0"/>
              </a:rPr>
              <a:t>cp -f </a:t>
            </a:r>
            <a:r>
              <a:rPr lang="en-US" altLang="zh-CN" sz="1600" dirty="0" err="1">
                <a:latin typeface="Arial" panose="020B0604020202020204" pitchFamily="34" charset="0"/>
              </a:rPr>
              <a:t>config.guess</a:t>
            </a:r>
            <a:r>
              <a:rPr lang="en-US" altLang="zh-CN" sz="1600" dirty="0">
                <a:latin typeface="Arial" panose="020B0604020202020204" pitchFamily="34" charset="0"/>
              </a:rPr>
              <a:t> </a:t>
            </a:r>
            <a:r>
              <a:rPr lang="en-US" altLang="zh-CN" sz="1600" dirty="0" err="1">
                <a:latin typeface="Arial" panose="020B0604020202020204" pitchFamily="34" charset="0"/>
              </a:rPr>
              <a:t>lmbench</a:t>
            </a:r>
            <a:r>
              <a:rPr lang="en-US" altLang="zh-CN" sz="1600" dirty="0">
                <a:latin typeface="Arial" panose="020B0604020202020204" pitchFamily="34" charset="0"/>
              </a:rPr>
              <a:t>/scripts/gnu-</a:t>
            </a:r>
            <a:r>
              <a:rPr lang="en-US" altLang="zh-CN" sz="1600" dirty="0" err="1">
                <a:latin typeface="Arial" panose="020B0604020202020204" pitchFamily="34" charset="0"/>
              </a:rPr>
              <a:t>os</a:t>
            </a:r>
            <a:endParaRPr lang="en-US" altLang="zh-CN" sz="1600" dirty="0">
              <a:latin typeface="Arial" panose="020B0604020202020204" pitchFamily="34" charset="0"/>
            </a:endParaRPr>
          </a:p>
          <a:p>
            <a:pPr lvl="0" eaLnBrk="0" fontAlgn="base" hangingPunct="0">
              <a:spcBef>
                <a:spcPct val="0"/>
              </a:spcBef>
              <a:spcAft>
                <a:spcPct val="0"/>
              </a:spcAft>
            </a:pPr>
            <a:r>
              <a:rPr lang="en-US" altLang="zh-CN" sz="1600" dirty="0">
                <a:latin typeface="Arial" panose="020B0604020202020204" pitchFamily="34" charset="0"/>
              </a:rPr>
              <a:t>cd </a:t>
            </a:r>
            <a:r>
              <a:rPr lang="en-US" altLang="zh-CN" sz="1600" dirty="0" err="1">
                <a:latin typeface="Arial" panose="020B0604020202020204" pitchFamily="34" charset="0"/>
              </a:rPr>
              <a:t>lmbench</a:t>
            </a:r>
            <a:endParaRPr lang="en-US" altLang="zh-CN" sz="1600" dirty="0">
              <a:latin typeface="Arial" panose="020B0604020202020204" pitchFamily="34" charset="0"/>
            </a:endParaRPr>
          </a:p>
          <a:p>
            <a:pPr lvl="0" eaLnBrk="0" fontAlgn="base" hangingPunct="0">
              <a:spcBef>
                <a:spcPct val="0"/>
              </a:spcBef>
              <a:spcAft>
                <a:spcPct val="0"/>
              </a:spcAft>
            </a:pPr>
            <a:r>
              <a:rPr lang="en-US" altLang="zh-CN" sz="1600" dirty="0">
                <a:latin typeface="Arial" panose="020B0604020202020204" pitchFamily="34" charset="0"/>
              </a:rPr>
              <a:t>make -j$(</a:t>
            </a:r>
            <a:r>
              <a:rPr lang="en-US" altLang="zh-CN" sz="1600" dirty="0" err="1">
                <a:latin typeface="Arial" panose="020B0604020202020204" pitchFamily="34" charset="0"/>
              </a:rPr>
              <a:t>nproc</a:t>
            </a:r>
            <a:r>
              <a:rPr lang="en-US" altLang="zh-CN" sz="1600" dirty="0">
                <a:latin typeface="Arial" panose="020B0604020202020204" pitchFamily="34" charset="0"/>
              </a:rPr>
              <a:t>)</a:t>
            </a:r>
          </a:p>
          <a:p>
            <a:pPr lvl="0" eaLnBrk="0" fontAlgn="base" hangingPunct="0">
              <a:spcBef>
                <a:spcPct val="0"/>
              </a:spcBef>
              <a:spcAft>
                <a:spcPct val="0"/>
              </a:spcAft>
            </a:pPr>
            <a:r>
              <a:rPr lang="en-US" altLang="zh-CN" sz="1600" dirty="0">
                <a:latin typeface="Arial" panose="020B0604020202020204" pitchFamily="34" charset="0"/>
              </a:rPr>
              <a:t>m</a:t>
            </a:r>
            <a:r>
              <a:rPr kumimoji="0" lang="en-US" altLang="zh-CN" sz="1600" b="0" i="0" u="none" strike="noStrike" cap="none" normalizeH="0" baseline="0" dirty="0">
                <a:ln>
                  <a:noFill/>
                </a:ln>
                <a:solidFill>
                  <a:schemeClr val="tx1"/>
                </a:solidFill>
                <a:effectLst/>
                <a:latin typeface="Arial" panose="020B0604020202020204" pitchFamily="34" charset="0"/>
              </a:rPr>
              <a:t>ake results</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A04DDC49-4F68-61BE-768D-2BA9A2124F3F}"/>
              </a:ext>
            </a:extLst>
          </p:cNvPr>
          <p:cNvSpPr>
            <a:spLocks noChangeArrowheads="1"/>
          </p:cNvSpPr>
          <p:nvPr/>
        </p:nvSpPr>
        <p:spPr bwMode="auto">
          <a:xfrm>
            <a:off x="0" y="0"/>
            <a:ext cx="12192000" cy="45720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1200" b="0" i="0" u="none" strike="noStrike" cap="none" normalizeH="0" baseline="0">
                <a:ln>
                  <a:noFill/>
                </a:ln>
                <a:solidFill>
                  <a:schemeClr val="tx1"/>
                </a:solidFill>
                <a:effectLst/>
                <a:latin typeface="Arial" panose="020B0604020202020204" pitchFamily="34" charset="0"/>
              </a:rPr>
              <a:t> </a:t>
            </a:r>
          </a:p>
        </p:txBody>
      </p:sp>
      <p:sp>
        <p:nvSpPr>
          <p:cNvPr id="12" name="矩形 11">
            <a:extLst>
              <a:ext uri="{FF2B5EF4-FFF2-40B4-BE49-F238E27FC236}">
                <a16:creationId xmlns:a16="http://schemas.microsoft.com/office/drawing/2014/main" id="{0F43EE61-3AD8-0F3D-9036-2055DDADC86C}"/>
              </a:ext>
            </a:extLst>
          </p:cNvPr>
          <p:cNvSpPr/>
          <p:nvPr/>
        </p:nvSpPr>
        <p:spPr>
          <a:xfrm>
            <a:off x="6892278" y="3131918"/>
            <a:ext cx="11065627" cy="559769"/>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zh-CN" altLang="en-US" sz="2400" b="1" dirty="0">
                <a:latin typeface="宋体" panose="02010600030101010101" pitchFamily="2" charset="-122"/>
                <a:ea typeface="宋体" panose="02010600030101010101" pitchFamily="2" charset="-122"/>
              </a:rPr>
              <a:t>与上游测试方式不同之处</a:t>
            </a:r>
            <a:endParaRPr lang="zh-CN" sz="2400" b="1" dirty="0">
              <a:latin typeface="宋体" panose="02010600030101010101" pitchFamily="2" charset="-122"/>
              <a:ea typeface="宋体" panose="02010600030101010101" pitchFamily="2" charset="-122"/>
            </a:endParaRPr>
          </a:p>
        </p:txBody>
      </p:sp>
      <p:sp>
        <p:nvSpPr>
          <p:cNvPr id="13" name="矩形 12">
            <a:extLst>
              <a:ext uri="{FF2B5EF4-FFF2-40B4-BE49-F238E27FC236}">
                <a16:creationId xmlns:a16="http://schemas.microsoft.com/office/drawing/2014/main" id="{2EB71864-D5A2-DA82-A5B2-4224BEE643EF}"/>
              </a:ext>
            </a:extLst>
          </p:cNvPr>
          <p:cNvSpPr/>
          <p:nvPr/>
        </p:nvSpPr>
        <p:spPr>
          <a:xfrm>
            <a:off x="727103" y="5403018"/>
            <a:ext cx="11065627" cy="481863"/>
          </a:xfrm>
          <a:prstGeom prst="rect">
            <a:avLst/>
          </a:prstGeom>
        </p:spPr>
        <p:txBody>
          <a:bodyPr wrap="square">
            <a:spAutoFit/>
          </a:bodyPr>
          <a:lstStyle/>
          <a:p>
            <a:pPr>
              <a:lnSpc>
                <a:spcPct val="150000"/>
              </a:lnSpc>
              <a:buClr>
                <a:srgbClr val="FF0000"/>
              </a:buClr>
              <a:defRPr/>
            </a:pPr>
            <a:r>
              <a:rPr lang="en-US" altLang="zh-CN" sz="2000" dirty="0">
                <a:latin typeface="宋体" panose="02010600030101010101" pitchFamily="2" charset="-122"/>
                <a:ea typeface="宋体" panose="02010600030101010101" pitchFamily="2" charset="-122"/>
              </a:rPr>
              <a:t>  </a:t>
            </a:r>
            <a:endParaRPr lang="zh-CN" sz="2000" dirty="0">
              <a:latin typeface="宋体" panose="02010600030101010101" pitchFamily="2" charset="-122"/>
              <a:ea typeface="宋体" panose="02010600030101010101" pitchFamily="2" charset="-122"/>
            </a:endParaRPr>
          </a:p>
        </p:txBody>
      </p:sp>
      <p:sp>
        <p:nvSpPr>
          <p:cNvPr id="15" name="文本框 14">
            <a:extLst>
              <a:ext uri="{FF2B5EF4-FFF2-40B4-BE49-F238E27FC236}">
                <a16:creationId xmlns:a16="http://schemas.microsoft.com/office/drawing/2014/main" id="{96923DD8-5251-C8B7-B017-AC67DBE49722}"/>
              </a:ext>
            </a:extLst>
          </p:cNvPr>
          <p:cNvSpPr txBox="1"/>
          <p:nvPr/>
        </p:nvSpPr>
        <p:spPr>
          <a:xfrm>
            <a:off x="7071699" y="3795847"/>
            <a:ext cx="4853976" cy="2308324"/>
          </a:xfrm>
          <a:prstGeom prst="rect">
            <a:avLst/>
          </a:prstGeom>
          <a:noFill/>
        </p:spPr>
        <p:txBody>
          <a:bodyPr wrap="square">
            <a:spAutoFit/>
          </a:bodyPr>
          <a:lstStyle/>
          <a:p>
            <a:r>
              <a:rPr lang="en-US" altLang="zh-CN" sz="1600" dirty="0"/>
              <a:t>· </a:t>
            </a:r>
            <a:r>
              <a:rPr lang="en-US" altLang="zh-CN" sz="1600" dirty="0" err="1"/>
              <a:t>lmbench</a:t>
            </a:r>
            <a:r>
              <a:rPr lang="en-US" altLang="zh-CN" sz="1600" dirty="0"/>
              <a:t> </a:t>
            </a:r>
            <a:r>
              <a:rPr lang="zh-CN" altLang="en-US" sz="1600" dirty="0"/>
              <a:t>软件包为从软件源获取，而非直接编译安装。</a:t>
            </a:r>
          </a:p>
          <a:p>
            <a:r>
              <a:rPr lang="en-US" altLang="zh-CN" sz="1600" dirty="0"/>
              <a:t>· </a:t>
            </a:r>
            <a:r>
              <a:rPr lang="zh-CN" altLang="en-US" sz="1600" dirty="0"/>
              <a:t>内存测试范围选定为 </a:t>
            </a:r>
            <a:r>
              <a:rPr lang="en-US" altLang="zh-CN" sz="1600" dirty="0"/>
              <a:t>1024M</a:t>
            </a:r>
            <a:r>
              <a:rPr lang="zh-CN" altLang="en-US" sz="1600" dirty="0"/>
              <a:t>。部分小内存开发板设置更低值。</a:t>
            </a:r>
          </a:p>
          <a:p>
            <a:r>
              <a:rPr lang="en-US" altLang="zh-CN" sz="1600" dirty="0"/>
              <a:t>· </a:t>
            </a:r>
            <a:r>
              <a:rPr lang="zh-CN" altLang="en-US" sz="1600" dirty="0"/>
              <a:t>使用新版本的 </a:t>
            </a:r>
            <a:r>
              <a:rPr lang="en-US" altLang="zh-CN" sz="1600" dirty="0" err="1"/>
              <a:t>config.guess</a:t>
            </a:r>
            <a:r>
              <a:rPr lang="en-US" altLang="zh-CN" sz="1600" dirty="0"/>
              <a:t> </a:t>
            </a:r>
            <a:r>
              <a:rPr lang="zh-CN" altLang="en-US" sz="1600" dirty="0"/>
              <a:t>替换了 </a:t>
            </a:r>
            <a:r>
              <a:rPr lang="en-US" altLang="zh-CN" sz="1600" dirty="0"/>
              <a:t>scripts/gnu-</a:t>
            </a:r>
            <a:r>
              <a:rPr lang="en-US" altLang="zh-CN" sz="1600" dirty="0" err="1"/>
              <a:t>os</a:t>
            </a:r>
            <a:r>
              <a:rPr lang="en-US" altLang="zh-CN" sz="1600" dirty="0"/>
              <a:t> </a:t>
            </a:r>
            <a:r>
              <a:rPr lang="zh-CN" altLang="en-US" sz="1600" dirty="0"/>
              <a:t>这一系统检测脚本，</a:t>
            </a:r>
            <a:r>
              <a:rPr lang="en-US" altLang="zh-CN" sz="1600" dirty="0" err="1"/>
              <a:t>lmbench</a:t>
            </a:r>
            <a:r>
              <a:rPr lang="en-US" altLang="zh-CN" sz="1600" dirty="0"/>
              <a:t> </a:t>
            </a:r>
            <a:r>
              <a:rPr lang="zh-CN" altLang="en-US" sz="1600" dirty="0"/>
              <a:t>附带的版本过旧不支持 </a:t>
            </a:r>
            <a:r>
              <a:rPr lang="en-US" altLang="zh-CN" sz="1600" dirty="0"/>
              <a:t>RISC-V </a:t>
            </a:r>
            <a:r>
              <a:rPr lang="zh-CN" altLang="en-US" sz="1600" dirty="0"/>
              <a:t>架构，直接运行会导致报错。</a:t>
            </a:r>
          </a:p>
          <a:p>
            <a:r>
              <a:rPr lang="en-US" altLang="zh-CN" sz="1600" dirty="0"/>
              <a:t>· </a:t>
            </a:r>
            <a:r>
              <a:rPr lang="zh-CN" altLang="en-US" sz="1600" dirty="0"/>
              <a:t>使用 </a:t>
            </a:r>
            <a:r>
              <a:rPr lang="en-US" altLang="zh-CN" sz="1600" dirty="0"/>
              <a:t>make see, make summary, make percent </a:t>
            </a:r>
            <a:r>
              <a:rPr lang="zh-CN" altLang="en-US" sz="1600" dirty="0"/>
              <a:t>查看详细统计结果。</a:t>
            </a:r>
          </a:p>
        </p:txBody>
      </p:sp>
    </p:spTree>
    <p:extLst>
      <p:ext uri="{BB962C8B-B14F-4D97-AF65-F5344CB8AC3E}">
        <p14:creationId xmlns:p14="http://schemas.microsoft.com/office/powerpoint/2010/main" val="1980281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877" y="376846"/>
            <a:ext cx="7327314" cy="460375"/>
          </a:xfrm>
          <a:prstGeom prst="rect">
            <a:avLst/>
          </a:prstGeom>
          <a:noFill/>
        </p:spPr>
        <p:txBody>
          <a:bodyPr wrap="square" rtlCol="0">
            <a:spAutoFit/>
          </a:bodyPr>
          <a:lstStyle/>
          <a:p>
            <a:r>
              <a:rPr lang="zh-CN" sz="2400" dirty="0" err="1">
                <a:latin typeface="黑体" panose="02010609060101010101" pitchFamily="49" charset="-122"/>
                <a:ea typeface="黑体" panose="02010609060101010101" pitchFamily="49" charset="-122"/>
                <a:cs typeface="Lantinghei SC Demibold" panose="02000000000000000000" charset="-122"/>
              </a:rPr>
              <a:t>开源测试工具的使用</a:t>
            </a: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616856" y="870764"/>
            <a:ext cx="11065627" cy="715581"/>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en-US" altLang="zh-CN" sz="3200" b="1" dirty="0" err="1">
                <a:latin typeface="宋体" panose="02010600030101010101" pitchFamily="2" charset="-122"/>
                <a:ea typeface="宋体" panose="02010600030101010101" pitchFamily="2" charset="-122"/>
              </a:rPr>
              <a:t>Netperf</a:t>
            </a:r>
            <a:endParaRPr lang="zh-CN" sz="3200" b="1" dirty="0">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E38E5DDE-8877-B231-4BD6-C4368CCA5AF3}"/>
              </a:ext>
            </a:extLst>
          </p:cNvPr>
          <p:cNvSpPr/>
          <p:nvPr/>
        </p:nvSpPr>
        <p:spPr>
          <a:xfrm>
            <a:off x="860048" y="1507520"/>
            <a:ext cx="11065627" cy="1866858"/>
          </a:xfrm>
          <a:prstGeom prst="rect">
            <a:avLst/>
          </a:prstGeom>
        </p:spPr>
        <p:txBody>
          <a:bodyPr wrap="square">
            <a:spAutoFit/>
          </a:bodyPr>
          <a:lstStyle/>
          <a:p>
            <a:pPr>
              <a:lnSpc>
                <a:spcPct val="150000"/>
              </a:lnSpc>
              <a:buClr>
                <a:srgbClr val="FF0000"/>
              </a:buClr>
              <a:defRPr/>
            </a:pPr>
            <a:r>
              <a:rPr lang="zh-CN" altLang="en-US" sz="2000" dirty="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Netperf</a:t>
            </a:r>
            <a:r>
              <a:rPr lang="zh-CN" altLang="en-US" sz="2000" dirty="0">
                <a:latin typeface="宋体" panose="02010600030101010101" pitchFamily="2" charset="-122"/>
                <a:ea typeface="宋体" panose="02010600030101010101" pitchFamily="2" charset="-122"/>
              </a:rPr>
              <a:t>是一种网络性能测试工具，主要基于</a:t>
            </a:r>
            <a:r>
              <a:rPr lang="en-US" altLang="zh-CN" sz="2000" dirty="0">
                <a:latin typeface="宋体" panose="02010600030101010101" pitchFamily="2" charset="-122"/>
                <a:ea typeface="宋体" panose="02010600030101010101" pitchFamily="2" charset="-122"/>
              </a:rPr>
              <a:t>TCP</a:t>
            </a:r>
            <a:r>
              <a:rPr lang="zh-CN" altLang="en-US" sz="2000" dirty="0">
                <a:latin typeface="宋体" panose="02010600030101010101" pitchFamily="2" charset="-122"/>
                <a:ea typeface="宋体" panose="02010600030101010101" pitchFamily="2" charset="-122"/>
              </a:rPr>
              <a:t>或</a:t>
            </a:r>
            <a:r>
              <a:rPr lang="en-US" altLang="zh-CN" sz="2000" dirty="0">
                <a:latin typeface="宋体" panose="02010600030101010101" pitchFamily="2" charset="-122"/>
                <a:ea typeface="宋体" panose="02010600030101010101" pitchFamily="2" charset="-122"/>
              </a:rPr>
              <a:t>UDP</a:t>
            </a:r>
            <a:r>
              <a:rPr lang="zh-CN" altLang="en-US" sz="2000" dirty="0">
                <a:latin typeface="宋体" panose="02010600030101010101" pitchFamily="2" charset="-122"/>
                <a:ea typeface="宋体" panose="02010600030101010101" pitchFamily="2" charset="-122"/>
              </a:rPr>
              <a:t>的传输。</a:t>
            </a:r>
            <a:r>
              <a:rPr lang="en-US" altLang="zh-CN" sz="2000" dirty="0" err="1">
                <a:latin typeface="宋体" panose="02010600030101010101" pitchFamily="2" charset="-122"/>
                <a:ea typeface="宋体" panose="02010600030101010101" pitchFamily="2" charset="-122"/>
              </a:rPr>
              <a:t>netperf</a:t>
            </a:r>
            <a:r>
              <a:rPr lang="zh-CN" altLang="en-US" sz="2000" dirty="0">
                <a:latin typeface="宋体" panose="02010600030101010101" pitchFamily="2" charset="-122"/>
                <a:ea typeface="宋体" panose="02010600030101010101" pitchFamily="2" charset="-122"/>
              </a:rPr>
              <a:t>根据应用的不同，可以进行不同模式的网络性能测试，即批量数据传输模式和请求</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应答模式。可以测量</a:t>
            </a:r>
            <a:r>
              <a:rPr lang="en-US" altLang="zh-CN" sz="2000" dirty="0">
                <a:latin typeface="宋体" panose="02010600030101010101" pitchFamily="2" charset="-122"/>
                <a:ea typeface="宋体" panose="02010600030101010101" pitchFamily="2" charset="-122"/>
              </a:rPr>
              <a:t>TCP</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UDP</a:t>
            </a:r>
            <a:r>
              <a:rPr lang="zh-CN" altLang="en-US" sz="2000" dirty="0">
                <a:latin typeface="宋体" panose="02010600030101010101" pitchFamily="2" charset="-122"/>
                <a:ea typeface="宋体" panose="02010600030101010101" pitchFamily="2" charset="-122"/>
              </a:rPr>
              <a:t>传输的吞吐量、时延、</a:t>
            </a:r>
            <a:r>
              <a:rPr lang="en-US" altLang="zh-CN" sz="2000" dirty="0">
                <a:latin typeface="宋体" panose="02010600030101010101" pitchFamily="2" charset="-122"/>
                <a:ea typeface="宋体" panose="02010600030101010101" pitchFamily="2" charset="-122"/>
              </a:rPr>
              <a:t>CPU </a:t>
            </a:r>
            <a:r>
              <a:rPr lang="zh-CN" altLang="en-US" sz="2000" dirty="0">
                <a:latin typeface="宋体" panose="02010600030101010101" pitchFamily="2" charset="-122"/>
                <a:ea typeface="宋体" panose="02010600030101010101" pitchFamily="2" charset="-122"/>
              </a:rPr>
              <a:t>占用率等性能参数。</a:t>
            </a:r>
            <a:r>
              <a:rPr lang="en-US" altLang="zh-CN" sz="2000" dirty="0" err="1">
                <a:latin typeface="宋体" panose="02010600030101010101" pitchFamily="2" charset="-122"/>
                <a:ea typeface="宋体" panose="02010600030101010101" pitchFamily="2" charset="-122"/>
              </a:rPr>
              <a:t>Netperf</a:t>
            </a:r>
            <a:r>
              <a:rPr lang="zh-CN" altLang="en-US" sz="2000" dirty="0">
                <a:latin typeface="宋体" panose="02010600030101010101" pitchFamily="2" charset="-122"/>
                <a:ea typeface="宋体" panose="02010600030101010101" pitchFamily="2" charset="-122"/>
              </a:rPr>
              <a:t>测试结果所反映的是一个系统能够以多快的速度向另一个系统发送数据，以及另一个系统能够以多快的速度接收数据。</a:t>
            </a:r>
            <a:endParaRPr lang="zh-CN" sz="2000"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2EC7A3BB-1239-5445-0330-D8A487CCFC02}"/>
              </a:ext>
            </a:extLst>
          </p:cNvPr>
          <p:cNvSpPr/>
          <p:nvPr/>
        </p:nvSpPr>
        <p:spPr>
          <a:xfrm>
            <a:off x="616856" y="3335100"/>
            <a:ext cx="11065627" cy="559769"/>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zh-CN" altLang="en-US" sz="2400" b="1" dirty="0">
                <a:latin typeface="宋体" panose="02010600030101010101" pitchFamily="2" charset="-122"/>
                <a:ea typeface="宋体" panose="02010600030101010101" pitchFamily="2" charset="-122"/>
              </a:rPr>
              <a:t>操作步骤</a:t>
            </a:r>
            <a:endParaRPr lang="zh-CN" sz="2400" b="1" dirty="0">
              <a:latin typeface="宋体" panose="02010600030101010101" pitchFamily="2" charset="-122"/>
              <a:ea typeface="宋体" panose="02010600030101010101" pitchFamily="2" charset="-122"/>
            </a:endParaRPr>
          </a:p>
        </p:txBody>
      </p:sp>
      <p:sp>
        <p:nvSpPr>
          <p:cNvPr id="9" name="Rectangle 2">
            <a:extLst>
              <a:ext uri="{FF2B5EF4-FFF2-40B4-BE49-F238E27FC236}">
                <a16:creationId xmlns:a16="http://schemas.microsoft.com/office/drawing/2014/main" id="{485D4AFA-826A-BFDA-F4AE-529EA4336E71}"/>
              </a:ext>
            </a:extLst>
          </p:cNvPr>
          <p:cNvSpPr>
            <a:spLocks noChangeArrowheads="1"/>
          </p:cNvSpPr>
          <p:nvPr/>
        </p:nvSpPr>
        <p:spPr bwMode="auto">
          <a:xfrm>
            <a:off x="1080542" y="4476246"/>
            <a:ext cx="4939805" cy="492443"/>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err="1">
                <a:solidFill>
                  <a:srgbClr val="333333"/>
                </a:solidFill>
                <a:latin typeface="Arial Unicode MS"/>
                <a:ea typeface="SFMono-Regular"/>
              </a:rPr>
              <a:t>d</a:t>
            </a:r>
            <a:r>
              <a:rPr kumimoji="0" lang="en-US" altLang="zh-CN" sz="1600" b="0" i="0" u="none" strike="noStrike" cap="none" normalizeH="0" baseline="0" dirty="0" err="1">
                <a:ln>
                  <a:noFill/>
                </a:ln>
                <a:solidFill>
                  <a:srgbClr val="333333"/>
                </a:solidFill>
                <a:effectLst/>
                <a:latin typeface="Arial Unicode MS"/>
                <a:ea typeface="SFMono-Regular"/>
              </a:rPr>
              <a:t>nf</a:t>
            </a:r>
            <a:r>
              <a:rPr kumimoji="0" lang="en-US" altLang="zh-CN" sz="1600" b="0" i="0" u="none" strike="noStrike" cap="none" normalizeH="0" baseline="0" dirty="0">
                <a:ln>
                  <a:noFill/>
                </a:ln>
                <a:solidFill>
                  <a:srgbClr val="333333"/>
                </a:solidFill>
                <a:effectLst/>
                <a:latin typeface="Arial Unicode MS"/>
                <a:ea typeface="SFMono-Regular"/>
              </a:rPr>
              <a:t> install </a:t>
            </a:r>
            <a:r>
              <a:rPr kumimoji="0" lang="en-US" altLang="zh-CN" sz="1600" b="0" i="0" u="none" strike="noStrike" cap="none" normalizeH="0" baseline="0" dirty="0" err="1">
                <a:ln>
                  <a:noFill/>
                </a:ln>
                <a:solidFill>
                  <a:srgbClr val="333333"/>
                </a:solidFill>
                <a:effectLst/>
                <a:latin typeface="Arial Unicode MS"/>
                <a:ea typeface="SFMono-Regular"/>
              </a:rPr>
              <a:t>netperf</a:t>
            </a:r>
            <a:r>
              <a:rPr kumimoji="0" lang="en-US" altLang="zh-CN" sz="1600" b="0" i="0" u="none" strike="noStrike" cap="none" normalizeH="0" baseline="0" dirty="0">
                <a:ln>
                  <a:noFill/>
                </a:ln>
                <a:solidFill>
                  <a:srgbClr val="333333"/>
                </a:solidFill>
                <a:effectLst/>
                <a:latin typeface="Arial Unicode MS"/>
                <a:ea typeface="SFMono-Regular"/>
              </a:rPr>
              <a:t> –y</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err="1">
                <a:solidFill>
                  <a:srgbClr val="333333"/>
                </a:solidFill>
                <a:latin typeface="Arial Unicode MS"/>
              </a:rPr>
              <a:t>netserver</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A04DDC49-4F68-61BE-768D-2BA9A2124F3F}"/>
              </a:ext>
            </a:extLst>
          </p:cNvPr>
          <p:cNvSpPr>
            <a:spLocks noChangeArrowheads="1"/>
          </p:cNvSpPr>
          <p:nvPr/>
        </p:nvSpPr>
        <p:spPr bwMode="auto">
          <a:xfrm>
            <a:off x="0" y="0"/>
            <a:ext cx="12192000" cy="45720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1200" b="0" i="0" u="none" strike="noStrike" cap="none" normalizeH="0" baseline="0">
                <a:ln>
                  <a:noFill/>
                </a:ln>
                <a:solidFill>
                  <a:schemeClr val="tx1"/>
                </a:solidFill>
                <a:effectLst/>
                <a:latin typeface="Arial" panose="020B0604020202020204" pitchFamily="34" charset="0"/>
              </a:rPr>
              <a:t> </a:t>
            </a:r>
          </a:p>
        </p:txBody>
      </p:sp>
      <p:sp>
        <p:nvSpPr>
          <p:cNvPr id="13" name="矩形 12">
            <a:extLst>
              <a:ext uri="{FF2B5EF4-FFF2-40B4-BE49-F238E27FC236}">
                <a16:creationId xmlns:a16="http://schemas.microsoft.com/office/drawing/2014/main" id="{2EB71864-D5A2-DA82-A5B2-4224BEE643EF}"/>
              </a:ext>
            </a:extLst>
          </p:cNvPr>
          <p:cNvSpPr/>
          <p:nvPr/>
        </p:nvSpPr>
        <p:spPr>
          <a:xfrm>
            <a:off x="727103" y="5403018"/>
            <a:ext cx="11065627" cy="481863"/>
          </a:xfrm>
          <a:prstGeom prst="rect">
            <a:avLst/>
          </a:prstGeom>
        </p:spPr>
        <p:txBody>
          <a:bodyPr wrap="square">
            <a:spAutoFit/>
          </a:bodyPr>
          <a:lstStyle/>
          <a:p>
            <a:pPr>
              <a:lnSpc>
                <a:spcPct val="150000"/>
              </a:lnSpc>
              <a:buClr>
                <a:srgbClr val="FF0000"/>
              </a:buClr>
              <a:defRPr/>
            </a:pPr>
            <a:r>
              <a:rPr lang="en-US" altLang="zh-CN" sz="2000" dirty="0">
                <a:latin typeface="宋体" panose="02010600030101010101" pitchFamily="2" charset="-122"/>
                <a:ea typeface="宋体" panose="02010600030101010101" pitchFamily="2" charset="-122"/>
              </a:rPr>
              <a:t>  </a:t>
            </a:r>
            <a:endParaRPr lang="zh-CN" sz="2000" dirty="0">
              <a:latin typeface="宋体" panose="02010600030101010101" pitchFamily="2" charset="-122"/>
              <a:ea typeface="宋体" panose="02010600030101010101" pitchFamily="2" charset="-122"/>
            </a:endParaRPr>
          </a:p>
        </p:txBody>
      </p:sp>
      <p:sp>
        <p:nvSpPr>
          <p:cNvPr id="11" name="Rectangle 2">
            <a:extLst>
              <a:ext uri="{FF2B5EF4-FFF2-40B4-BE49-F238E27FC236}">
                <a16:creationId xmlns:a16="http://schemas.microsoft.com/office/drawing/2014/main" id="{E914D457-6647-4DE2-9CC2-C75BB813B1A9}"/>
              </a:ext>
            </a:extLst>
          </p:cNvPr>
          <p:cNvSpPr>
            <a:spLocks noChangeArrowheads="1"/>
          </p:cNvSpPr>
          <p:nvPr/>
        </p:nvSpPr>
        <p:spPr bwMode="auto">
          <a:xfrm>
            <a:off x="6614547" y="4150150"/>
            <a:ext cx="4874183" cy="2400657"/>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333333"/>
                </a:solidFill>
                <a:effectLst/>
                <a:latin typeface="Arial Unicode MS"/>
                <a:ea typeface="SFMono-Regular"/>
              </a:rPr>
              <a:t>&lt;1.sh&gt;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333333"/>
                </a:solidFill>
                <a:effectLst/>
                <a:latin typeface="Arial Unicode MS"/>
                <a:ea typeface="SFMono-Regular"/>
              </a:rPr>
              <a:t>#!/bin/bash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err="1">
                <a:ln>
                  <a:noFill/>
                </a:ln>
                <a:solidFill>
                  <a:srgbClr val="333333"/>
                </a:solidFill>
                <a:effectLst/>
                <a:latin typeface="Arial Unicode MS"/>
                <a:ea typeface="SFMono-Regular"/>
              </a:rPr>
              <a:t>host_ip</a:t>
            </a:r>
            <a:r>
              <a:rPr kumimoji="0" lang="en-US" altLang="zh-CN" sz="1200" b="0" i="0" u="none" strike="noStrike" cap="none" normalizeH="0" baseline="0" dirty="0">
                <a:ln>
                  <a:noFill/>
                </a:ln>
                <a:solidFill>
                  <a:srgbClr val="333333"/>
                </a:solidFill>
                <a:effectLst/>
                <a:latin typeface="Arial Unicode MS"/>
                <a:ea typeface="SFMono-Regular"/>
              </a:rPr>
              <a:t>=$1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333333"/>
                </a:solidFill>
                <a:effectLst/>
                <a:latin typeface="Arial Unicode MS"/>
                <a:ea typeface="SFMono-Regular"/>
              </a:rPr>
              <a:t>for </a:t>
            </a:r>
            <a:r>
              <a:rPr kumimoji="0" lang="en-US" altLang="zh-CN" sz="1200" b="0" i="0" u="none" strike="noStrike" cap="none" normalizeH="0" baseline="0" dirty="0" err="1">
                <a:ln>
                  <a:noFill/>
                </a:ln>
                <a:solidFill>
                  <a:srgbClr val="333333"/>
                </a:solidFill>
                <a:effectLst/>
                <a:latin typeface="Arial Unicode MS"/>
                <a:ea typeface="SFMono-Regular"/>
              </a:rPr>
              <a:t>i</a:t>
            </a:r>
            <a:r>
              <a:rPr kumimoji="0" lang="en-US" altLang="zh-CN" sz="1200" b="0" i="0" u="none" strike="noStrike" cap="none" normalizeH="0" baseline="0" dirty="0">
                <a:ln>
                  <a:noFill/>
                </a:ln>
                <a:solidFill>
                  <a:srgbClr val="333333"/>
                </a:solidFill>
                <a:effectLst/>
                <a:latin typeface="Arial Unicode MS"/>
                <a:ea typeface="SFMono-Regular"/>
              </a:rPr>
              <a:t> in 1 64 128 256 512 1024 1500 2048 4096 9000 16384 32768 65536;do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333333"/>
                </a:solidFill>
                <a:effectLst/>
                <a:latin typeface="Arial Unicode MS"/>
                <a:ea typeface="SFMono-Regular"/>
              </a:rPr>
              <a:t>./</a:t>
            </a:r>
            <a:r>
              <a:rPr kumimoji="0" lang="en-US" altLang="zh-CN" sz="1200" b="0" i="0" u="none" strike="noStrike" cap="none" normalizeH="0" baseline="0" dirty="0" err="1">
                <a:ln>
                  <a:noFill/>
                </a:ln>
                <a:solidFill>
                  <a:srgbClr val="333333"/>
                </a:solidFill>
                <a:effectLst/>
                <a:latin typeface="Arial Unicode MS"/>
                <a:ea typeface="SFMono-Regular"/>
              </a:rPr>
              <a:t>netperf</a:t>
            </a:r>
            <a:r>
              <a:rPr kumimoji="0" lang="en-US" altLang="zh-CN" sz="1200" b="0" i="0" u="none" strike="noStrike" cap="none" normalizeH="0" baseline="0" dirty="0">
                <a:ln>
                  <a:noFill/>
                </a:ln>
                <a:solidFill>
                  <a:srgbClr val="333333"/>
                </a:solidFill>
                <a:effectLst/>
                <a:latin typeface="Arial Unicode MS"/>
                <a:ea typeface="SFMono-Regular"/>
              </a:rPr>
              <a:t> -t TCP_STREAM -H $</a:t>
            </a:r>
            <a:r>
              <a:rPr kumimoji="0" lang="en-US" altLang="zh-CN" sz="1200" b="0" i="0" u="none" strike="noStrike" cap="none" normalizeH="0" baseline="0" dirty="0" err="1">
                <a:ln>
                  <a:noFill/>
                </a:ln>
                <a:solidFill>
                  <a:srgbClr val="333333"/>
                </a:solidFill>
                <a:effectLst/>
                <a:latin typeface="Arial Unicode MS"/>
                <a:ea typeface="SFMono-Regular"/>
              </a:rPr>
              <a:t>host_ip</a:t>
            </a:r>
            <a:r>
              <a:rPr kumimoji="0" lang="en-US" altLang="zh-CN" sz="1200" b="0" i="0" u="none" strike="noStrike" cap="none" normalizeH="0" baseline="0" dirty="0">
                <a:ln>
                  <a:noFill/>
                </a:ln>
                <a:solidFill>
                  <a:srgbClr val="333333"/>
                </a:solidFill>
                <a:effectLst/>
                <a:latin typeface="Arial Unicode MS"/>
                <a:ea typeface="SFMono-Regular"/>
              </a:rPr>
              <a:t> -l 60 -- -m $</a:t>
            </a:r>
            <a:r>
              <a:rPr kumimoji="0" lang="en-US" altLang="zh-CN" sz="1200" b="0" i="0" u="none" strike="noStrike" cap="none" normalizeH="0" baseline="0" dirty="0" err="1">
                <a:ln>
                  <a:noFill/>
                </a:ln>
                <a:solidFill>
                  <a:srgbClr val="333333"/>
                </a:solidFill>
                <a:effectLst/>
                <a:latin typeface="Arial Unicode MS"/>
                <a:ea typeface="SFMono-Regular"/>
              </a:rPr>
              <a:t>i</a:t>
            </a:r>
            <a:endParaRPr kumimoji="0" lang="en-US" altLang="zh-CN" sz="1200" b="0" i="0" u="none" strike="noStrike" cap="none" normalizeH="0" baseline="0" dirty="0">
              <a:ln>
                <a:noFill/>
              </a:ln>
              <a:solidFill>
                <a:srgbClr val="33333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333333"/>
                </a:solidFill>
                <a:effectLst/>
                <a:latin typeface="Arial Unicode MS"/>
                <a:ea typeface="SFMono-Regular"/>
              </a:rPr>
              <a:t>done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333333"/>
                </a:solidFill>
                <a:effectLst/>
                <a:latin typeface="Arial Unicode MS"/>
                <a:ea typeface="SFMono-Regular"/>
              </a:rPr>
              <a:t>for </a:t>
            </a:r>
            <a:r>
              <a:rPr kumimoji="0" lang="en-US" altLang="zh-CN" sz="1200" b="0" i="0" u="none" strike="noStrike" cap="none" normalizeH="0" baseline="0" dirty="0" err="1">
                <a:ln>
                  <a:noFill/>
                </a:ln>
                <a:solidFill>
                  <a:srgbClr val="333333"/>
                </a:solidFill>
                <a:effectLst/>
                <a:latin typeface="Arial Unicode MS"/>
                <a:ea typeface="SFMono-Regular"/>
              </a:rPr>
              <a:t>i</a:t>
            </a:r>
            <a:r>
              <a:rPr kumimoji="0" lang="en-US" altLang="zh-CN" sz="1200" b="0" i="0" u="none" strike="noStrike" cap="none" normalizeH="0" baseline="0" dirty="0">
                <a:ln>
                  <a:noFill/>
                </a:ln>
                <a:solidFill>
                  <a:srgbClr val="333333"/>
                </a:solidFill>
                <a:effectLst/>
                <a:latin typeface="Arial Unicode MS"/>
                <a:ea typeface="SFMono-Regular"/>
              </a:rPr>
              <a:t> in 1 64 128 256 512 1024 1500 2048 4096 9000 16384 32768;do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333333"/>
                </a:solidFill>
                <a:effectLst/>
                <a:latin typeface="Arial Unicode MS"/>
                <a:ea typeface="SFMono-Regular"/>
              </a:rPr>
              <a:t>./</a:t>
            </a:r>
            <a:r>
              <a:rPr kumimoji="0" lang="en-US" altLang="zh-CN" sz="1200" b="0" i="0" u="none" strike="noStrike" cap="none" normalizeH="0" baseline="0" dirty="0" err="1">
                <a:ln>
                  <a:noFill/>
                </a:ln>
                <a:solidFill>
                  <a:srgbClr val="333333"/>
                </a:solidFill>
                <a:effectLst/>
                <a:latin typeface="Arial Unicode MS"/>
                <a:ea typeface="SFMono-Regular"/>
              </a:rPr>
              <a:t>netperf</a:t>
            </a:r>
            <a:r>
              <a:rPr kumimoji="0" lang="en-US" altLang="zh-CN" sz="1200" b="0" i="0" u="none" strike="noStrike" cap="none" normalizeH="0" baseline="0" dirty="0">
                <a:ln>
                  <a:noFill/>
                </a:ln>
                <a:solidFill>
                  <a:srgbClr val="333333"/>
                </a:solidFill>
                <a:effectLst/>
                <a:latin typeface="Arial Unicode MS"/>
                <a:ea typeface="SFMono-Regular"/>
              </a:rPr>
              <a:t> -t UDP_STREAM -H $</a:t>
            </a:r>
            <a:r>
              <a:rPr kumimoji="0" lang="en-US" altLang="zh-CN" sz="1200" b="0" i="0" u="none" strike="noStrike" cap="none" normalizeH="0" baseline="0" dirty="0" err="1">
                <a:ln>
                  <a:noFill/>
                </a:ln>
                <a:solidFill>
                  <a:srgbClr val="333333"/>
                </a:solidFill>
                <a:effectLst/>
                <a:latin typeface="Arial Unicode MS"/>
                <a:ea typeface="SFMono-Regular"/>
              </a:rPr>
              <a:t>host_ip</a:t>
            </a:r>
            <a:r>
              <a:rPr kumimoji="0" lang="en-US" altLang="zh-CN" sz="1200" b="0" i="0" u="none" strike="noStrike" cap="none" normalizeH="0" baseline="0" dirty="0">
                <a:ln>
                  <a:noFill/>
                </a:ln>
                <a:solidFill>
                  <a:srgbClr val="333333"/>
                </a:solidFill>
                <a:effectLst/>
                <a:latin typeface="Arial Unicode MS"/>
                <a:ea typeface="SFMono-Regular"/>
              </a:rPr>
              <a:t> -l 60 -- -m $</a:t>
            </a:r>
            <a:r>
              <a:rPr kumimoji="0" lang="en-US" altLang="zh-CN" sz="1200" b="0" i="0" u="none" strike="noStrike" cap="none" normalizeH="0" baseline="0" dirty="0" err="1">
                <a:ln>
                  <a:noFill/>
                </a:ln>
                <a:solidFill>
                  <a:srgbClr val="333333"/>
                </a:solidFill>
                <a:effectLst/>
                <a:latin typeface="Arial Unicode MS"/>
                <a:ea typeface="SFMono-Regular"/>
              </a:rPr>
              <a:t>i</a:t>
            </a:r>
            <a:r>
              <a:rPr kumimoji="0" lang="en-US" altLang="zh-CN" sz="1200" b="0" i="0" u="none" strike="noStrike" cap="none" normalizeH="0" baseline="0" dirty="0">
                <a:ln>
                  <a:noFill/>
                </a:ln>
                <a:solidFill>
                  <a:srgbClr val="333333"/>
                </a:solidFill>
                <a:effectLst/>
                <a:latin typeface="Arial Unicode MS"/>
                <a:ea typeface="SFMono-Regular"/>
              </a:rPr>
              <a:t> -R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333333"/>
                </a:solidFill>
                <a:effectLst/>
                <a:latin typeface="Arial Unicode MS"/>
                <a:ea typeface="SFMono-Regular"/>
              </a:rPr>
              <a:t>done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333333"/>
                </a:solidFill>
                <a:effectLst/>
                <a:latin typeface="Arial Unicode MS"/>
                <a:ea typeface="SFMono-Regular"/>
              </a:rPr>
              <a:t>./</a:t>
            </a:r>
            <a:r>
              <a:rPr kumimoji="0" lang="en-US" altLang="zh-CN" sz="1200" b="0" i="0" u="none" strike="noStrike" cap="none" normalizeH="0" baseline="0" dirty="0" err="1">
                <a:ln>
                  <a:noFill/>
                </a:ln>
                <a:solidFill>
                  <a:srgbClr val="333333"/>
                </a:solidFill>
                <a:effectLst/>
                <a:latin typeface="Arial Unicode MS"/>
                <a:ea typeface="SFMono-Regular"/>
              </a:rPr>
              <a:t>netperf</a:t>
            </a:r>
            <a:r>
              <a:rPr kumimoji="0" lang="en-US" altLang="zh-CN" sz="1200" b="0" i="0" u="none" strike="noStrike" cap="none" normalizeH="0" baseline="0" dirty="0">
                <a:ln>
                  <a:noFill/>
                </a:ln>
                <a:solidFill>
                  <a:srgbClr val="333333"/>
                </a:solidFill>
                <a:effectLst/>
                <a:latin typeface="Arial Unicode MS"/>
                <a:ea typeface="SFMono-Regular"/>
              </a:rPr>
              <a:t> -t TCP_RR -H $</a:t>
            </a:r>
            <a:r>
              <a:rPr kumimoji="0" lang="en-US" altLang="zh-CN" sz="1200" b="0" i="0" u="none" strike="noStrike" cap="none" normalizeH="0" baseline="0" dirty="0" err="1">
                <a:ln>
                  <a:noFill/>
                </a:ln>
                <a:solidFill>
                  <a:srgbClr val="333333"/>
                </a:solidFill>
                <a:effectLst/>
                <a:latin typeface="Arial Unicode MS"/>
                <a:ea typeface="SFMono-Regular"/>
              </a:rPr>
              <a:t>host_ip</a:t>
            </a:r>
            <a:endParaRPr kumimoji="0" lang="en-US" altLang="zh-CN" sz="1200" b="0" i="0" u="none" strike="noStrike" cap="none" normalizeH="0" baseline="0" dirty="0">
              <a:ln>
                <a:noFill/>
              </a:ln>
              <a:solidFill>
                <a:srgbClr val="33333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333333"/>
                </a:solidFill>
                <a:effectLst/>
                <a:latin typeface="Arial Unicode MS"/>
                <a:ea typeface="SFMono-Regular"/>
              </a:rPr>
              <a:t>./</a:t>
            </a:r>
            <a:r>
              <a:rPr kumimoji="0" lang="en-US" altLang="zh-CN" sz="1200" b="0" i="0" u="none" strike="noStrike" cap="none" normalizeH="0" baseline="0" dirty="0" err="1">
                <a:ln>
                  <a:noFill/>
                </a:ln>
                <a:solidFill>
                  <a:srgbClr val="333333"/>
                </a:solidFill>
                <a:effectLst/>
                <a:latin typeface="Arial Unicode MS"/>
                <a:ea typeface="SFMono-Regular"/>
              </a:rPr>
              <a:t>netperf</a:t>
            </a:r>
            <a:r>
              <a:rPr kumimoji="0" lang="en-US" altLang="zh-CN" sz="1200" b="0" i="0" u="none" strike="noStrike" cap="none" normalizeH="0" baseline="0" dirty="0">
                <a:ln>
                  <a:noFill/>
                </a:ln>
                <a:solidFill>
                  <a:srgbClr val="333333"/>
                </a:solidFill>
                <a:effectLst/>
                <a:latin typeface="Arial Unicode MS"/>
                <a:ea typeface="SFMono-Regular"/>
              </a:rPr>
              <a:t> -t TCP_CRR -H $</a:t>
            </a:r>
            <a:r>
              <a:rPr kumimoji="0" lang="en-US" altLang="zh-CN" sz="1200" b="0" i="0" u="none" strike="noStrike" cap="none" normalizeH="0" baseline="0" dirty="0" err="1">
                <a:ln>
                  <a:noFill/>
                </a:ln>
                <a:solidFill>
                  <a:srgbClr val="333333"/>
                </a:solidFill>
                <a:effectLst/>
                <a:latin typeface="Arial Unicode MS"/>
                <a:ea typeface="SFMono-Regular"/>
              </a:rPr>
              <a:t>host_ip</a:t>
            </a:r>
            <a:endParaRPr kumimoji="0" lang="en-US" altLang="zh-CN" sz="1200" b="0" i="0" u="none" strike="noStrike" cap="none" normalizeH="0" baseline="0" dirty="0">
              <a:ln>
                <a:noFill/>
              </a:ln>
              <a:solidFill>
                <a:srgbClr val="33333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333333"/>
                </a:solidFill>
                <a:effectLst/>
                <a:latin typeface="Arial Unicode MS"/>
                <a:ea typeface="SFMono-Regular"/>
              </a:rPr>
              <a:t>./</a:t>
            </a:r>
            <a:r>
              <a:rPr kumimoji="0" lang="en-US" altLang="zh-CN" sz="1200" b="0" i="0" u="none" strike="noStrike" cap="none" normalizeH="0" baseline="0" dirty="0" err="1">
                <a:ln>
                  <a:noFill/>
                </a:ln>
                <a:solidFill>
                  <a:srgbClr val="333333"/>
                </a:solidFill>
                <a:effectLst/>
                <a:latin typeface="Arial Unicode MS"/>
                <a:ea typeface="SFMono-Regular"/>
              </a:rPr>
              <a:t>netperf</a:t>
            </a:r>
            <a:r>
              <a:rPr kumimoji="0" lang="en-US" altLang="zh-CN" sz="1200" b="0" i="0" u="none" strike="noStrike" cap="none" normalizeH="0" baseline="0" dirty="0">
                <a:ln>
                  <a:noFill/>
                </a:ln>
                <a:solidFill>
                  <a:srgbClr val="333333"/>
                </a:solidFill>
                <a:effectLst/>
                <a:latin typeface="Arial Unicode MS"/>
                <a:ea typeface="SFMono-Regular"/>
              </a:rPr>
              <a:t> -t UDP_RR -H $</a:t>
            </a:r>
            <a:r>
              <a:rPr kumimoji="0" lang="en-US" altLang="zh-CN" sz="1200" b="0" i="0" u="none" strike="noStrike" cap="none" normalizeH="0" baseline="0" dirty="0" err="1">
                <a:ln>
                  <a:noFill/>
                </a:ln>
                <a:solidFill>
                  <a:srgbClr val="333333"/>
                </a:solidFill>
                <a:effectLst/>
                <a:latin typeface="Arial Unicode MS"/>
                <a:ea typeface="SFMono-Regular"/>
              </a:rPr>
              <a:t>host_ip</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14" name="矩形 13">
            <a:extLst>
              <a:ext uri="{FF2B5EF4-FFF2-40B4-BE49-F238E27FC236}">
                <a16:creationId xmlns:a16="http://schemas.microsoft.com/office/drawing/2014/main" id="{2539D710-6D51-E576-A015-D02E3977C5C3}"/>
              </a:ext>
            </a:extLst>
          </p:cNvPr>
          <p:cNvSpPr/>
          <p:nvPr/>
        </p:nvSpPr>
        <p:spPr>
          <a:xfrm>
            <a:off x="1025418" y="3897510"/>
            <a:ext cx="4279400" cy="481863"/>
          </a:xfrm>
          <a:prstGeom prst="rect">
            <a:avLst/>
          </a:prstGeom>
        </p:spPr>
        <p:txBody>
          <a:bodyPr wrap="square">
            <a:spAutoFit/>
          </a:bodyPr>
          <a:lstStyle/>
          <a:p>
            <a:pPr>
              <a:lnSpc>
                <a:spcPct val="150000"/>
              </a:lnSpc>
              <a:buClr>
                <a:srgbClr val="FF0000"/>
              </a:buClr>
              <a:defRPr/>
            </a:pPr>
            <a:r>
              <a:rPr lang="zh-CN" altLang="en-US" sz="2000" dirty="0">
                <a:latin typeface="宋体" panose="02010600030101010101" pitchFamily="2" charset="-122"/>
                <a:ea typeface="宋体" panose="02010600030101010101" pitchFamily="2" charset="-122"/>
              </a:rPr>
              <a:t>在服务器中运行下列指令启动服务器。</a:t>
            </a:r>
            <a:endParaRPr lang="zh-CN" sz="2000" dirty="0">
              <a:latin typeface="宋体" panose="02010600030101010101" pitchFamily="2" charset="-122"/>
              <a:ea typeface="宋体" panose="02010600030101010101" pitchFamily="2" charset="-122"/>
            </a:endParaRPr>
          </a:p>
        </p:txBody>
      </p:sp>
      <p:sp>
        <p:nvSpPr>
          <p:cNvPr id="16" name="矩形 15">
            <a:extLst>
              <a:ext uri="{FF2B5EF4-FFF2-40B4-BE49-F238E27FC236}">
                <a16:creationId xmlns:a16="http://schemas.microsoft.com/office/drawing/2014/main" id="{EE607E1B-8F52-BDB3-A50D-6708BCB43448}"/>
              </a:ext>
            </a:extLst>
          </p:cNvPr>
          <p:cNvSpPr/>
          <p:nvPr/>
        </p:nvSpPr>
        <p:spPr>
          <a:xfrm>
            <a:off x="1080542" y="5109548"/>
            <a:ext cx="4279400" cy="481863"/>
          </a:xfrm>
          <a:prstGeom prst="rect">
            <a:avLst/>
          </a:prstGeom>
        </p:spPr>
        <p:txBody>
          <a:bodyPr wrap="square">
            <a:spAutoFit/>
          </a:bodyPr>
          <a:lstStyle/>
          <a:p>
            <a:pPr>
              <a:lnSpc>
                <a:spcPct val="150000"/>
              </a:lnSpc>
              <a:buClr>
                <a:srgbClr val="FF0000"/>
              </a:buClr>
              <a:defRPr/>
            </a:pPr>
            <a:r>
              <a:rPr lang="zh-CN" altLang="en-US" sz="2000" dirty="0">
                <a:latin typeface="宋体" panose="02010600030101010101" pitchFamily="2" charset="-122"/>
                <a:ea typeface="宋体" panose="02010600030101010101" pitchFamily="2" charset="-122"/>
              </a:rPr>
              <a:t>客户端运行右侧脚本开始测试。</a:t>
            </a:r>
            <a:endParaRPr lang="zh-CN" sz="2000" dirty="0">
              <a:latin typeface="宋体" panose="02010600030101010101" pitchFamily="2" charset="-122"/>
              <a:ea typeface="宋体" panose="02010600030101010101" pitchFamily="2" charset="-122"/>
            </a:endParaRPr>
          </a:p>
        </p:txBody>
      </p:sp>
      <p:sp>
        <p:nvSpPr>
          <p:cNvPr id="17" name="Rectangle 2">
            <a:extLst>
              <a:ext uri="{FF2B5EF4-FFF2-40B4-BE49-F238E27FC236}">
                <a16:creationId xmlns:a16="http://schemas.microsoft.com/office/drawing/2014/main" id="{74DBE4F4-355C-2E0F-4749-826893E65120}"/>
              </a:ext>
            </a:extLst>
          </p:cNvPr>
          <p:cNvSpPr>
            <a:spLocks noChangeArrowheads="1"/>
          </p:cNvSpPr>
          <p:nvPr/>
        </p:nvSpPr>
        <p:spPr bwMode="auto">
          <a:xfrm>
            <a:off x="1056478" y="5732270"/>
            <a:ext cx="4939805" cy="246221"/>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panose="020B0604020202020204" pitchFamily="34" charset="0"/>
              </a:rPr>
              <a:t>bash 1.sh {Server-IP}</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081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877" y="376846"/>
            <a:ext cx="7327314" cy="460375"/>
          </a:xfrm>
          <a:prstGeom prst="rect">
            <a:avLst/>
          </a:prstGeom>
          <a:noFill/>
        </p:spPr>
        <p:txBody>
          <a:bodyPr wrap="square" rtlCol="0">
            <a:spAutoFit/>
          </a:bodyPr>
          <a:lstStyle/>
          <a:p>
            <a:r>
              <a:rPr lang="zh-CN" sz="2400" dirty="0" err="1">
                <a:latin typeface="黑体" panose="02010609060101010101" pitchFamily="49" charset="-122"/>
                <a:ea typeface="黑体" panose="02010609060101010101" pitchFamily="49" charset="-122"/>
                <a:cs typeface="Lantinghei SC Demibold" panose="02000000000000000000" charset="-122"/>
              </a:rPr>
              <a:t>开源测试工具的使用</a:t>
            </a: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616856" y="870764"/>
            <a:ext cx="11065627" cy="715581"/>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en-US" altLang="zh-CN" sz="3200" b="1" dirty="0">
                <a:latin typeface="宋体" panose="02010600030101010101" pitchFamily="2" charset="-122"/>
                <a:ea typeface="宋体" panose="02010600030101010101" pitchFamily="2" charset="-122"/>
              </a:rPr>
              <a:t>Stream</a:t>
            </a:r>
            <a:endParaRPr lang="zh-CN" sz="3200" b="1" dirty="0">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E38E5DDE-8877-B231-4BD6-C4368CCA5AF3}"/>
              </a:ext>
            </a:extLst>
          </p:cNvPr>
          <p:cNvSpPr/>
          <p:nvPr/>
        </p:nvSpPr>
        <p:spPr>
          <a:xfrm>
            <a:off x="860048" y="1507520"/>
            <a:ext cx="11065627" cy="943528"/>
          </a:xfrm>
          <a:prstGeom prst="rect">
            <a:avLst/>
          </a:prstGeom>
        </p:spPr>
        <p:txBody>
          <a:bodyPr wrap="square">
            <a:spAutoFit/>
          </a:bodyPr>
          <a:lstStyle/>
          <a:p>
            <a:pPr>
              <a:lnSpc>
                <a:spcPct val="150000"/>
              </a:lnSpc>
              <a:buClr>
                <a:srgbClr val="FF0000"/>
              </a:buClr>
              <a:defRPr/>
            </a:pPr>
            <a:r>
              <a:rPr lang="zh-CN" altLang="en-US"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stream</a:t>
            </a:r>
            <a:r>
              <a:rPr lang="zh-CN" altLang="en-US" sz="2000" dirty="0">
                <a:latin typeface="宋体" panose="02010600030101010101" pitchFamily="2" charset="-122"/>
                <a:ea typeface="宋体" panose="02010600030101010101" pitchFamily="2" charset="-122"/>
              </a:rPr>
              <a:t>是内存带宽性能测试的基准工具，它支持复制（</a:t>
            </a:r>
            <a:r>
              <a:rPr lang="en-US" altLang="zh-CN" sz="2000" dirty="0">
                <a:latin typeface="宋体" panose="02010600030101010101" pitchFamily="2" charset="-122"/>
                <a:ea typeface="宋体" panose="02010600030101010101" pitchFamily="2" charset="-122"/>
              </a:rPr>
              <a:t>Copy</a:t>
            </a:r>
            <a:r>
              <a:rPr lang="zh-CN" altLang="en-US" sz="2000" dirty="0">
                <a:latin typeface="宋体" panose="02010600030101010101" pitchFamily="2" charset="-122"/>
                <a:ea typeface="宋体" panose="02010600030101010101" pitchFamily="2" charset="-122"/>
              </a:rPr>
              <a:t>），尺寸变换（</a:t>
            </a:r>
            <a:r>
              <a:rPr lang="en-US" altLang="zh-CN" sz="2000" dirty="0">
                <a:latin typeface="宋体" panose="02010600030101010101" pitchFamily="2" charset="-122"/>
                <a:ea typeface="宋体" panose="02010600030101010101" pitchFamily="2" charset="-122"/>
              </a:rPr>
              <a:t>Scale</a:t>
            </a:r>
            <a:r>
              <a:rPr lang="zh-CN" altLang="en-US" sz="2000" dirty="0">
                <a:latin typeface="宋体" panose="02010600030101010101" pitchFamily="2" charset="-122"/>
                <a:ea typeface="宋体" panose="02010600030101010101" pitchFamily="2" charset="-122"/>
              </a:rPr>
              <a:t>），矢量求和（</a:t>
            </a:r>
            <a:r>
              <a:rPr lang="en-US" altLang="zh-CN" sz="2000" dirty="0">
                <a:latin typeface="宋体" panose="02010600030101010101" pitchFamily="2" charset="-122"/>
                <a:ea typeface="宋体" panose="02010600030101010101" pitchFamily="2" charset="-122"/>
              </a:rPr>
              <a:t>Add</a:t>
            </a:r>
            <a:r>
              <a:rPr lang="zh-CN" altLang="en-US" sz="2000" dirty="0">
                <a:latin typeface="宋体" panose="02010600030101010101" pitchFamily="2" charset="-122"/>
                <a:ea typeface="宋体" panose="02010600030101010101" pitchFamily="2" charset="-122"/>
              </a:rPr>
              <a:t>），复合矢量求和（</a:t>
            </a:r>
            <a:r>
              <a:rPr lang="en-US" altLang="zh-CN" sz="2000" dirty="0">
                <a:latin typeface="宋体" panose="02010600030101010101" pitchFamily="2" charset="-122"/>
                <a:ea typeface="宋体" panose="02010600030101010101" pitchFamily="2" charset="-122"/>
              </a:rPr>
              <a:t>Triad</a:t>
            </a:r>
            <a:r>
              <a:rPr lang="zh-CN" altLang="en-US" sz="2000" dirty="0">
                <a:latin typeface="宋体" panose="02010600030101010101" pitchFamily="2" charset="-122"/>
                <a:ea typeface="宋体" panose="02010600030101010101" pitchFamily="2" charset="-122"/>
              </a:rPr>
              <a:t>）四种运算方式测试内存带宽的性能。</a:t>
            </a:r>
            <a:endParaRPr lang="zh-CN" sz="2000"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2EC7A3BB-1239-5445-0330-D8A487CCFC02}"/>
              </a:ext>
            </a:extLst>
          </p:cNvPr>
          <p:cNvSpPr/>
          <p:nvPr/>
        </p:nvSpPr>
        <p:spPr>
          <a:xfrm>
            <a:off x="662252" y="2941599"/>
            <a:ext cx="11065627" cy="559769"/>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zh-CN" altLang="en-US" sz="2400" b="1" dirty="0">
                <a:latin typeface="宋体" panose="02010600030101010101" pitchFamily="2" charset="-122"/>
                <a:ea typeface="宋体" panose="02010600030101010101" pitchFamily="2" charset="-122"/>
              </a:rPr>
              <a:t>操作步骤</a:t>
            </a:r>
            <a:endParaRPr lang="zh-CN" sz="2400" b="1" dirty="0">
              <a:latin typeface="宋体" panose="02010600030101010101" pitchFamily="2" charset="-122"/>
              <a:ea typeface="宋体" panose="02010600030101010101" pitchFamily="2" charset="-122"/>
            </a:endParaRPr>
          </a:p>
        </p:txBody>
      </p:sp>
      <p:sp>
        <p:nvSpPr>
          <p:cNvPr id="9" name="Rectangle 2">
            <a:extLst>
              <a:ext uri="{FF2B5EF4-FFF2-40B4-BE49-F238E27FC236}">
                <a16:creationId xmlns:a16="http://schemas.microsoft.com/office/drawing/2014/main" id="{485D4AFA-826A-BFDA-F4AE-529EA4336E71}"/>
              </a:ext>
            </a:extLst>
          </p:cNvPr>
          <p:cNvSpPr>
            <a:spLocks noChangeArrowheads="1"/>
          </p:cNvSpPr>
          <p:nvPr/>
        </p:nvSpPr>
        <p:spPr bwMode="auto">
          <a:xfrm>
            <a:off x="1058919" y="3674179"/>
            <a:ext cx="4939805" cy="196977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panose="020B0604020202020204" pitchFamily="34" charset="0"/>
              </a:rPr>
              <a:t>git clone https://gitee.com/thesamename/STREAM.git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panose="020B0604020202020204" pitchFamily="34" charset="0"/>
              </a:rPr>
              <a:t>cd STREAM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a:ln>
                  <a:noFill/>
                </a:ln>
                <a:solidFill>
                  <a:schemeClr val="tx1"/>
                </a:solidFill>
                <a:effectLst/>
                <a:latin typeface="Arial" panose="020B0604020202020204" pitchFamily="34" charset="0"/>
              </a:rPr>
              <a:t>sudo</a:t>
            </a:r>
            <a:r>
              <a:rPr kumimoji="0" lang="en-US" altLang="zh-CN" sz="1600" b="0" i="0" u="none" strike="noStrike" cap="none" normalizeH="0" baseline="0" dirty="0">
                <a:ln>
                  <a:noFill/>
                </a:ln>
                <a:solidFill>
                  <a:schemeClr val="tx1"/>
                </a:solidFill>
                <a:effectLst/>
                <a:latin typeface="Arial" panose="020B0604020202020204" pitchFamily="34" charset="0"/>
              </a:rPr>
              <a:t> </a:t>
            </a:r>
            <a:r>
              <a:rPr kumimoji="0" lang="en-US" altLang="zh-CN" sz="1600" b="0" i="0" u="none" strike="noStrike" cap="none" normalizeH="0" baseline="0" dirty="0" err="1">
                <a:ln>
                  <a:noFill/>
                </a:ln>
                <a:solidFill>
                  <a:schemeClr val="tx1"/>
                </a:solidFill>
                <a:effectLst/>
                <a:latin typeface="Arial" panose="020B0604020202020204" pitchFamily="34" charset="0"/>
              </a:rPr>
              <a:t>dnf</a:t>
            </a:r>
            <a:r>
              <a:rPr kumimoji="0" lang="en-US" altLang="zh-CN" sz="1600" b="0" i="0" u="none" strike="noStrike" cap="none" normalizeH="0" baseline="0" dirty="0">
                <a:ln>
                  <a:noFill/>
                </a:ln>
                <a:solidFill>
                  <a:schemeClr val="tx1"/>
                </a:solidFill>
                <a:effectLst/>
                <a:latin typeface="Arial" panose="020B0604020202020204" pitchFamily="34" charset="0"/>
              </a:rPr>
              <a:t> install -y </a:t>
            </a:r>
            <a:r>
              <a:rPr kumimoji="0" lang="en-US" altLang="zh-CN" sz="1600" b="0" i="0" u="none" strike="noStrike" cap="none" normalizeH="0" baseline="0" dirty="0" err="1">
                <a:ln>
                  <a:noFill/>
                </a:ln>
                <a:solidFill>
                  <a:schemeClr val="tx1"/>
                </a:solidFill>
                <a:effectLst/>
                <a:latin typeface="Arial" panose="020B0604020202020204" pitchFamily="34" charset="0"/>
              </a:rPr>
              <a:t>gcc</a:t>
            </a:r>
            <a:r>
              <a:rPr kumimoji="0" lang="en-US" altLang="zh-CN" sz="1600" b="0" i="0" u="none" strike="noStrike" cap="none" normalizeH="0" baseline="0" dirty="0">
                <a:ln>
                  <a:noFill/>
                </a:ln>
                <a:solidFill>
                  <a:schemeClr val="tx1"/>
                </a:solidFill>
                <a:effectLst/>
                <a:latin typeface="Arial" panose="020B0604020202020204" pitchFamily="34" charset="0"/>
              </a:rPr>
              <a:t> </a:t>
            </a:r>
            <a:r>
              <a:rPr kumimoji="0" lang="en-US" altLang="zh-CN" sz="1600" b="0" i="0" u="none" strike="noStrike" cap="none" normalizeH="0" baseline="0" dirty="0" err="1">
                <a:ln>
                  <a:noFill/>
                </a:ln>
                <a:solidFill>
                  <a:schemeClr val="tx1"/>
                </a:solidFill>
                <a:effectLst/>
                <a:latin typeface="Arial" panose="020B0604020202020204" pitchFamily="34" charset="0"/>
              </a:rPr>
              <a:t>gfortran</a:t>
            </a:r>
            <a:endParaRPr kumimoji="0" lang="en-US"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panose="020B0604020202020204" pitchFamily="34" charset="0"/>
              </a:rPr>
              <a:t>sed -</a:t>
            </a:r>
            <a:r>
              <a:rPr kumimoji="0" lang="en-US" altLang="zh-CN" sz="1600" b="0" i="0" u="none" strike="noStrike" cap="none" normalizeH="0" baseline="0" dirty="0" err="1">
                <a:ln>
                  <a:noFill/>
                </a:ln>
                <a:solidFill>
                  <a:schemeClr val="tx1"/>
                </a:solidFill>
                <a:effectLst/>
                <a:latin typeface="Arial" panose="020B0604020202020204" pitchFamily="34" charset="0"/>
              </a:rPr>
              <a:t>i</a:t>
            </a:r>
            <a:r>
              <a:rPr kumimoji="0" lang="en-US" altLang="zh-CN" sz="1600" b="0" i="0" u="none" strike="noStrike" cap="none" normalizeH="0" baseline="0" dirty="0">
                <a:ln>
                  <a:noFill/>
                </a:ln>
                <a:solidFill>
                  <a:schemeClr val="tx1"/>
                </a:solidFill>
                <a:effectLst/>
                <a:latin typeface="Arial" panose="020B0604020202020204" pitchFamily="34" charset="0"/>
              </a:rPr>
              <a:t> "s/CC =.*/CC = </a:t>
            </a:r>
            <a:r>
              <a:rPr kumimoji="0" lang="en-US" altLang="zh-CN" sz="1600" b="0" i="0" u="none" strike="noStrike" cap="none" normalizeH="0" baseline="0" dirty="0" err="1">
                <a:ln>
                  <a:noFill/>
                </a:ln>
                <a:solidFill>
                  <a:schemeClr val="tx1"/>
                </a:solidFill>
                <a:effectLst/>
                <a:latin typeface="Arial" panose="020B0604020202020204" pitchFamily="34" charset="0"/>
              </a:rPr>
              <a:t>gcc</a:t>
            </a:r>
            <a:r>
              <a:rPr kumimoji="0" lang="en-US" altLang="zh-CN" sz="1600" b="0" i="0" u="none" strike="noStrike" cap="none" normalizeH="0" baseline="0" dirty="0">
                <a:ln>
                  <a:noFill/>
                </a:ln>
                <a:solidFill>
                  <a:schemeClr val="tx1"/>
                </a:solidFill>
                <a:effectLst/>
                <a:latin typeface="Arial" panose="020B0604020202020204" pitchFamily="34" charset="0"/>
              </a:rPr>
              <a:t>/" </a:t>
            </a:r>
            <a:r>
              <a:rPr kumimoji="0" lang="en-US" altLang="zh-CN" sz="1600" b="0" i="0" u="none" strike="noStrike" cap="none" normalizeH="0" baseline="0" dirty="0" err="1">
                <a:ln>
                  <a:noFill/>
                </a:ln>
                <a:solidFill>
                  <a:schemeClr val="tx1"/>
                </a:solidFill>
                <a:effectLst/>
                <a:latin typeface="Arial" panose="020B0604020202020204" pitchFamily="34" charset="0"/>
              </a:rPr>
              <a:t>Makefile</a:t>
            </a:r>
            <a:endParaRPr kumimoji="0" lang="en-US"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panose="020B0604020202020204" pitchFamily="34" charset="0"/>
              </a:rPr>
              <a:t>sed -</a:t>
            </a:r>
            <a:r>
              <a:rPr kumimoji="0" lang="en-US" altLang="zh-CN" sz="1600" b="0" i="0" u="none" strike="noStrike" cap="none" normalizeH="0" baseline="0" dirty="0" err="1">
                <a:ln>
                  <a:noFill/>
                </a:ln>
                <a:solidFill>
                  <a:schemeClr val="tx1"/>
                </a:solidFill>
                <a:effectLst/>
                <a:latin typeface="Arial" panose="020B0604020202020204" pitchFamily="34" charset="0"/>
              </a:rPr>
              <a:t>i</a:t>
            </a:r>
            <a:r>
              <a:rPr kumimoji="0" lang="en-US" altLang="zh-CN" sz="1600" b="0" i="0" u="none" strike="noStrike" cap="none" normalizeH="0" baseline="0" dirty="0">
                <a:ln>
                  <a:noFill/>
                </a:ln>
                <a:solidFill>
                  <a:schemeClr val="tx1"/>
                </a:solidFill>
                <a:effectLst/>
                <a:latin typeface="Arial" panose="020B0604020202020204" pitchFamily="34" charset="0"/>
              </a:rPr>
              <a:t> "s/FC =.*/FC = </a:t>
            </a:r>
            <a:r>
              <a:rPr kumimoji="0" lang="en-US" altLang="zh-CN" sz="1600" b="0" i="0" u="none" strike="noStrike" cap="none" normalizeH="0" baseline="0" dirty="0" err="1">
                <a:ln>
                  <a:noFill/>
                </a:ln>
                <a:solidFill>
                  <a:schemeClr val="tx1"/>
                </a:solidFill>
                <a:effectLst/>
                <a:latin typeface="Arial" panose="020B0604020202020204" pitchFamily="34" charset="0"/>
              </a:rPr>
              <a:t>gfortran</a:t>
            </a:r>
            <a:r>
              <a:rPr kumimoji="0" lang="en-US" altLang="zh-CN" sz="1600" b="0" i="0" u="none" strike="noStrike" cap="none" normalizeH="0" baseline="0" dirty="0">
                <a:ln>
                  <a:noFill/>
                </a:ln>
                <a:solidFill>
                  <a:schemeClr val="tx1"/>
                </a:solidFill>
                <a:effectLst/>
                <a:latin typeface="Arial" panose="020B0604020202020204" pitchFamily="34" charset="0"/>
              </a:rPr>
              <a:t>/" </a:t>
            </a:r>
            <a:r>
              <a:rPr kumimoji="0" lang="en-US" altLang="zh-CN" sz="1600" b="0" i="0" u="none" strike="noStrike" cap="none" normalizeH="0" baseline="0" dirty="0" err="1">
                <a:ln>
                  <a:noFill/>
                </a:ln>
                <a:solidFill>
                  <a:schemeClr val="tx1"/>
                </a:solidFill>
                <a:effectLst/>
                <a:latin typeface="Arial" panose="020B0604020202020204" pitchFamily="34" charset="0"/>
              </a:rPr>
              <a:t>Makefile</a:t>
            </a:r>
            <a:endParaRPr kumimoji="0" lang="en-US"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panose="020B0604020202020204" pitchFamily="34" charset="0"/>
              </a:rPr>
              <a:t>make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panose="020B0604020202020204" pitchFamily="34" charset="0"/>
              </a:rPr>
              <a:t>./stream_c.exe</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A04DDC49-4F68-61BE-768D-2BA9A2124F3F}"/>
              </a:ext>
            </a:extLst>
          </p:cNvPr>
          <p:cNvSpPr>
            <a:spLocks noChangeArrowheads="1"/>
          </p:cNvSpPr>
          <p:nvPr/>
        </p:nvSpPr>
        <p:spPr bwMode="auto">
          <a:xfrm>
            <a:off x="0" y="0"/>
            <a:ext cx="12192000" cy="45720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1200" b="0" i="0" u="none" strike="noStrike" cap="none" normalizeH="0" baseline="0">
                <a:ln>
                  <a:noFill/>
                </a:ln>
                <a:solidFill>
                  <a:schemeClr val="tx1"/>
                </a:solidFill>
                <a:effectLst/>
                <a:latin typeface="Arial" panose="020B0604020202020204" pitchFamily="34" charset="0"/>
              </a:rPr>
              <a:t> </a:t>
            </a:r>
          </a:p>
        </p:txBody>
      </p:sp>
      <p:sp>
        <p:nvSpPr>
          <p:cNvPr id="13" name="矩形 12">
            <a:extLst>
              <a:ext uri="{FF2B5EF4-FFF2-40B4-BE49-F238E27FC236}">
                <a16:creationId xmlns:a16="http://schemas.microsoft.com/office/drawing/2014/main" id="{2EB71864-D5A2-DA82-A5B2-4224BEE643EF}"/>
              </a:ext>
            </a:extLst>
          </p:cNvPr>
          <p:cNvSpPr/>
          <p:nvPr/>
        </p:nvSpPr>
        <p:spPr>
          <a:xfrm>
            <a:off x="727103" y="5403018"/>
            <a:ext cx="11065627" cy="481863"/>
          </a:xfrm>
          <a:prstGeom prst="rect">
            <a:avLst/>
          </a:prstGeom>
        </p:spPr>
        <p:txBody>
          <a:bodyPr wrap="square">
            <a:spAutoFit/>
          </a:bodyPr>
          <a:lstStyle/>
          <a:p>
            <a:pPr>
              <a:lnSpc>
                <a:spcPct val="150000"/>
              </a:lnSpc>
              <a:buClr>
                <a:srgbClr val="FF0000"/>
              </a:buClr>
              <a:defRPr/>
            </a:pPr>
            <a:r>
              <a:rPr lang="en-US" altLang="zh-CN" sz="2000" dirty="0">
                <a:latin typeface="宋体" panose="02010600030101010101" pitchFamily="2" charset="-122"/>
                <a:ea typeface="宋体" panose="02010600030101010101" pitchFamily="2" charset="-122"/>
              </a:rPr>
              <a:t>  </a:t>
            </a:r>
            <a:endParaRPr 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25611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877" y="376846"/>
            <a:ext cx="7327314" cy="460375"/>
          </a:xfrm>
          <a:prstGeom prst="rect">
            <a:avLst/>
          </a:prstGeom>
          <a:noFill/>
        </p:spPr>
        <p:txBody>
          <a:bodyPr wrap="square" rtlCol="0">
            <a:spAutoFit/>
          </a:bodyPr>
          <a:lstStyle/>
          <a:p>
            <a:r>
              <a:rPr lang="zh-CN" sz="2400" dirty="0" err="1">
                <a:latin typeface="黑体" panose="02010609060101010101" pitchFamily="49" charset="-122"/>
                <a:ea typeface="黑体" panose="02010609060101010101" pitchFamily="49" charset="-122"/>
                <a:cs typeface="Lantinghei SC Demibold" panose="02000000000000000000" charset="-122"/>
              </a:rPr>
              <a:t>开源测试工具的使用</a:t>
            </a: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Rectangle 3">
            <a:extLst>
              <a:ext uri="{FF2B5EF4-FFF2-40B4-BE49-F238E27FC236}">
                <a16:creationId xmlns:a16="http://schemas.microsoft.com/office/drawing/2014/main" id="{A04DDC49-4F68-61BE-768D-2BA9A2124F3F}"/>
              </a:ext>
            </a:extLst>
          </p:cNvPr>
          <p:cNvSpPr>
            <a:spLocks noChangeArrowheads="1"/>
          </p:cNvSpPr>
          <p:nvPr/>
        </p:nvSpPr>
        <p:spPr bwMode="auto">
          <a:xfrm>
            <a:off x="0" y="0"/>
            <a:ext cx="12192000" cy="45720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1200" b="0" i="0" u="none" strike="noStrike" cap="none" normalizeH="0" baseline="0">
                <a:ln>
                  <a:noFill/>
                </a:ln>
                <a:solidFill>
                  <a:schemeClr val="tx1"/>
                </a:solidFill>
                <a:effectLst/>
                <a:latin typeface="Arial" panose="020B0604020202020204" pitchFamily="34" charset="0"/>
              </a:rPr>
              <a:t> </a:t>
            </a:r>
          </a:p>
        </p:txBody>
      </p:sp>
      <p:sp>
        <p:nvSpPr>
          <p:cNvPr id="13" name="矩形 12">
            <a:extLst>
              <a:ext uri="{FF2B5EF4-FFF2-40B4-BE49-F238E27FC236}">
                <a16:creationId xmlns:a16="http://schemas.microsoft.com/office/drawing/2014/main" id="{2EB71864-D5A2-DA82-A5B2-4224BEE643EF}"/>
              </a:ext>
            </a:extLst>
          </p:cNvPr>
          <p:cNvSpPr/>
          <p:nvPr/>
        </p:nvSpPr>
        <p:spPr>
          <a:xfrm>
            <a:off x="727103" y="5403018"/>
            <a:ext cx="11065627" cy="481863"/>
          </a:xfrm>
          <a:prstGeom prst="rect">
            <a:avLst/>
          </a:prstGeom>
        </p:spPr>
        <p:txBody>
          <a:bodyPr wrap="square">
            <a:spAutoFit/>
          </a:bodyPr>
          <a:lstStyle/>
          <a:p>
            <a:pPr>
              <a:lnSpc>
                <a:spcPct val="150000"/>
              </a:lnSpc>
              <a:buClr>
                <a:srgbClr val="FF0000"/>
              </a:buClr>
              <a:defRPr/>
            </a:pPr>
            <a:r>
              <a:rPr lang="en-US" altLang="zh-CN" sz="2000" dirty="0">
                <a:latin typeface="宋体" panose="02010600030101010101" pitchFamily="2" charset="-122"/>
                <a:ea typeface="宋体" panose="02010600030101010101" pitchFamily="2" charset="-122"/>
              </a:rPr>
              <a:t>  </a:t>
            </a:r>
            <a:endParaRPr lang="zh-CN" sz="2000" dirty="0">
              <a:latin typeface="宋体" panose="02010600030101010101" pitchFamily="2" charset="-122"/>
              <a:ea typeface="宋体" panose="02010600030101010101" pitchFamily="2" charset="-122"/>
            </a:endParaRPr>
          </a:p>
        </p:txBody>
      </p:sp>
      <p:graphicFrame>
        <p:nvGraphicFramePr>
          <p:cNvPr id="3" name="表格 2">
            <a:extLst>
              <a:ext uri="{FF2B5EF4-FFF2-40B4-BE49-F238E27FC236}">
                <a16:creationId xmlns:a16="http://schemas.microsoft.com/office/drawing/2014/main" id="{26C9EB08-6EB7-6AD5-2A65-92360699CB87}"/>
              </a:ext>
            </a:extLst>
          </p:cNvPr>
          <p:cNvGraphicFramePr>
            <a:graphicFrameLocks noGrp="1"/>
          </p:cNvGraphicFramePr>
          <p:nvPr>
            <p:extLst>
              <p:ext uri="{D42A27DB-BD31-4B8C-83A1-F6EECF244321}">
                <p14:modId xmlns:p14="http://schemas.microsoft.com/office/powerpoint/2010/main" val="1029832028"/>
              </p:ext>
            </p:extLst>
          </p:nvPr>
        </p:nvGraphicFramePr>
        <p:xfrm>
          <a:off x="1454826" y="1997232"/>
          <a:ext cx="9005651" cy="2186595"/>
        </p:xfrm>
        <a:graphic>
          <a:graphicData uri="http://schemas.openxmlformats.org/drawingml/2006/table">
            <a:tbl>
              <a:tblPr firstRow="1" bandRow="1">
                <a:tableStyleId>{5C22544A-7EE6-4342-B048-85BDC9FD1C3A}</a:tableStyleId>
              </a:tblPr>
              <a:tblGrid>
                <a:gridCol w="1786949">
                  <a:extLst>
                    <a:ext uri="{9D8B030D-6E8A-4147-A177-3AD203B41FA5}">
                      <a16:colId xmlns:a16="http://schemas.microsoft.com/office/drawing/2014/main" val="3563730747"/>
                    </a:ext>
                  </a:extLst>
                </a:gridCol>
                <a:gridCol w="3207573">
                  <a:extLst>
                    <a:ext uri="{9D8B030D-6E8A-4147-A177-3AD203B41FA5}">
                      <a16:colId xmlns:a16="http://schemas.microsoft.com/office/drawing/2014/main" val="2560282975"/>
                    </a:ext>
                  </a:extLst>
                </a:gridCol>
                <a:gridCol w="4011129">
                  <a:extLst>
                    <a:ext uri="{9D8B030D-6E8A-4147-A177-3AD203B41FA5}">
                      <a16:colId xmlns:a16="http://schemas.microsoft.com/office/drawing/2014/main" val="468886545"/>
                    </a:ext>
                  </a:extLst>
                </a:gridCol>
              </a:tblGrid>
              <a:tr h="346256">
                <a:tc>
                  <a:txBody>
                    <a:bodyPr/>
                    <a:lstStyle/>
                    <a:p>
                      <a:r>
                        <a:rPr lang="zh-CN" altLang="en-US" dirty="0"/>
                        <a:t>测试名称</a:t>
                      </a:r>
                    </a:p>
                  </a:txBody>
                  <a:tcPr/>
                </a:tc>
                <a:tc>
                  <a:txBody>
                    <a:bodyPr/>
                    <a:lstStyle/>
                    <a:p>
                      <a:r>
                        <a:rPr lang="zh-CN" altLang="en-US" dirty="0"/>
                        <a:t>测试工具</a:t>
                      </a:r>
                    </a:p>
                  </a:txBody>
                  <a:tcPr/>
                </a:tc>
                <a:tc>
                  <a:txBody>
                    <a:bodyPr/>
                    <a:lstStyle/>
                    <a:p>
                      <a:r>
                        <a:rPr lang="zh-CN" altLang="en-US" dirty="0"/>
                        <a:t>主要功能</a:t>
                      </a:r>
                    </a:p>
                  </a:txBody>
                  <a:tcPr/>
                </a:tc>
                <a:extLst>
                  <a:ext uri="{0D108BD9-81ED-4DB2-BD59-A6C34878D82A}">
                    <a16:rowId xmlns:a16="http://schemas.microsoft.com/office/drawing/2014/main" val="2585187270"/>
                  </a:ext>
                </a:extLst>
              </a:tr>
              <a:tr h="605949">
                <a:tc rowSpan="4">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lang="zh-CN" altLang="en-US" sz="1800" b="1" dirty="0">
                          <a:latin typeface="宋体" panose="02010600030101010101" pitchFamily="2" charset="-122"/>
                          <a:ea typeface="宋体" panose="02010600030101010101" pitchFamily="2" charset="-122"/>
                        </a:rPr>
                        <a:t>内核及安全测试</a:t>
                      </a: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lang="zh-CN" altLang="zh-CN" sz="1800" b="1" dirty="0">
                        <a:latin typeface="宋体" panose="02010600030101010101" pitchFamily="2" charset="-122"/>
                        <a:ea typeface="宋体" panose="02010600030101010101" pitchFamily="2" charset="-122"/>
                      </a:endParaRPr>
                    </a:p>
                    <a:p>
                      <a:pPr marL="0" indent="0" algn="ctr">
                        <a:buFont typeface="+mj-lt"/>
                        <a:buNone/>
                      </a:pPr>
                      <a:endParaRPr lang="zh-CN" altLang="en-US" dirty="0"/>
                    </a:p>
                  </a:txBody>
                  <a:tcPr/>
                </a:tc>
                <a:tc>
                  <a:txBody>
                    <a:bodyPr/>
                    <a:lstStyle/>
                    <a:p>
                      <a:r>
                        <a:rPr lang="en-US" altLang="zh-CN" dirty="0"/>
                        <a:t>LTP</a:t>
                      </a:r>
                      <a:endParaRPr lang="zh-CN" altLang="en-US" dirty="0"/>
                    </a:p>
                  </a:txBody>
                  <a:tcPr/>
                </a:tc>
                <a:tc>
                  <a:txBody>
                    <a:bodyPr/>
                    <a:lstStyle/>
                    <a:p>
                      <a:r>
                        <a:rPr lang="zh-CN" altLang="en-US" sz="1800" dirty="0">
                          <a:latin typeface="宋体" panose="02010600030101010101" pitchFamily="2" charset="-122"/>
                          <a:ea typeface="宋体" panose="02010600030101010101" pitchFamily="2" charset="-122"/>
                        </a:rPr>
                        <a:t>压力测试判断系统的稳定性和可靠性</a:t>
                      </a:r>
                      <a:endParaRPr lang="zh-CN" altLang="en-US" dirty="0"/>
                    </a:p>
                  </a:txBody>
                  <a:tcPr/>
                </a:tc>
                <a:extLst>
                  <a:ext uri="{0D108BD9-81ED-4DB2-BD59-A6C34878D82A}">
                    <a16:rowId xmlns:a16="http://schemas.microsoft.com/office/drawing/2014/main" val="2804858057"/>
                  </a:ext>
                </a:extLst>
              </a:tr>
              <a:tr h="346256">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宋体" panose="02010600030101010101" pitchFamily="2" charset="-122"/>
                          <a:ea typeface="宋体" panose="02010600030101010101" pitchFamily="2" charset="-122"/>
                        </a:rPr>
                        <a:t>Trinity</a:t>
                      </a:r>
                    </a:p>
                  </a:txBody>
                  <a:tcPr/>
                </a:tc>
                <a:tc>
                  <a:txBody>
                    <a:bodyPr/>
                    <a:lstStyle/>
                    <a:p>
                      <a:r>
                        <a:rPr lang="zh-CN" altLang="en-US" sz="1800" dirty="0">
                          <a:latin typeface="宋体" panose="02010600030101010101" pitchFamily="2" charset="-122"/>
                          <a:ea typeface="宋体" panose="02010600030101010101" pitchFamily="2" charset="-122"/>
                        </a:rPr>
                        <a:t>对内核 </a:t>
                      </a:r>
                      <a:r>
                        <a:rPr lang="en-US" altLang="zh-CN" sz="1800" dirty="0">
                          <a:latin typeface="宋体" panose="02010600030101010101" pitchFamily="2" charset="-122"/>
                          <a:ea typeface="宋体" panose="02010600030101010101" pitchFamily="2" charset="-122"/>
                        </a:rPr>
                        <a:t>API </a:t>
                      </a:r>
                      <a:r>
                        <a:rPr lang="zh-CN" altLang="en-US" sz="1800" dirty="0">
                          <a:latin typeface="宋体" panose="02010600030101010101" pitchFamily="2" charset="-122"/>
                          <a:ea typeface="宋体" panose="02010600030101010101" pitchFamily="2" charset="-122"/>
                        </a:rPr>
                        <a:t>进行冒烟测试</a:t>
                      </a:r>
                      <a:endParaRPr lang="zh-CN" altLang="en-US" dirty="0"/>
                    </a:p>
                  </a:txBody>
                  <a:tcPr/>
                </a:tc>
                <a:extLst>
                  <a:ext uri="{0D108BD9-81ED-4DB2-BD59-A6C34878D82A}">
                    <a16:rowId xmlns:a16="http://schemas.microsoft.com/office/drawing/2014/main" val="1095335354"/>
                  </a:ext>
                </a:extLst>
              </a:tr>
              <a:tr h="483366">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err="1">
                          <a:latin typeface="宋体" panose="02010600030101010101" pitchFamily="2" charset="-122"/>
                          <a:ea typeface="宋体" panose="02010600030101010101" pitchFamily="2" charset="-122"/>
                        </a:rPr>
                        <a:t>nmap</a:t>
                      </a:r>
                      <a:endParaRPr lang="en-US" altLang="zh-CN" sz="1800" dirty="0">
                        <a:latin typeface="宋体" panose="02010600030101010101" pitchFamily="2" charset="-122"/>
                        <a:ea typeface="宋体" panose="02010600030101010101" pitchFamily="2"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宋体" panose="02010600030101010101" pitchFamily="2" charset="-122"/>
                          <a:ea typeface="宋体" panose="02010600030101010101" pitchFamily="2" charset="-122"/>
                        </a:rPr>
                        <a:t>对端口进行扫描</a:t>
                      </a:r>
                      <a:endParaRPr lang="zh-CN" altLang="en-US" dirty="0"/>
                    </a:p>
                  </a:txBody>
                  <a:tcPr/>
                </a:tc>
                <a:extLst>
                  <a:ext uri="{0D108BD9-81ED-4DB2-BD59-A6C34878D82A}">
                    <a16:rowId xmlns:a16="http://schemas.microsoft.com/office/drawing/2014/main" val="3295354185"/>
                  </a:ext>
                </a:extLst>
              </a:tr>
              <a:tr h="346256">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err="1">
                          <a:latin typeface="宋体" panose="02010600030101010101" pitchFamily="2" charset="-122"/>
                          <a:ea typeface="宋体" panose="02010600030101010101" pitchFamily="2" charset="-122"/>
                        </a:rPr>
                        <a:t>syzakaller</a:t>
                      </a:r>
                      <a:endParaRPr lang="en-US" altLang="zh-CN" sz="1800" dirty="0">
                        <a:latin typeface="宋体" panose="02010600030101010101" pitchFamily="2" charset="-122"/>
                        <a:ea typeface="宋体" panose="02010600030101010101" pitchFamily="2" charset="-122"/>
                      </a:endParaRPr>
                    </a:p>
                  </a:txBody>
                  <a:tcPr/>
                </a:tc>
                <a:tc>
                  <a:txBody>
                    <a:bodyPr/>
                    <a:lstStyle/>
                    <a:p>
                      <a:r>
                        <a:rPr lang="zh-CN" altLang="en-US" sz="1800" dirty="0">
                          <a:latin typeface="宋体" panose="02010600030101010101" pitchFamily="2" charset="-122"/>
                          <a:ea typeface="宋体" panose="02010600030101010101" pitchFamily="2" charset="-122"/>
                        </a:rPr>
                        <a:t>对内核进行冒烟测试</a:t>
                      </a:r>
                      <a:endParaRPr lang="zh-CN" altLang="en-US" dirty="0"/>
                    </a:p>
                  </a:txBody>
                  <a:tcPr/>
                </a:tc>
                <a:extLst>
                  <a:ext uri="{0D108BD9-81ED-4DB2-BD59-A6C34878D82A}">
                    <a16:rowId xmlns:a16="http://schemas.microsoft.com/office/drawing/2014/main" val="1044668592"/>
                  </a:ext>
                </a:extLst>
              </a:tr>
            </a:tbl>
          </a:graphicData>
        </a:graphic>
      </p:graphicFrame>
    </p:spTree>
    <p:extLst>
      <p:ext uri="{BB962C8B-B14F-4D97-AF65-F5344CB8AC3E}">
        <p14:creationId xmlns:p14="http://schemas.microsoft.com/office/powerpoint/2010/main" val="1606346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877" y="376846"/>
            <a:ext cx="7327314" cy="460375"/>
          </a:xfrm>
          <a:prstGeom prst="rect">
            <a:avLst/>
          </a:prstGeom>
          <a:noFill/>
        </p:spPr>
        <p:txBody>
          <a:bodyPr wrap="square" rtlCol="0">
            <a:spAutoFit/>
          </a:bodyPr>
          <a:lstStyle/>
          <a:p>
            <a:r>
              <a:rPr lang="zh-CN" sz="2400" dirty="0" err="1">
                <a:latin typeface="黑体" panose="02010609060101010101" pitchFamily="49" charset="-122"/>
                <a:ea typeface="黑体" panose="02010609060101010101" pitchFamily="49" charset="-122"/>
                <a:cs typeface="Lantinghei SC Demibold" panose="02000000000000000000" charset="-122"/>
              </a:rPr>
              <a:t>开源测试工具的使用</a:t>
            </a: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616856" y="870764"/>
            <a:ext cx="11065627" cy="715581"/>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en-US" altLang="zh-CN" sz="3200" b="1" dirty="0">
                <a:latin typeface="宋体" panose="02010600030101010101" pitchFamily="2" charset="-122"/>
                <a:ea typeface="宋体" panose="02010600030101010101" pitchFamily="2" charset="-122"/>
              </a:rPr>
              <a:t>LTP</a:t>
            </a:r>
            <a:endParaRPr lang="zh-CN" sz="3200" b="1" dirty="0">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E38E5DDE-8877-B231-4BD6-C4368CCA5AF3}"/>
              </a:ext>
            </a:extLst>
          </p:cNvPr>
          <p:cNvSpPr/>
          <p:nvPr/>
        </p:nvSpPr>
        <p:spPr>
          <a:xfrm>
            <a:off x="860048" y="1752983"/>
            <a:ext cx="11065627" cy="943528"/>
          </a:xfrm>
          <a:prstGeom prst="rect">
            <a:avLst/>
          </a:prstGeom>
        </p:spPr>
        <p:txBody>
          <a:bodyPr wrap="square">
            <a:spAutoFit/>
          </a:bodyPr>
          <a:lstStyle/>
          <a:p>
            <a:pPr>
              <a:lnSpc>
                <a:spcPct val="150000"/>
              </a:lnSpc>
              <a:buClr>
                <a:srgbClr val="FF0000"/>
              </a:buClr>
              <a:defRPr/>
            </a:pPr>
            <a:r>
              <a:rPr lang="zh-CN" altLang="en-US"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LTP</a:t>
            </a:r>
            <a:r>
              <a:rPr lang="zh-CN" altLang="en-US" sz="2000" dirty="0">
                <a:latin typeface="宋体" panose="02010600030101010101" pitchFamily="2" charset="-122"/>
                <a:ea typeface="宋体" panose="02010600030101010101" pitchFamily="2" charset="-122"/>
              </a:rPr>
              <a:t>是由 </a:t>
            </a:r>
            <a:r>
              <a:rPr lang="en-US" altLang="zh-CN" sz="2000" dirty="0">
                <a:latin typeface="宋体" panose="02010600030101010101" pitchFamily="2" charset="-122"/>
                <a:ea typeface="宋体" panose="02010600030101010101" pitchFamily="2" charset="-122"/>
              </a:rPr>
              <a:t>Linux Test Project </a:t>
            </a:r>
            <a:r>
              <a:rPr lang="zh-CN" altLang="en-US" sz="2000" dirty="0">
                <a:latin typeface="宋体" panose="02010600030101010101" pitchFamily="2" charset="-122"/>
                <a:ea typeface="宋体" panose="02010600030101010101" pitchFamily="2" charset="-122"/>
              </a:rPr>
              <a:t>所开发的一套系统测试套件。它基于系统资源的利用率统计开发了一个测试的组合</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为系统提供足够的压力。通过压力测试来判断系统的稳定性和可靠性。</a:t>
            </a:r>
            <a:endParaRPr lang="zh-CN" sz="2000"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2EC7A3BB-1239-5445-0330-D8A487CCFC02}"/>
              </a:ext>
            </a:extLst>
          </p:cNvPr>
          <p:cNvSpPr/>
          <p:nvPr/>
        </p:nvSpPr>
        <p:spPr>
          <a:xfrm>
            <a:off x="616856" y="2869231"/>
            <a:ext cx="11065627" cy="559769"/>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zh-CN" altLang="en-US" sz="2400" b="1" dirty="0">
                <a:latin typeface="宋体" panose="02010600030101010101" pitchFamily="2" charset="-122"/>
                <a:ea typeface="宋体" panose="02010600030101010101" pitchFamily="2" charset="-122"/>
              </a:rPr>
              <a:t>操作步骤</a:t>
            </a:r>
            <a:endParaRPr lang="zh-CN" sz="2400" b="1" dirty="0">
              <a:latin typeface="宋体" panose="02010600030101010101" pitchFamily="2" charset="-122"/>
              <a:ea typeface="宋体" panose="02010600030101010101" pitchFamily="2" charset="-122"/>
            </a:endParaRPr>
          </a:p>
        </p:txBody>
      </p:sp>
      <p:sp>
        <p:nvSpPr>
          <p:cNvPr id="9" name="Rectangle 2">
            <a:extLst>
              <a:ext uri="{FF2B5EF4-FFF2-40B4-BE49-F238E27FC236}">
                <a16:creationId xmlns:a16="http://schemas.microsoft.com/office/drawing/2014/main" id="{485D4AFA-826A-BFDA-F4AE-529EA4336E71}"/>
              </a:ext>
            </a:extLst>
          </p:cNvPr>
          <p:cNvSpPr>
            <a:spLocks noChangeArrowheads="1"/>
          </p:cNvSpPr>
          <p:nvPr/>
        </p:nvSpPr>
        <p:spPr bwMode="auto">
          <a:xfrm>
            <a:off x="1028326" y="3500114"/>
            <a:ext cx="4939805" cy="2462213"/>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a:ln>
                  <a:noFill/>
                </a:ln>
                <a:solidFill>
                  <a:srgbClr val="333333"/>
                </a:solidFill>
                <a:effectLst/>
                <a:latin typeface="Arial Unicode MS"/>
                <a:ea typeface="SFMono-Regular"/>
              </a:rPr>
              <a:t>wget</a:t>
            </a:r>
            <a:r>
              <a:rPr kumimoji="0" lang="en-US" altLang="zh-CN" sz="1600" b="0" i="0" u="none" strike="noStrike" cap="none" normalizeH="0" baseline="0" dirty="0">
                <a:ln>
                  <a:noFill/>
                </a:ln>
                <a:solidFill>
                  <a:srgbClr val="333333"/>
                </a:solidFill>
                <a:effectLst/>
                <a:latin typeface="Arial Unicode MS"/>
                <a:ea typeface="SFMono-Regular"/>
              </a:rPr>
              <a:t> https://github.com/linux-test-project/ltp/releases/download/20230127/ltp-full-20230127.tar.xz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333333"/>
                </a:solidFill>
                <a:effectLst/>
                <a:latin typeface="Arial Unicode MS"/>
                <a:ea typeface="SFMono-Regular"/>
              </a:rPr>
              <a:t>tar -</a:t>
            </a:r>
            <a:r>
              <a:rPr kumimoji="0" lang="en-US" altLang="zh-CN" sz="1600" b="0" i="0" u="none" strike="noStrike" cap="none" normalizeH="0" baseline="0" dirty="0" err="1">
                <a:ln>
                  <a:noFill/>
                </a:ln>
                <a:solidFill>
                  <a:srgbClr val="333333"/>
                </a:solidFill>
                <a:effectLst/>
                <a:latin typeface="Arial Unicode MS"/>
                <a:ea typeface="SFMono-Regular"/>
              </a:rPr>
              <a:t>xvf</a:t>
            </a:r>
            <a:r>
              <a:rPr kumimoji="0" lang="en-US" altLang="zh-CN" sz="1600" b="0" i="0" u="none" strike="noStrike" cap="none" normalizeH="0" baseline="0" dirty="0">
                <a:ln>
                  <a:noFill/>
                </a:ln>
                <a:solidFill>
                  <a:srgbClr val="333333"/>
                </a:solidFill>
                <a:effectLst/>
                <a:latin typeface="Arial Unicode MS"/>
                <a:ea typeface="SFMono-Regular"/>
              </a:rPr>
              <a:t> ltp-full-20230127.tar.xz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333333"/>
                </a:solidFill>
                <a:effectLst/>
                <a:latin typeface="Arial Unicode MS"/>
                <a:ea typeface="SFMono-Regular"/>
              </a:rPr>
              <a:t>cd ltp-full-20230127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333333"/>
                </a:solidFill>
                <a:effectLst/>
                <a:latin typeface="Arial Unicode MS"/>
                <a:ea typeface="SFMono-Regular"/>
              </a:rPr>
              <a:t>make </a:t>
            </a:r>
            <a:r>
              <a:rPr kumimoji="0" lang="en-US" altLang="zh-CN" sz="1600" b="0" i="0" u="none" strike="noStrike" cap="none" normalizeH="0" baseline="0" dirty="0" err="1">
                <a:ln>
                  <a:noFill/>
                </a:ln>
                <a:solidFill>
                  <a:srgbClr val="333333"/>
                </a:solidFill>
                <a:effectLst/>
                <a:latin typeface="Arial Unicode MS"/>
                <a:ea typeface="SFMono-Regular"/>
              </a:rPr>
              <a:t>autotools</a:t>
            </a:r>
            <a:endParaRPr kumimoji="0" lang="en-US" altLang="zh-CN" sz="1600" b="0" i="0" u="none" strike="noStrike" cap="none" normalizeH="0" baseline="0" dirty="0">
              <a:ln>
                <a:noFill/>
              </a:ln>
              <a:solidFill>
                <a:srgbClr val="33333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333333"/>
                </a:solidFill>
                <a:effectLst/>
                <a:latin typeface="Arial Unicode MS"/>
                <a:ea typeface="SFMono-Regular"/>
              </a:rPr>
              <a:t>./configure --with-bash --with-expect --with-</a:t>
            </a:r>
            <a:r>
              <a:rPr kumimoji="0" lang="en-US" altLang="zh-CN" sz="1600" b="0" i="0" u="none" strike="noStrike" cap="none" normalizeH="0" baseline="0" dirty="0" err="1">
                <a:ln>
                  <a:noFill/>
                </a:ln>
                <a:solidFill>
                  <a:srgbClr val="333333"/>
                </a:solidFill>
                <a:effectLst/>
                <a:latin typeface="Arial Unicode MS"/>
                <a:ea typeface="SFMono-Regular"/>
              </a:rPr>
              <a:t>perl</a:t>
            </a:r>
            <a:r>
              <a:rPr kumimoji="0" lang="en-US" altLang="zh-CN" sz="1600" b="0" i="0" u="none" strike="noStrike" cap="none" normalizeH="0" baseline="0" dirty="0">
                <a:ln>
                  <a:noFill/>
                </a:ln>
                <a:solidFill>
                  <a:srgbClr val="333333"/>
                </a:solidFill>
                <a:effectLst/>
                <a:latin typeface="Arial Unicode MS"/>
                <a:ea typeface="SFMono-Regular"/>
              </a:rPr>
              <a:t> --with-python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333333"/>
                </a:solidFill>
                <a:effectLst/>
                <a:latin typeface="Arial Unicode MS"/>
                <a:ea typeface="SFMono-Regular"/>
              </a:rPr>
              <a:t>make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333333"/>
                </a:solidFill>
                <a:effectLst/>
                <a:latin typeface="Arial Unicode MS"/>
                <a:ea typeface="SFMono-Regular"/>
              </a:rPr>
              <a:t>make install</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A04DDC49-4F68-61BE-768D-2BA9A2124F3F}"/>
              </a:ext>
            </a:extLst>
          </p:cNvPr>
          <p:cNvSpPr>
            <a:spLocks noChangeArrowheads="1"/>
          </p:cNvSpPr>
          <p:nvPr/>
        </p:nvSpPr>
        <p:spPr bwMode="auto">
          <a:xfrm>
            <a:off x="0" y="0"/>
            <a:ext cx="12192000" cy="45720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1200" b="0" i="0" u="none" strike="noStrike" cap="none" normalizeH="0" baseline="0">
                <a:ln>
                  <a:noFill/>
                </a:ln>
                <a:solidFill>
                  <a:schemeClr val="tx1"/>
                </a:solidFill>
                <a:effectLst/>
                <a:latin typeface="Arial" panose="020B0604020202020204" pitchFamily="34" charset="0"/>
              </a:rPr>
              <a:t> </a:t>
            </a:r>
          </a:p>
        </p:txBody>
      </p:sp>
      <p:sp>
        <p:nvSpPr>
          <p:cNvPr id="13" name="矩形 12">
            <a:extLst>
              <a:ext uri="{FF2B5EF4-FFF2-40B4-BE49-F238E27FC236}">
                <a16:creationId xmlns:a16="http://schemas.microsoft.com/office/drawing/2014/main" id="{2EB71864-D5A2-DA82-A5B2-4224BEE643EF}"/>
              </a:ext>
            </a:extLst>
          </p:cNvPr>
          <p:cNvSpPr/>
          <p:nvPr/>
        </p:nvSpPr>
        <p:spPr>
          <a:xfrm>
            <a:off x="727103" y="5403018"/>
            <a:ext cx="11065627" cy="481863"/>
          </a:xfrm>
          <a:prstGeom prst="rect">
            <a:avLst/>
          </a:prstGeom>
        </p:spPr>
        <p:txBody>
          <a:bodyPr wrap="square">
            <a:spAutoFit/>
          </a:bodyPr>
          <a:lstStyle/>
          <a:p>
            <a:pPr>
              <a:lnSpc>
                <a:spcPct val="150000"/>
              </a:lnSpc>
              <a:buClr>
                <a:srgbClr val="FF0000"/>
              </a:buClr>
              <a:defRPr/>
            </a:pPr>
            <a:r>
              <a:rPr lang="en-US" altLang="zh-CN" sz="2000" dirty="0">
                <a:latin typeface="宋体" panose="02010600030101010101" pitchFamily="2" charset="-122"/>
                <a:ea typeface="宋体" panose="02010600030101010101" pitchFamily="2" charset="-122"/>
              </a:rPr>
              <a:t>  </a:t>
            </a:r>
            <a:endParaRPr 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58375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877" y="376846"/>
            <a:ext cx="7327314" cy="460375"/>
          </a:xfrm>
          <a:prstGeom prst="rect">
            <a:avLst/>
          </a:prstGeom>
          <a:noFill/>
        </p:spPr>
        <p:txBody>
          <a:bodyPr wrap="square" rtlCol="0">
            <a:spAutoFit/>
          </a:bodyPr>
          <a:lstStyle/>
          <a:p>
            <a:r>
              <a:rPr lang="zh-CN" sz="2400" dirty="0" err="1">
                <a:latin typeface="黑体" panose="02010609060101010101" pitchFamily="49" charset="-122"/>
                <a:ea typeface="黑体" panose="02010609060101010101" pitchFamily="49" charset="-122"/>
                <a:cs typeface="Lantinghei SC Demibold" panose="02000000000000000000" charset="-122"/>
              </a:rPr>
              <a:t>开源测试工具的使用</a:t>
            </a: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616856" y="870764"/>
            <a:ext cx="11065627" cy="715581"/>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en-US" altLang="zh-CN" sz="3200" b="1" dirty="0">
                <a:latin typeface="宋体" panose="02010600030101010101" pitchFamily="2" charset="-122"/>
                <a:ea typeface="宋体" panose="02010600030101010101" pitchFamily="2" charset="-122"/>
              </a:rPr>
              <a:t>Trinity</a:t>
            </a:r>
            <a:endParaRPr lang="zh-CN" sz="3200" b="1" dirty="0">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E38E5DDE-8877-B231-4BD6-C4368CCA5AF3}"/>
              </a:ext>
            </a:extLst>
          </p:cNvPr>
          <p:cNvSpPr/>
          <p:nvPr/>
        </p:nvSpPr>
        <p:spPr>
          <a:xfrm>
            <a:off x="860048" y="1752983"/>
            <a:ext cx="11065627" cy="481863"/>
          </a:xfrm>
          <a:prstGeom prst="rect">
            <a:avLst/>
          </a:prstGeom>
        </p:spPr>
        <p:txBody>
          <a:bodyPr wrap="square">
            <a:spAutoFit/>
          </a:bodyPr>
          <a:lstStyle/>
          <a:p>
            <a:pPr>
              <a:lnSpc>
                <a:spcPct val="150000"/>
              </a:lnSpc>
              <a:buClr>
                <a:srgbClr val="FF0000"/>
              </a:buClr>
              <a:defRPr/>
            </a:pPr>
            <a:r>
              <a:rPr lang="zh-CN" altLang="en-US"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Trinity </a:t>
            </a:r>
            <a:r>
              <a:rPr lang="zh-CN" altLang="en-US" sz="2000" dirty="0">
                <a:latin typeface="宋体" panose="02010600030101010101" pitchFamily="2" charset="-122"/>
                <a:ea typeface="宋体" panose="02010600030101010101" pitchFamily="2" charset="-122"/>
              </a:rPr>
              <a:t>是对内核 </a:t>
            </a:r>
            <a:r>
              <a:rPr lang="en-US" altLang="zh-CN" sz="2000" dirty="0">
                <a:latin typeface="宋体" panose="02010600030101010101" pitchFamily="2" charset="-122"/>
                <a:ea typeface="宋体" panose="02010600030101010101" pitchFamily="2" charset="-122"/>
              </a:rPr>
              <a:t>API </a:t>
            </a:r>
            <a:r>
              <a:rPr lang="zh-CN" altLang="en-US" sz="2000" dirty="0">
                <a:latin typeface="宋体" panose="02010600030101010101" pitchFamily="2" charset="-122"/>
                <a:ea typeface="宋体" panose="02010600030101010101" pitchFamily="2" charset="-122"/>
              </a:rPr>
              <a:t>进行冒烟测试的套件。</a:t>
            </a:r>
            <a:endParaRPr lang="zh-CN" sz="2000"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2EC7A3BB-1239-5445-0330-D8A487CCFC02}"/>
              </a:ext>
            </a:extLst>
          </p:cNvPr>
          <p:cNvSpPr/>
          <p:nvPr/>
        </p:nvSpPr>
        <p:spPr>
          <a:xfrm>
            <a:off x="616856" y="2554923"/>
            <a:ext cx="11065627" cy="559769"/>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zh-CN" altLang="en-US" sz="2400" b="1" dirty="0">
                <a:latin typeface="宋体" panose="02010600030101010101" pitchFamily="2" charset="-122"/>
                <a:ea typeface="宋体" panose="02010600030101010101" pitchFamily="2" charset="-122"/>
              </a:rPr>
              <a:t>操作步骤</a:t>
            </a:r>
            <a:endParaRPr lang="zh-CN" sz="2400" b="1" dirty="0">
              <a:latin typeface="宋体" panose="02010600030101010101" pitchFamily="2" charset="-122"/>
              <a:ea typeface="宋体" panose="02010600030101010101" pitchFamily="2" charset="-122"/>
            </a:endParaRPr>
          </a:p>
        </p:txBody>
      </p:sp>
      <p:sp>
        <p:nvSpPr>
          <p:cNvPr id="9" name="Rectangle 2">
            <a:extLst>
              <a:ext uri="{FF2B5EF4-FFF2-40B4-BE49-F238E27FC236}">
                <a16:creationId xmlns:a16="http://schemas.microsoft.com/office/drawing/2014/main" id="{485D4AFA-826A-BFDA-F4AE-529EA4336E71}"/>
              </a:ext>
            </a:extLst>
          </p:cNvPr>
          <p:cNvSpPr>
            <a:spLocks noChangeArrowheads="1"/>
          </p:cNvSpPr>
          <p:nvPr/>
        </p:nvSpPr>
        <p:spPr bwMode="auto">
          <a:xfrm>
            <a:off x="982930" y="3266729"/>
            <a:ext cx="7078057" cy="1477328"/>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lvl="0" eaLnBrk="0" fontAlgn="base" hangingPunct="0">
              <a:spcBef>
                <a:spcPct val="0"/>
              </a:spcBef>
              <a:spcAft>
                <a:spcPct val="0"/>
              </a:spcAft>
            </a:pPr>
            <a:r>
              <a:rPr lang="zh-CN" altLang="en-US" sz="1600" dirty="0">
                <a:latin typeface="Arial" panose="020B0604020202020204" pitchFamily="34" charset="0"/>
              </a:rPr>
              <a:t>    </a:t>
            </a:r>
            <a:r>
              <a:rPr lang="en-US" altLang="zh-CN" sz="1600" dirty="0">
                <a:latin typeface="Arial" panose="020B0604020202020204" pitchFamily="34" charset="0"/>
              </a:rPr>
              <a:t>·</a:t>
            </a:r>
            <a:r>
              <a:rPr lang="zh-CN" altLang="en-US" sz="1600" dirty="0">
                <a:latin typeface="Arial" panose="020B0604020202020204" pitchFamily="34" charset="0"/>
              </a:rPr>
              <a:t>从 </a:t>
            </a:r>
            <a:r>
              <a:rPr lang="en-US" altLang="zh-CN" sz="1600" dirty="0">
                <a:latin typeface="Arial" panose="020B0604020202020204" pitchFamily="34" charset="0"/>
              </a:rPr>
              <a:t>GitHub </a:t>
            </a:r>
            <a:r>
              <a:rPr lang="zh-CN" altLang="en-US" sz="1600" dirty="0">
                <a:latin typeface="Arial" panose="020B0604020202020204" pitchFamily="34" charset="0"/>
              </a:rPr>
              <a:t>仓库 获取 </a:t>
            </a:r>
            <a:r>
              <a:rPr lang="en-US" altLang="zh-CN" sz="1600" dirty="0">
                <a:latin typeface="Arial" panose="020B0604020202020204" pitchFamily="34" charset="0"/>
              </a:rPr>
              <a:t>Trinity </a:t>
            </a:r>
            <a:r>
              <a:rPr lang="zh-CN" altLang="en-US" sz="1600" dirty="0">
                <a:latin typeface="Arial" panose="020B0604020202020204" pitchFamily="34" charset="0"/>
              </a:rPr>
              <a:t>源代码。以非 </a:t>
            </a:r>
            <a:r>
              <a:rPr lang="en-US" altLang="zh-CN" sz="1600" dirty="0">
                <a:latin typeface="Arial" panose="020B0604020202020204" pitchFamily="34" charset="0"/>
              </a:rPr>
              <a:t>root </a:t>
            </a:r>
            <a:r>
              <a:rPr lang="zh-CN" altLang="en-US" sz="1600" dirty="0">
                <a:latin typeface="Arial" panose="020B0604020202020204" pitchFamily="34" charset="0"/>
              </a:rPr>
              <a:t>用户使用 </a:t>
            </a:r>
            <a:r>
              <a:rPr lang="en-US" altLang="zh-CN" sz="1600" dirty="0">
                <a:latin typeface="Arial" panose="020B0604020202020204" pitchFamily="34" charset="0"/>
              </a:rPr>
              <a:t>./configure &amp;&amp; make -j4 </a:t>
            </a:r>
            <a:r>
              <a:rPr lang="zh-CN" altLang="en-US" sz="1600" dirty="0">
                <a:latin typeface="Arial" panose="020B0604020202020204" pitchFamily="34" charset="0"/>
              </a:rPr>
              <a:t>进行编译后，</a:t>
            </a:r>
          </a:p>
          <a:p>
            <a:pPr lvl="0" eaLnBrk="0" fontAlgn="base" hangingPunct="0">
              <a:spcBef>
                <a:spcPct val="0"/>
              </a:spcBef>
              <a:spcAft>
                <a:spcPct val="0"/>
              </a:spcAft>
            </a:pPr>
            <a:r>
              <a:rPr lang="zh-CN" altLang="en-US" sz="1600" dirty="0">
                <a:latin typeface="Arial" panose="020B0604020202020204" pitchFamily="34" charset="0"/>
              </a:rPr>
              <a:t>    </a:t>
            </a:r>
            <a:r>
              <a:rPr lang="en-US" altLang="zh-CN" sz="1600" dirty="0">
                <a:latin typeface="Arial" panose="020B0604020202020204" pitchFamily="34" charset="0"/>
              </a:rPr>
              <a:t>·</a:t>
            </a:r>
            <a:r>
              <a:rPr lang="zh-CN" altLang="en-US" sz="1600" dirty="0">
                <a:latin typeface="Arial" panose="020B0604020202020204" pitchFamily="34" charset="0"/>
              </a:rPr>
              <a:t>使用 </a:t>
            </a:r>
            <a:r>
              <a:rPr lang="en-US" altLang="zh-CN" sz="1600" dirty="0">
                <a:latin typeface="Arial" panose="020B0604020202020204" pitchFamily="34" charset="0"/>
              </a:rPr>
              <a:t>./trinity </a:t>
            </a:r>
            <a:r>
              <a:rPr lang="zh-CN" altLang="en-US" sz="1600" dirty="0">
                <a:latin typeface="Arial" panose="020B0604020202020204" pitchFamily="34" charset="0"/>
              </a:rPr>
              <a:t>运行测试。如需减少日志输出，节省硬盘空间，可添加 </a:t>
            </a:r>
            <a:r>
              <a:rPr lang="en-US" altLang="zh-CN" sz="1600" dirty="0">
                <a:latin typeface="Arial" panose="020B0604020202020204" pitchFamily="34" charset="0"/>
              </a:rPr>
              <a:t>-q </a:t>
            </a:r>
            <a:r>
              <a:rPr lang="zh-CN" altLang="en-US" sz="1600" dirty="0">
                <a:latin typeface="Arial" panose="020B0604020202020204" pitchFamily="34" charset="0"/>
              </a:rPr>
              <a:t>或 </a:t>
            </a:r>
            <a:r>
              <a:rPr lang="en-US" altLang="zh-CN" sz="1600" dirty="0">
                <a:latin typeface="Arial" panose="020B0604020202020204" pitchFamily="34" charset="0"/>
              </a:rPr>
              <a:t>-</a:t>
            </a:r>
            <a:r>
              <a:rPr lang="en-US" altLang="zh-CN" sz="1600" dirty="0" err="1">
                <a:latin typeface="Arial" panose="020B0604020202020204" pitchFamily="34" charset="0"/>
              </a:rPr>
              <a:t>qq</a:t>
            </a:r>
            <a:r>
              <a:rPr lang="en-US" altLang="zh-CN" sz="1600" dirty="0">
                <a:latin typeface="Arial" panose="020B0604020202020204" pitchFamily="34" charset="0"/>
              </a:rPr>
              <a:t> </a:t>
            </a:r>
            <a:r>
              <a:rPr lang="zh-CN" altLang="en-US" sz="1600" dirty="0">
                <a:latin typeface="Arial" panose="020B0604020202020204" pitchFamily="34" charset="0"/>
              </a:rPr>
              <a:t>参数：</a:t>
            </a:r>
            <a:r>
              <a:rPr lang="en-US" altLang="zh-CN" sz="1600" dirty="0">
                <a:latin typeface="Arial" panose="020B0604020202020204" pitchFamily="34" charset="0"/>
              </a:rPr>
              <a:t>./trinity -</a:t>
            </a:r>
            <a:r>
              <a:rPr lang="en-US" altLang="zh-CN" sz="1600" dirty="0" err="1">
                <a:latin typeface="Arial" panose="020B0604020202020204" pitchFamily="34" charset="0"/>
              </a:rPr>
              <a:t>qq</a:t>
            </a:r>
            <a:endParaRPr lang="en-US" altLang="zh-CN" sz="1600" dirty="0">
              <a:latin typeface="Arial" panose="020B0604020202020204" pitchFamily="34" charset="0"/>
            </a:endParaRPr>
          </a:p>
          <a:p>
            <a:pPr lvl="0" eaLnBrk="0" fontAlgn="base" hangingPunct="0">
              <a:spcBef>
                <a:spcPct val="0"/>
              </a:spcBef>
              <a:spcAft>
                <a:spcPct val="0"/>
              </a:spcAft>
            </a:pPr>
            <a:r>
              <a:rPr lang="zh-CN" altLang="en-US" sz="1600" dirty="0">
                <a:latin typeface="Arial" panose="020B0604020202020204" pitchFamily="34" charset="0"/>
              </a:rPr>
              <a:t>    </a:t>
            </a:r>
            <a:r>
              <a:rPr lang="en-US" altLang="zh-CN" sz="1600" dirty="0">
                <a:latin typeface="Arial" panose="020B0604020202020204" pitchFamily="34" charset="0"/>
              </a:rPr>
              <a:t>·</a:t>
            </a:r>
            <a:r>
              <a:rPr lang="zh-CN" altLang="en-US" sz="1600" dirty="0">
                <a:latin typeface="Arial" panose="020B0604020202020204" pitchFamily="34" charset="0"/>
              </a:rPr>
              <a:t>运行结束后进入 </a:t>
            </a:r>
            <a:r>
              <a:rPr lang="en-US" altLang="zh-CN" sz="1600" dirty="0" err="1">
                <a:latin typeface="Arial" panose="020B0604020202020204" pitchFamily="34" charset="0"/>
              </a:rPr>
              <a:t>tmp</a:t>
            </a:r>
            <a:r>
              <a:rPr lang="en-US" altLang="zh-CN" sz="1600" dirty="0">
                <a:latin typeface="Arial" panose="020B0604020202020204" pitchFamily="34" charset="0"/>
              </a:rPr>
              <a:t> </a:t>
            </a:r>
            <a:r>
              <a:rPr lang="zh-CN" altLang="en-US" sz="1600" dirty="0">
                <a:latin typeface="Arial" panose="020B0604020202020204" pitchFamily="34" charset="0"/>
              </a:rPr>
              <a:t>目录查看日志。其中，</a:t>
            </a:r>
            <a:r>
              <a:rPr lang="en-US" altLang="zh-CN" sz="1600" dirty="0">
                <a:latin typeface="Arial" panose="020B0604020202020204" pitchFamily="34" charset="0"/>
              </a:rPr>
              <a:t>trinity.log </a:t>
            </a:r>
            <a:r>
              <a:rPr lang="zh-CN" altLang="en-US" sz="1600" dirty="0">
                <a:latin typeface="Arial" panose="020B0604020202020204" pitchFamily="34" charset="0"/>
              </a:rPr>
              <a:t>为主进程的日志，</a:t>
            </a:r>
            <a:r>
              <a:rPr lang="en-US" altLang="zh-CN" sz="1600" dirty="0">
                <a:latin typeface="Arial" panose="020B0604020202020204" pitchFamily="34" charset="0"/>
              </a:rPr>
              <a:t>trinity-child*.log </a:t>
            </a:r>
            <a:r>
              <a:rPr lang="zh-CN" altLang="en-US" sz="1600" dirty="0">
                <a:latin typeface="Arial" panose="020B0604020202020204" pitchFamily="34" charset="0"/>
              </a:rPr>
              <a:t>为各子进程的日志。</a:t>
            </a:r>
          </a:p>
        </p:txBody>
      </p:sp>
      <p:sp>
        <p:nvSpPr>
          <p:cNvPr id="10" name="Rectangle 3">
            <a:extLst>
              <a:ext uri="{FF2B5EF4-FFF2-40B4-BE49-F238E27FC236}">
                <a16:creationId xmlns:a16="http://schemas.microsoft.com/office/drawing/2014/main" id="{A04DDC49-4F68-61BE-768D-2BA9A2124F3F}"/>
              </a:ext>
            </a:extLst>
          </p:cNvPr>
          <p:cNvSpPr>
            <a:spLocks noChangeArrowheads="1"/>
          </p:cNvSpPr>
          <p:nvPr/>
        </p:nvSpPr>
        <p:spPr bwMode="auto">
          <a:xfrm>
            <a:off x="0" y="0"/>
            <a:ext cx="12192000" cy="45720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1200" b="0" i="0" u="none" strike="noStrike" cap="none" normalizeH="0" baseline="0">
                <a:ln>
                  <a:noFill/>
                </a:ln>
                <a:solidFill>
                  <a:schemeClr val="tx1"/>
                </a:solidFill>
                <a:effectLst/>
                <a:latin typeface="Arial" panose="020B0604020202020204" pitchFamily="34" charset="0"/>
              </a:rPr>
              <a:t> </a:t>
            </a:r>
          </a:p>
        </p:txBody>
      </p:sp>
      <p:sp>
        <p:nvSpPr>
          <p:cNvPr id="13" name="矩形 12">
            <a:extLst>
              <a:ext uri="{FF2B5EF4-FFF2-40B4-BE49-F238E27FC236}">
                <a16:creationId xmlns:a16="http://schemas.microsoft.com/office/drawing/2014/main" id="{2EB71864-D5A2-DA82-A5B2-4224BEE643EF}"/>
              </a:ext>
            </a:extLst>
          </p:cNvPr>
          <p:cNvSpPr/>
          <p:nvPr/>
        </p:nvSpPr>
        <p:spPr>
          <a:xfrm>
            <a:off x="727103" y="5403018"/>
            <a:ext cx="11065627" cy="481863"/>
          </a:xfrm>
          <a:prstGeom prst="rect">
            <a:avLst/>
          </a:prstGeom>
        </p:spPr>
        <p:txBody>
          <a:bodyPr wrap="square">
            <a:spAutoFit/>
          </a:bodyPr>
          <a:lstStyle/>
          <a:p>
            <a:pPr>
              <a:lnSpc>
                <a:spcPct val="150000"/>
              </a:lnSpc>
              <a:buClr>
                <a:srgbClr val="FF0000"/>
              </a:buClr>
              <a:defRPr/>
            </a:pPr>
            <a:r>
              <a:rPr lang="en-US" altLang="zh-CN" sz="2000" dirty="0">
                <a:latin typeface="宋体" panose="02010600030101010101" pitchFamily="2" charset="-122"/>
                <a:ea typeface="宋体" panose="02010600030101010101" pitchFamily="2" charset="-122"/>
              </a:rPr>
              <a:t>  </a:t>
            </a:r>
            <a:endParaRPr 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79691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877" y="376846"/>
            <a:ext cx="7327314" cy="460375"/>
          </a:xfrm>
          <a:prstGeom prst="rect">
            <a:avLst/>
          </a:prstGeom>
          <a:noFill/>
        </p:spPr>
        <p:txBody>
          <a:bodyPr wrap="square" rtlCol="0">
            <a:spAutoFit/>
          </a:bodyPr>
          <a:lstStyle/>
          <a:p>
            <a:r>
              <a:rPr lang="zh-CN" sz="2400" dirty="0" err="1">
                <a:latin typeface="黑体" panose="02010609060101010101" pitchFamily="49" charset="-122"/>
                <a:ea typeface="黑体" panose="02010609060101010101" pitchFamily="49" charset="-122"/>
                <a:cs typeface="Lantinghei SC Demibold" panose="02000000000000000000" charset="-122"/>
              </a:rPr>
              <a:t>开源测试工具的使用</a:t>
            </a: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616856" y="870764"/>
            <a:ext cx="11065627" cy="715581"/>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en-US" altLang="zh-CN" sz="3200" b="1" dirty="0" err="1">
                <a:latin typeface="宋体" panose="02010600030101010101" pitchFamily="2" charset="-122"/>
                <a:ea typeface="宋体" panose="02010600030101010101" pitchFamily="2" charset="-122"/>
              </a:rPr>
              <a:t>nmap</a:t>
            </a:r>
            <a:endParaRPr lang="zh-CN" sz="3200" b="1" dirty="0">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E38E5DDE-8877-B231-4BD6-C4368CCA5AF3}"/>
              </a:ext>
            </a:extLst>
          </p:cNvPr>
          <p:cNvSpPr/>
          <p:nvPr/>
        </p:nvSpPr>
        <p:spPr>
          <a:xfrm>
            <a:off x="860048" y="1752983"/>
            <a:ext cx="11065627" cy="1405193"/>
          </a:xfrm>
          <a:prstGeom prst="rect">
            <a:avLst/>
          </a:prstGeom>
        </p:spPr>
        <p:txBody>
          <a:bodyPr wrap="square">
            <a:spAutoFit/>
          </a:bodyPr>
          <a:lstStyle/>
          <a:p>
            <a:pPr>
              <a:lnSpc>
                <a:spcPct val="150000"/>
              </a:lnSpc>
              <a:buClr>
                <a:srgbClr val="FF0000"/>
              </a:buClr>
              <a:defRPr/>
            </a:pPr>
            <a:r>
              <a:rPr lang="zh-CN" altLang="en-US" sz="2000" dirty="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nmap</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Network Mapper</a:t>
            </a:r>
            <a:r>
              <a:rPr lang="zh-CN" altLang="en-US" sz="2000" dirty="0">
                <a:latin typeface="宋体" panose="02010600030101010101" pitchFamily="2" charset="-122"/>
                <a:ea typeface="宋体" panose="02010600030101010101" pitchFamily="2" charset="-122"/>
              </a:rPr>
              <a:t>）是一款开源免费的针对大型网络的端口扫描工具，</a:t>
            </a:r>
            <a:r>
              <a:rPr lang="en-US" altLang="zh-CN" sz="2000" dirty="0" err="1">
                <a:latin typeface="宋体" panose="02010600030101010101" pitchFamily="2" charset="-122"/>
                <a:ea typeface="宋体" panose="02010600030101010101" pitchFamily="2" charset="-122"/>
              </a:rPr>
              <a:t>nmap</a:t>
            </a:r>
            <a:r>
              <a:rPr lang="zh-CN" altLang="en-US" sz="2000" dirty="0">
                <a:latin typeface="宋体" panose="02010600030101010101" pitchFamily="2" charset="-122"/>
                <a:ea typeface="宋体" panose="02010600030101010101" pitchFamily="2" charset="-122"/>
              </a:rPr>
              <a:t>可以检测目标主机是否在线、主机端口开放情况、检测主机运行的服务类型及版本信息、检测操作系统与设备类型等信息。</a:t>
            </a:r>
            <a:endParaRPr lang="zh-CN" sz="2000"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2EC7A3BB-1239-5445-0330-D8A487CCFC02}"/>
              </a:ext>
            </a:extLst>
          </p:cNvPr>
          <p:cNvSpPr/>
          <p:nvPr/>
        </p:nvSpPr>
        <p:spPr>
          <a:xfrm>
            <a:off x="616855" y="3061298"/>
            <a:ext cx="11065627" cy="559769"/>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zh-CN" altLang="en-US" sz="2400" b="1" dirty="0">
                <a:latin typeface="宋体" panose="02010600030101010101" pitchFamily="2" charset="-122"/>
                <a:ea typeface="宋体" panose="02010600030101010101" pitchFamily="2" charset="-122"/>
              </a:rPr>
              <a:t>操作步骤</a:t>
            </a:r>
            <a:endParaRPr lang="zh-CN" sz="2400" b="1" dirty="0">
              <a:latin typeface="宋体" panose="02010600030101010101" pitchFamily="2" charset="-122"/>
              <a:ea typeface="宋体" panose="02010600030101010101" pitchFamily="2" charset="-122"/>
            </a:endParaRPr>
          </a:p>
        </p:txBody>
      </p:sp>
      <p:sp>
        <p:nvSpPr>
          <p:cNvPr id="10" name="Rectangle 3">
            <a:extLst>
              <a:ext uri="{FF2B5EF4-FFF2-40B4-BE49-F238E27FC236}">
                <a16:creationId xmlns:a16="http://schemas.microsoft.com/office/drawing/2014/main" id="{A04DDC49-4F68-61BE-768D-2BA9A2124F3F}"/>
              </a:ext>
            </a:extLst>
          </p:cNvPr>
          <p:cNvSpPr>
            <a:spLocks noChangeArrowheads="1"/>
          </p:cNvSpPr>
          <p:nvPr/>
        </p:nvSpPr>
        <p:spPr bwMode="auto">
          <a:xfrm>
            <a:off x="0" y="0"/>
            <a:ext cx="12192000" cy="45720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1200" b="0" i="0" u="none" strike="noStrike" cap="none" normalizeH="0" baseline="0">
                <a:ln>
                  <a:noFill/>
                </a:ln>
                <a:solidFill>
                  <a:schemeClr val="tx1"/>
                </a:solidFill>
                <a:effectLst/>
                <a:latin typeface="Arial" panose="020B0604020202020204" pitchFamily="34" charset="0"/>
              </a:rPr>
              <a:t> </a:t>
            </a:r>
          </a:p>
        </p:txBody>
      </p:sp>
      <p:sp>
        <p:nvSpPr>
          <p:cNvPr id="13" name="矩形 12">
            <a:extLst>
              <a:ext uri="{FF2B5EF4-FFF2-40B4-BE49-F238E27FC236}">
                <a16:creationId xmlns:a16="http://schemas.microsoft.com/office/drawing/2014/main" id="{2EB71864-D5A2-DA82-A5B2-4224BEE643EF}"/>
              </a:ext>
            </a:extLst>
          </p:cNvPr>
          <p:cNvSpPr/>
          <p:nvPr/>
        </p:nvSpPr>
        <p:spPr>
          <a:xfrm>
            <a:off x="727103" y="5403018"/>
            <a:ext cx="11065627" cy="481863"/>
          </a:xfrm>
          <a:prstGeom prst="rect">
            <a:avLst/>
          </a:prstGeom>
        </p:spPr>
        <p:txBody>
          <a:bodyPr wrap="square">
            <a:spAutoFit/>
          </a:bodyPr>
          <a:lstStyle/>
          <a:p>
            <a:pPr>
              <a:lnSpc>
                <a:spcPct val="150000"/>
              </a:lnSpc>
              <a:buClr>
                <a:srgbClr val="FF0000"/>
              </a:buClr>
              <a:defRPr/>
            </a:pPr>
            <a:r>
              <a:rPr lang="en-US" altLang="zh-CN" sz="2000" dirty="0">
                <a:latin typeface="宋体" panose="02010600030101010101" pitchFamily="2" charset="-122"/>
                <a:ea typeface="宋体" panose="02010600030101010101" pitchFamily="2" charset="-122"/>
              </a:rPr>
              <a:t>  </a:t>
            </a:r>
            <a:endParaRPr lang="zh-CN" sz="2000" dirty="0">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DF3566A7-6375-B9BB-58F1-F0BB904E101A}"/>
              </a:ext>
            </a:extLst>
          </p:cNvPr>
          <p:cNvSpPr/>
          <p:nvPr/>
        </p:nvSpPr>
        <p:spPr>
          <a:xfrm>
            <a:off x="738452" y="3611819"/>
            <a:ext cx="11065627" cy="1866858"/>
          </a:xfrm>
          <a:prstGeom prst="rect">
            <a:avLst/>
          </a:prstGeom>
        </p:spPr>
        <p:txBody>
          <a:bodyPr wrap="square">
            <a:spAutoFit/>
          </a:bodyPr>
          <a:lstStyle/>
          <a:p>
            <a:pPr>
              <a:lnSpc>
                <a:spcPct val="150000"/>
              </a:lnSpc>
              <a:buClr>
                <a:srgbClr val="FF0000"/>
              </a:buClr>
              <a:defRPr/>
            </a:pP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安装依赖包：</a:t>
            </a:r>
            <a:r>
              <a:rPr lang="en-US" altLang="zh-CN" sz="2000" dirty="0" err="1">
                <a:latin typeface="宋体" panose="02010600030101010101" pitchFamily="2" charset="-122"/>
                <a:ea typeface="宋体" panose="02010600030101010101" pitchFamily="2" charset="-122"/>
              </a:rPr>
              <a:t>sudo</a:t>
            </a:r>
            <a:r>
              <a:rPr lang="en-US" altLang="zh-CN" sz="2000" dirty="0">
                <a:latin typeface="宋体" panose="02010600030101010101" pitchFamily="2" charset="-122"/>
                <a:ea typeface="宋体" panose="02010600030101010101" pitchFamily="2" charset="-122"/>
              </a:rPr>
              <a:t> apt install -y vde2</a:t>
            </a:r>
          </a:p>
          <a:p>
            <a:pPr>
              <a:lnSpc>
                <a:spcPct val="150000"/>
              </a:lnSpc>
              <a:buClr>
                <a:srgbClr val="FF0000"/>
              </a:buClr>
              <a:defRPr/>
            </a:pP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利用脚本配置 </a:t>
            </a:r>
            <a:r>
              <a:rPr lang="en-US" altLang="zh-CN" sz="2000" dirty="0">
                <a:latin typeface="宋体" panose="02010600030101010101" pitchFamily="2" charset="-122"/>
                <a:ea typeface="宋体" panose="02010600030101010101" pitchFamily="2" charset="-122"/>
              </a:rPr>
              <a:t>VDE </a:t>
            </a:r>
            <a:r>
              <a:rPr lang="zh-CN" altLang="en-US" sz="2000" dirty="0">
                <a:latin typeface="宋体" panose="02010600030101010101" pitchFamily="2" charset="-122"/>
                <a:ea typeface="宋体" panose="02010600030101010101" pitchFamily="2" charset="-122"/>
              </a:rPr>
              <a:t>网络</a:t>
            </a:r>
            <a:endParaRPr lang="en-US" altLang="zh-CN" sz="2000" dirty="0">
              <a:latin typeface="宋体" panose="02010600030101010101" pitchFamily="2" charset="-122"/>
              <a:ea typeface="宋体" panose="02010600030101010101" pitchFamily="2" charset="-122"/>
            </a:endParaRPr>
          </a:p>
          <a:p>
            <a:pPr>
              <a:lnSpc>
                <a:spcPct val="150000"/>
              </a:lnSpc>
              <a:buClr>
                <a:srgbClr val="FF0000"/>
              </a:buClr>
              <a:defRPr/>
            </a:pP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将两台虚拟机的 </a:t>
            </a:r>
            <a:r>
              <a:rPr lang="en-US" altLang="zh-CN" sz="2000" dirty="0" err="1">
                <a:latin typeface="宋体" panose="02010600030101010101" pitchFamily="2" charset="-122"/>
                <a:ea typeface="宋体" panose="02010600030101010101" pitchFamily="2" charset="-122"/>
              </a:rPr>
              <a:t>ssh_port</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修改为不同端口以免冲突。</a:t>
            </a:r>
            <a:endParaRPr lang="en-US" altLang="zh-CN" sz="2000" dirty="0">
              <a:latin typeface="宋体" panose="02010600030101010101" pitchFamily="2" charset="-122"/>
              <a:ea typeface="宋体" panose="02010600030101010101" pitchFamily="2" charset="-122"/>
            </a:endParaRPr>
          </a:p>
          <a:p>
            <a:pPr>
              <a:lnSpc>
                <a:spcPct val="150000"/>
              </a:lnSpc>
              <a:buClr>
                <a:srgbClr val="FF0000"/>
              </a:buClr>
              <a:defRPr/>
            </a:pP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在其中一台虚拟机上安装 </a:t>
            </a:r>
            <a:r>
              <a:rPr lang="en-US" altLang="zh-CN" sz="2000" dirty="0" err="1">
                <a:latin typeface="宋体" panose="02010600030101010101" pitchFamily="2" charset="-122"/>
                <a:ea typeface="宋体" panose="02010600030101010101" pitchFamily="2" charset="-122"/>
              </a:rPr>
              <a:t>nmap</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并运行端口扫描：</a:t>
            </a:r>
            <a:endParaRPr 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56820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877" y="376846"/>
            <a:ext cx="7327314" cy="460375"/>
          </a:xfrm>
          <a:prstGeom prst="rect">
            <a:avLst/>
          </a:prstGeom>
          <a:noFill/>
        </p:spPr>
        <p:txBody>
          <a:bodyPr wrap="square" rtlCol="0">
            <a:spAutoFit/>
          </a:bodyPr>
          <a:lstStyle/>
          <a:p>
            <a:r>
              <a:rPr lang="zh-CN" sz="2400" dirty="0" err="1">
                <a:latin typeface="黑体" panose="02010609060101010101" pitchFamily="49" charset="-122"/>
                <a:ea typeface="黑体" panose="02010609060101010101" pitchFamily="49" charset="-122"/>
                <a:cs typeface="Lantinghei SC Demibold" panose="02000000000000000000" charset="-122"/>
              </a:rPr>
              <a:t>开源测试工具的使用</a:t>
            </a: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616856" y="870764"/>
            <a:ext cx="11065627" cy="715581"/>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en-US" altLang="zh-CN" sz="3200" b="1" dirty="0" err="1">
                <a:latin typeface="宋体" panose="02010600030101010101" pitchFamily="2" charset="-122"/>
                <a:ea typeface="宋体" panose="02010600030101010101" pitchFamily="2" charset="-122"/>
              </a:rPr>
              <a:t>syzkaller</a:t>
            </a:r>
            <a:endParaRPr lang="zh-CN" sz="3200" b="1" dirty="0">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E38E5DDE-8877-B231-4BD6-C4368CCA5AF3}"/>
              </a:ext>
            </a:extLst>
          </p:cNvPr>
          <p:cNvSpPr/>
          <p:nvPr/>
        </p:nvSpPr>
        <p:spPr>
          <a:xfrm>
            <a:off x="860048" y="1752983"/>
            <a:ext cx="11065627" cy="481863"/>
          </a:xfrm>
          <a:prstGeom prst="rect">
            <a:avLst/>
          </a:prstGeom>
        </p:spPr>
        <p:txBody>
          <a:bodyPr wrap="square">
            <a:spAutoFit/>
          </a:bodyPr>
          <a:lstStyle/>
          <a:p>
            <a:pPr>
              <a:lnSpc>
                <a:spcPct val="150000"/>
              </a:lnSpc>
              <a:buClr>
                <a:srgbClr val="FF0000"/>
              </a:buClr>
              <a:defRPr/>
            </a:pPr>
            <a:r>
              <a:rPr lang="en-US" altLang="zh-CN" sz="2000" dirty="0" err="1">
                <a:latin typeface="宋体" panose="02010600030101010101" pitchFamily="2" charset="-122"/>
                <a:ea typeface="宋体" panose="02010600030101010101" pitchFamily="2" charset="-122"/>
              </a:rPr>
              <a:t>syzkaller</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是由 </a:t>
            </a:r>
            <a:r>
              <a:rPr lang="en-US" altLang="zh-CN" sz="2000" dirty="0">
                <a:latin typeface="宋体" panose="02010600030101010101" pitchFamily="2" charset="-122"/>
                <a:ea typeface="宋体" panose="02010600030101010101" pitchFamily="2" charset="-122"/>
              </a:rPr>
              <a:t>Google </a:t>
            </a:r>
            <a:r>
              <a:rPr lang="zh-CN" altLang="en-US" sz="2000" dirty="0">
                <a:latin typeface="宋体" panose="02010600030101010101" pitchFamily="2" charset="-122"/>
                <a:ea typeface="宋体" panose="02010600030101010101" pitchFamily="2" charset="-122"/>
              </a:rPr>
              <a:t>开发的内核冒烟测试工具，可以对多种内核进行冒烟测试。</a:t>
            </a:r>
            <a:endParaRPr lang="zh-CN" sz="2000"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2EC7A3BB-1239-5445-0330-D8A487CCFC02}"/>
              </a:ext>
            </a:extLst>
          </p:cNvPr>
          <p:cNvSpPr/>
          <p:nvPr/>
        </p:nvSpPr>
        <p:spPr>
          <a:xfrm>
            <a:off x="616856" y="2330777"/>
            <a:ext cx="11065627" cy="559769"/>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zh-CN" altLang="en-US" sz="2400" b="1" dirty="0">
                <a:latin typeface="宋体" panose="02010600030101010101" pitchFamily="2" charset="-122"/>
                <a:ea typeface="宋体" panose="02010600030101010101" pitchFamily="2" charset="-122"/>
              </a:rPr>
              <a:t>操作步骤</a:t>
            </a:r>
            <a:endParaRPr lang="zh-CN" sz="2400" b="1" dirty="0">
              <a:latin typeface="宋体" panose="02010600030101010101" pitchFamily="2" charset="-122"/>
              <a:ea typeface="宋体" panose="02010600030101010101" pitchFamily="2" charset="-122"/>
            </a:endParaRPr>
          </a:p>
        </p:txBody>
      </p:sp>
      <p:sp>
        <p:nvSpPr>
          <p:cNvPr id="10" name="Rectangle 3">
            <a:extLst>
              <a:ext uri="{FF2B5EF4-FFF2-40B4-BE49-F238E27FC236}">
                <a16:creationId xmlns:a16="http://schemas.microsoft.com/office/drawing/2014/main" id="{A04DDC49-4F68-61BE-768D-2BA9A2124F3F}"/>
              </a:ext>
            </a:extLst>
          </p:cNvPr>
          <p:cNvSpPr>
            <a:spLocks noChangeArrowheads="1"/>
          </p:cNvSpPr>
          <p:nvPr/>
        </p:nvSpPr>
        <p:spPr bwMode="auto">
          <a:xfrm>
            <a:off x="0" y="0"/>
            <a:ext cx="12192000" cy="45720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1200" b="0" i="0" u="none" strike="noStrike" cap="none" normalizeH="0" baseline="0">
                <a:ln>
                  <a:noFill/>
                </a:ln>
                <a:solidFill>
                  <a:schemeClr val="tx1"/>
                </a:solidFill>
                <a:effectLst/>
                <a:latin typeface="Arial" panose="020B0604020202020204" pitchFamily="34" charset="0"/>
              </a:rPr>
              <a:t> </a:t>
            </a:r>
          </a:p>
        </p:txBody>
      </p:sp>
      <p:sp>
        <p:nvSpPr>
          <p:cNvPr id="13" name="矩形 12">
            <a:extLst>
              <a:ext uri="{FF2B5EF4-FFF2-40B4-BE49-F238E27FC236}">
                <a16:creationId xmlns:a16="http://schemas.microsoft.com/office/drawing/2014/main" id="{2EB71864-D5A2-DA82-A5B2-4224BEE643EF}"/>
              </a:ext>
            </a:extLst>
          </p:cNvPr>
          <p:cNvSpPr/>
          <p:nvPr/>
        </p:nvSpPr>
        <p:spPr>
          <a:xfrm>
            <a:off x="727103" y="5403018"/>
            <a:ext cx="11065627" cy="481863"/>
          </a:xfrm>
          <a:prstGeom prst="rect">
            <a:avLst/>
          </a:prstGeom>
        </p:spPr>
        <p:txBody>
          <a:bodyPr wrap="square">
            <a:spAutoFit/>
          </a:bodyPr>
          <a:lstStyle/>
          <a:p>
            <a:pPr>
              <a:lnSpc>
                <a:spcPct val="150000"/>
              </a:lnSpc>
              <a:buClr>
                <a:srgbClr val="FF0000"/>
              </a:buClr>
              <a:defRPr/>
            </a:pPr>
            <a:r>
              <a:rPr lang="en-US" altLang="zh-CN" sz="2000" dirty="0">
                <a:latin typeface="宋体" panose="02010600030101010101" pitchFamily="2" charset="-122"/>
                <a:ea typeface="宋体" panose="02010600030101010101" pitchFamily="2" charset="-122"/>
              </a:rPr>
              <a:t>  </a:t>
            </a:r>
            <a:endParaRPr lang="zh-CN" sz="2000" dirty="0">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DF3566A7-6375-B9BB-58F1-F0BB904E101A}"/>
              </a:ext>
            </a:extLst>
          </p:cNvPr>
          <p:cNvSpPr/>
          <p:nvPr/>
        </p:nvSpPr>
        <p:spPr>
          <a:xfrm>
            <a:off x="983701" y="3042561"/>
            <a:ext cx="11065627" cy="3358612"/>
          </a:xfrm>
          <a:prstGeom prst="rect">
            <a:avLst/>
          </a:prstGeom>
        </p:spPr>
        <p:txBody>
          <a:bodyPr wrap="square">
            <a:spAutoFit/>
          </a:bodyPr>
          <a:lstStyle/>
          <a:p>
            <a:pPr>
              <a:lnSpc>
                <a:spcPct val="150000"/>
              </a:lnSpc>
              <a:buClr>
                <a:srgbClr val="FF0000"/>
              </a:buClr>
              <a:defRPr/>
            </a:pP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获取 </a:t>
            </a:r>
            <a:r>
              <a:rPr lang="en-US" altLang="zh-CN" sz="1600" dirty="0">
                <a:latin typeface="宋体" panose="02010600030101010101" pitchFamily="2" charset="-122"/>
                <a:ea typeface="宋体" panose="02010600030101010101" pitchFamily="2" charset="-122"/>
              </a:rPr>
              <a:t>Golang </a:t>
            </a:r>
            <a:r>
              <a:rPr lang="zh-CN" altLang="en-US" sz="1600" dirty="0">
                <a:latin typeface="宋体" panose="02010600030101010101" pitchFamily="2" charset="-122"/>
                <a:ea typeface="宋体" panose="02010600030101010101" pitchFamily="2" charset="-122"/>
              </a:rPr>
              <a:t>工具链</a:t>
            </a:r>
            <a:endParaRPr lang="en-US" altLang="zh-CN" sz="1600" dirty="0">
              <a:latin typeface="宋体" panose="02010600030101010101" pitchFamily="2" charset="-122"/>
              <a:ea typeface="宋体" panose="02010600030101010101" pitchFamily="2" charset="-122"/>
            </a:endParaRPr>
          </a:p>
          <a:p>
            <a:pPr>
              <a:lnSpc>
                <a:spcPct val="150000"/>
              </a:lnSpc>
              <a:buClr>
                <a:srgbClr val="FF0000"/>
              </a:buClr>
              <a:defRPr/>
            </a:pP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制作 </a:t>
            </a:r>
            <a:r>
              <a:rPr lang="en-US" altLang="zh-CN" sz="1600" dirty="0">
                <a:latin typeface="宋体" panose="02010600030101010101" pitchFamily="2" charset="-122"/>
                <a:ea typeface="宋体" panose="02010600030101010101" pitchFamily="2" charset="-122"/>
              </a:rPr>
              <a:t>RISC-V </a:t>
            </a:r>
            <a:r>
              <a:rPr lang="zh-CN" altLang="en-US" sz="1600" dirty="0">
                <a:latin typeface="宋体" panose="02010600030101010101" pitchFamily="2" charset="-122"/>
                <a:ea typeface="宋体" panose="02010600030101010101" pitchFamily="2" charset="-122"/>
              </a:rPr>
              <a:t>交叉编译工具链</a:t>
            </a:r>
            <a:endParaRPr lang="en-US" altLang="zh-CN" sz="1600" dirty="0">
              <a:latin typeface="宋体" panose="02010600030101010101" pitchFamily="2" charset="-122"/>
              <a:ea typeface="宋体" panose="02010600030101010101" pitchFamily="2" charset="-122"/>
            </a:endParaRPr>
          </a:p>
          <a:p>
            <a:pPr>
              <a:lnSpc>
                <a:spcPct val="150000"/>
              </a:lnSpc>
              <a:buClr>
                <a:srgbClr val="FF0000"/>
              </a:buClr>
              <a:defRPr/>
            </a:pP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安装 </a:t>
            </a:r>
            <a:r>
              <a:rPr lang="en-US" altLang="zh-CN" sz="1600" dirty="0">
                <a:latin typeface="宋体" panose="02010600030101010101" pitchFamily="2" charset="-122"/>
                <a:ea typeface="宋体" panose="02010600030101010101" pitchFamily="2" charset="-122"/>
              </a:rPr>
              <a:t>QEMU</a:t>
            </a:r>
          </a:p>
          <a:p>
            <a:pPr>
              <a:lnSpc>
                <a:spcPct val="150000"/>
              </a:lnSpc>
              <a:buClr>
                <a:srgbClr val="FF0000"/>
              </a:buClr>
              <a:defRPr/>
            </a:pP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构建 </a:t>
            </a:r>
            <a:r>
              <a:rPr lang="en-US" altLang="zh-CN" sz="1600" dirty="0" err="1">
                <a:latin typeface="宋体" panose="02010600030101010101" pitchFamily="2" charset="-122"/>
                <a:ea typeface="宋体" panose="02010600030101010101" pitchFamily="2" charset="-122"/>
              </a:rPr>
              <a:t>syzkaller</a:t>
            </a:r>
            <a:endParaRPr lang="en-US" altLang="zh-CN" sz="1600" dirty="0">
              <a:latin typeface="宋体" panose="02010600030101010101" pitchFamily="2" charset="-122"/>
              <a:ea typeface="宋体" panose="02010600030101010101" pitchFamily="2" charset="-122"/>
            </a:endParaRPr>
          </a:p>
          <a:p>
            <a:pPr>
              <a:lnSpc>
                <a:spcPct val="150000"/>
              </a:lnSpc>
              <a:buClr>
                <a:srgbClr val="FF0000"/>
              </a:buClr>
              <a:defRPr/>
            </a:pP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配置受测镜像</a:t>
            </a:r>
            <a:endParaRPr lang="en-US" altLang="zh-CN" sz="1600" dirty="0">
              <a:latin typeface="宋体" panose="02010600030101010101" pitchFamily="2" charset="-122"/>
              <a:ea typeface="宋体" panose="02010600030101010101" pitchFamily="2" charset="-122"/>
            </a:endParaRPr>
          </a:p>
          <a:p>
            <a:pPr>
              <a:lnSpc>
                <a:spcPct val="150000"/>
              </a:lnSpc>
              <a:buClr>
                <a:srgbClr val="FF0000"/>
              </a:buClr>
              <a:defRPr/>
            </a:pP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配置 </a:t>
            </a:r>
            <a:r>
              <a:rPr lang="en-US" altLang="zh-CN" sz="1600" dirty="0" err="1">
                <a:latin typeface="宋体" panose="02010600030101010101" pitchFamily="2" charset="-122"/>
                <a:ea typeface="宋体" panose="02010600030101010101" pitchFamily="2" charset="-122"/>
              </a:rPr>
              <a:t>fstab</a:t>
            </a:r>
            <a:r>
              <a:rPr lang="zh-CN" altLang="en-US" sz="1600" dirty="0">
                <a:latin typeface="宋体" panose="02010600030101010101" pitchFamily="2" charset="-122"/>
                <a:ea typeface="宋体" panose="02010600030101010101" pitchFamily="2" charset="-122"/>
              </a:rPr>
              <a:t>和</a:t>
            </a:r>
            <a:r>
              <a:rPr lang="en-US" altLang="zh-CN" sz="1600" dirty="0" err="1">
                <a:latin typeface="宋体" panose="02010600030101010101" pitchFamily="2" charset="-122"/>
                <a:ea typeface="宋体" panose="02010600030101010101" pitchFamily="2" charset="-122"/>
              </a:rPr>
              <a:t>OpenSSHD</a:t>
            </a:r>
            <a:endParaRPr lang="en-US" altLang="zh-CN" sz="1600" dirty="0">
              <a:latin typeface="宋体" panose="02010600030101010101" pitchFamily="2" charset="-122"/>
              <a:ea typeface="宋体" panose="02010600030101010101" pitchFamily="2" charset="-122"/>
            </a:endParaRPr>
          </a:p>
          <a:p>
            <a:pPr>
              <a:lnSpc>
                <a:spcPct val="150000"/>
              </a:lnSpc>
              <a:buClr>
                <a:srgbClr val="FF0000"/>
              </a:buClr>
              <a:defRPr/>
            </a:pP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生成 </a:t>
            </a:r>
            <a:r>
              <a:rPr lang="en-US" altLang="zh-CN" sz="1600" dirty="0">
                <a:latin typeface="宋体" panose="02010600030101010101" pitchFamily="2" charset="-122"/>
                <a:ea typeface="宋体" panose="02010600030101010101" pitchFamily="2" charset="-122"/>
              </a:rPr>
              <a:t>SSH </a:t>
            </a:r>
            <a:r>
              <a:rPr lang="zh-CN" altLang="en-US" sz="1600" dirty="0">
                <a:latin typeface="宋体" panose="02010600030101010101" pitchFamily="2" charset="-122"/>
                <a:ea typeface="宋体" panose="02010600030101010101" pitchFamily="2" charset="-122"/>
              </a:rPr>
              <a:t>密钥对</a:t>
            </a:r>
            <a:endParaRPr lang="en-US" altLang="zh-CN" sz="1600" dirty="0">
              <a:latin typeface="宋体" panose="02010600030101010101" pitchFamily="2" charset="-122"/>
              <a:ea typeface="宋体" panose="02010600030101010101" pitchFamily="2" charset="-122"/>
            </a:endParaRPr>
          </a:p>
          <a:p>
            <a:pPr>
              <a:lnSpc>
                <a:spcPct val="150000"/>
              </a:lnSpc>
              <a:buClr>
                <a:srgbClr val="FF0000"/>
              </a:buClr>
              <a:defRPr/>
            </a:pP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编写 </a:t>
            </a:r>
            <a:r>
              <a:rPr lang="en-US" altLang="zh-CN" sz="1600" dirty="0" err="1">
                <a:latin typeface="宋体" panose="02010600030101010101" pitchFamily="2" charset="-122"/>
                <a:ea typeface="宋体" panose="02010600030101010101" pitchFamily="2" charset="-122"/>
              </a:rPr>
              <a:t>syzkaller</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配置文件</a:t>
            </a:r>
            <a:endParaRPr lang="en-US" altLang="zh-CN" sz="1600" dirty="0">
              <a:latin typeface="宋体" panose="02010600030101010101" pitchFamily="2" charset="-122"/>
              <a:ea typeface="宋体" panose="02010600030101010101" pitchFamily="2" charset="-122"/>
            </a:endParaRPr>
          </a:p>
          <a:p>
            <a:pPr>
              <a:lnSpc>
                <a:spcPct val="150000"/>
              </a:lnSpc>
              <a:buClr>
                <a:srgbClr val="FF0000"/>
              </a:buClr>
              <a:defRPr/>
            </a:pP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运行测试</a:t>
            </a:r>
            <a:endParaRPr lang="zh-CN"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47283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877" y="376846"/>
            <a:ext cx="7327314" cy="460375"/>
          </a:xfrm>
          <a:prstGeom prst="rect">
            <a:avLst/>
          </a:prstGeom>
          <a:noFill/>
        </p:spPr>
        <p:txBody>
          <a:bodyPr wrap="square" rtlCol="0">
            <a:spAutoFit/>
          </a:bodyPr>
          <a:lstStyle/>
          <a:p>
            <a:r>
              <a:rPr lang="zh-CN" sz="2400" dirty="0" err="1">
                <a:latin typeface="黑体" panose="02010609060101010101" pitchFamily="49" charset="-122"/>
                <a:ea typeface="黑体" panose="02010609060101010101" pitchFamily="49" charset="-122"/>
                <a:cs typeface="Lantinghei SC Demibold" panose="02000000000000000000" charset="-122"/>
              </a:rPr>
              <a:t>开源测试工具的使用</a:t>
            </a: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Rectangle 3">
            <a:extLst>
              <a:ext uri="{FF2B5EF4-FFF2-40B4-BE49-F238E27FC236}">
                <a16:creationId xmlns:a16="http://schemas.microsoft.com/office/drawing/2014/main" id="{A04DDC49-4F68-61BE-768D-2BA9A2124F3F}"/>
              </a:ext>
            </a:extLst>
          </p:cNvPr>
          <p:cNvSpPr>
            <a:spLocks noChangeArrowheads="1"/>
          </p:cNvSpPr>
          <p:nvPr/>
        </p:nvSpPr>
        <p:spPr bwMode="auto">
          <a:xfrm>
            <a:off x="0" y="0"/>
            <a:ext cx="12192000" cy="45720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1200" b="0" i="0" u="none" strike="noStrike" cap="none" normalizeH="0" baseline="0">
                <a:ln>
                  <a:noFill/>
                </a:ln>
                <a:solidFill>
                  <a:schemeClr val="tx1"/>
                </a:solidFill>
                <a:effectLst/>
                <a:latin typeface="Arial" panose="020B0604020202020204" pitchFamily="34" charset="0"/>
              </a:rPr>
              <a:t> </a:t>
            </a:r>
          </a:p>
        </p:txBody>
      </p:sp>
      <p:sp>
        <p:nvSpPr>
          <p:cNvPr id="13" name="矩形 12">
            <a:extLst>
              <a:ext uri="{FF2B5EF4-FFF2-40B4-BE49-F238E27FC236}">
                <a16:creationId xmlns:a16="http://schemas.microsoft.com/office/drawing/2014/main" id="{2EB71864-D5A2-DA82-A5B2-4224BEE643EF}"/>
              </a:ext>
            </a:extLst>
          </p:cNvPr>
          <p:cNvSpPr/>
          <p:nvPr/>
        </p:nvSpPr>
        <p:spPr>
          <a:xfrm>
            <a:off x="727103" y="5403018"/>
            <a:ext cx="11065627" cy="481863"/>
          </a:xfrm>
          <a:prstGeom prst="rect">
            <a:avLst/>
          </a:prstGeom>
        </p:spPr>
        <p:txBody>
          <a:bodyPr wrap="square">
            <a:spAutoFit/>
          </a:bodyPr>
          <a:lstStyle/>
          <a:p>
            <a:pPr>
              <a:lnSpc>
                <a:spcPct val="150000"/>
              </a:lnSpc>
              <a:buClr>
                <a:srgbClr val="FF0000"/>
              </a:buClr>
              <a:defRPr/>
            </a:pPr>
            <a:r>
              <a:rPr lang="en-US" altLang="zh-CN" sz="2000" dirty="0">
                <a:latin typeface="宋体" panose="02010600030101010101" pitchFamily="2" charset="-122"/>
                <a:ea typeface="宋体" panose="02010600030101010101" pitchFamily="2" charset="-122"/>
              </a:rPr>
              <a:t>  </a:t>
            </a:r>
            <a:endParaRPr lang="zh-CN" sz="2000" dirty="0">
              <a:latin typeface="宋体" panose="02010600030101010101" pitchFamily="2" charset="-122"/>
              <a:ea typeface="宋体" panose="02010600030101010101" pitchFamily="2" charset="-122"/>
            </a:endParaRPr>
          </a:p>
        </p:txBody>
      </p:sp>
      <p:graphicFrame>
        <p:nvGraphicFramePr>
          <p:cNvPr id="3" name="表格 2">
            <a:extLst>
              <a:ext uri="{FF2B5EF4-FFF2-40B4-BE49-F238E27FC236}">
                <a16:creationId xmlns:a16="http://schemas.microsoft.com/office/drawing/2014/main" id="{26C9EB08-6EB7-6AD5-2A65-92360699CB87}"/>
              </a:ext>
            </a:extLst>
          </p:cNvPr>
          <p:cNvGraphicFramePr>
            <a:graphicFrameLocks noGrp="1"/>
          </p:cNvGraphicFramePr>
          <p:nvPr>
            <p:extLst>
              <p:ext uri="{D42A27DB-BD31-4B8C-83A1-F6EECF244321}">
                <p14:modId xmlns:p14="http://schemas.microsoft.com/office/powerpoint/2010/main" val="2009175534"/>
              </p:ext>
            </p:extLst>
          </p:nvPr>
        </p:nvGraphicFramePr>
        <p:xfrm>
          <a:off x="1111115" y="1439513"/>
          <a:ext cx="10439994" cy="4599115"/>
        </p:xfrm>
        <a:graphic>
          <a:graphicData uri="http://schemas.openxmlformats.org/drawingml/2006/table">
            <a:tbl>
              <a:tblPr firstRow="1" bandRow="1">
                <a:tableStyleId>{5C22544A-7EE6-4342-B048-85BDC9FD1C3A}</a:tableStyleId>
              </a:tblPr>
              <a:tblGrid>
                <a:gridCol w="2071559">
                  <a:extLst>
                    <a:ext uri="{9D8B030D-6E8A-4147-A177-3AD203B41FA5}">
                      <a16:colId xmlns:a16="http://schemas.microsoft.com/office/drawing/2014/main" val="3563730747"/>
                    </a:ext>
                  </a:extLst>
                </a:gridCol>
                <a:gridCol w="3718448">
                  <a:extLst>
                    <a:ext uri="{9D8B030D-6E8A-4147-A177-3AD203B41FA5}">
                      <a16:colId xmlns:a16="http://schemas.microsoft.com/office/drawing/2014/main" val="2560282975"/>
                    </a:ext>
                  </a:extLst>
                </a:gridCol>
                <a:gridCol w="4649987">
                  <a:extLst>
                    <a:ext uri="{9D8B030D-6E8A-4147-A177-3AD203B41FA5}">
                      <a16:colId xmlns:a16="http://schemas.microsoft.com/office/drawing/2014/main" val="468886545"/>
                    </a:ext>
                  </a:extLst>
                </a:gridCol>
              </a:tblGrid>
              <a:tr h="346256">
                <a:tc>
                  <a:txBody>
                    <a:bodyPr/>
                    <a:lstStyle/>
                    <a:p>
                      <a:r>
                        <a:rPr lang="zh-CN" altLang="en-US" dirty="0"/>
                        <a:t>测试名称</a:t>
                      </a:r>
                    </a:p>
                  </a:txBody>
                  <a:tcPr/>
                </a:tc>
                <a:tc>
                  <a:txBody>
                    <a:bodyPr/>
                    <a:lstStyle/>
                    <a:p>
                      <a:r>
                        <a:rPr lang="zh-CN" altLang="en-US" dirty="0"/>
                        <a:t>测试工具</a:t>
                      </a:r>
                    </a:p>
                  </a:txBody>
                  <a:tcPr/>
                </a:tc>
                <a:tc>
                  <a:txBody>
                    <a:bodyPr/>
                    <a:lstStyle/>
                    <a:p>
                      <a:r>
                        <a:rPr lang="zh-CN" altLang="en-US" dirty="0"/>
                        <a:t>主要功能</a:t>
                      </a:r>
                    </a:p>
                  </a:txBody>
                  <a:tcPr/>
                </a:tc>
                <a:extLst>
                  <a:ext uri="{0D108BD9-81ED-4DB2-BD59-A6C34878D82A}">
                    <a16:rowId xmlns:a16="http://schemas.microsoft.com/office/drawing/2014/main" val="2585187270"/>
                  </a:ext>
                </a:extLst>
              </a:tr>
              <a:tr h="605949">
                <a:tc rowSpan="5">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lang="zh-CN" altLang="en-US" sz="1800" b="1" dirty="0">
                          <a:latin typeface="宋体" panose="02010600030101010101" pitchFamily="2" charset="-122"/>
                          <a:ea typeface="宋体" panose="02010600030101010101" pitchFamily="2" charset="-122"/>
                        </a:rPr>
                        <a:t>编译器测试</a:t>
                      </a: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lang="zh-CN" altLang="zh-CN" sz="1800" b="1" dirty="0">
                        <a:latin typeface="宋体" panose="02010600030101010101" pitchFamily="2" charset="-122"/>
                        <a:ea typeface="宋体" panose="02010600030101010101" pitchFamily="2" charset="-122"/>
                      </a:endParaRPr>
                    </a:p>
                    <a:p>
                      <a:pPr marL="0" indent="0" algn="ctr">
                        <a:buFont typeface="+mj-lt"/>
                        <a:buNone/>
                      </a:pPr>
                      <a:endParaRPr lang="zh-CN" altLang="en-US" dirty="0"/>
                    </a:p>
                  </a:txBody>
                  <a:tcPr/>
                </a:tc>
                <a:tc>
                  <a:txBody>
                    <a:bodyPr/>
                    <a:lstStyle/>
                    <a:p>
                      <a:r>
                        <a:rPr lang="en-US" altLang="zh-CN" dirty="0" err="1"/>
                        <a:t>AnghaBench</a:t>
                      </a:r>
                      <a:endParaRPr lang="en-US" altLang="zh-CN" dirty="0"/>
                    </a:p>
                  </a:txBody>
                  <a:tcPr/>
                </a:tc>
                <a:tc>
                  <a:txBody>
                    <a:bodyPr/>
                    <a:lstStyle/>
                    <a:p>
                      <a:pPr>
                        <a:lnSpc>
                          <a:spcPct val="150000"/>
                        </a:lnSpc>
                        <a:buClr>
                          <a:srgbClr val="FF0000"/>
                        </a:buClr>
                        <a:defRPr/>
                      </a:pPr>
                      <a:r>
                        <a:rPr lang="en-US" altLang="zh-CN" sz="1800" dirty="0" err="1">
                          <a:latin typeface="宋体" panose="02010600030101010101" pitchFamily="2" charset="-122"/>
                          <a:ea typeface="宋体" panose="02010600030101010101" pitchFamily="2" charset="-122"/>
                        </a:rPr>
                        <a:t>AnghaBench</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包含了一百万个可编译的 </a:t>
                      </a:r>
                      <a:r>
                        <a:rPr lang="en-US" altLang="zh-CN" sz="1800" dirty="0">
                          <a:latin typeface="宋体" panose="02010600030101010101" pitchFamily="2" charset="-122"/>
                          <a:ea typeface="宋体" panose="02010600030101010101" pitchFamily="2" charset="-122"/>
                        </a:rPr>
                        <a:t>C </a:t>
                      </a:r>
                      <a:r>
                        <a:rPr lang="zh-CN" altLang="en-US" sz="1800" dirty="0">
                          <a:latin typeface="宋体" panose="02010600030101010101" pitchFamily="2" charset="-122"/>
                          <a:ea typeface="宋体" panose="02010600030101010101" pitchFamily="2" charset="-122"/>
                        </a:rPr>
                        <a:t>文件，可用于对 </a:t>
                      </a:r>
                      <a:r>
                        <a:rPr lang="en-US" altLang="zh-CN" sz="1800" dirty="0">
                          <a:latin typeface="宋体" panose="02010600030101010101" pitchFamily="2" charset="-122"/>
                          <a:ea typeface="宋体" panose="02010600030101010101" pitchFamily="2" charset="-122"/>
                        </a:rPr>
                        <a:t>C </a:t>
                      </a:r>
                      <a:r>
                        <a:rPr lang="zh-CN" altLang="en-US" sz="1800" dirty="0">
                          <a:latin typeface="宋体" panose="02010600030101010101" pitchFamily="2" charset="-122"/>
                          <a:ea typeface="宋体" panose="02010600030101010101" pitchFamily="2" charset="-122"/>
                        </a:rPr>
                        <a:t>编译器进行编译测试。</a:t>
                      </a:r>
                      <a:endParaRPr lang="zh-CN" altLang="zh-CN" sz="18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804858057"/>
                  </a:ext>
                </a:extLst>
              </a:tr>
              <a:tr h="346256">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err="1">
                          <a:latin typeface="宋体" panose="02010600030101010101" pitchFamily="2" charset="-122"/>
                          <a:ea typeface="宋体" panose="02010600030101010101" pitchFamily="2" charset="-122"/>
                        </a:rPr>
                        <a:t>csmith</a:t>
                      </a:r>
                      <a:endParaRPr lang="en-US" altLang="zh-CN" sz="1800" dirty="0">
                        <a:latin typeface="宋体" panose="02010600030101010101" pitchFamily="2" charset="-122"/>
                        <a:ea typeface="宋体" panose="02010600030101010101" pitchFamily="2" charset="-122"/>
                      </a:endParaRPr>
                    </a:p>
                  </a:txBody>
                  <a:tcPr/>
                </a:tc>
                <a:tc>
                  <a:txBody>
                    <a:bodyPr/>
                    <a:lstStyle/>
                    <a:p>
                      <a:r>
                        <a:rPr lang="en-US" altLang="zh-CN" sz="1800" dirty="0" err="1">
                          <a:latin typeface="宋体" panose="02010600030101010101" pitchFamily="2" charset="-122"/>
                          <a:ea typeface="宋体" panose="02010600030101010101" pitchFamily="2" charset="-122"/>
                        </a:rPr>
                        <a:t>csmith</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是适用于编译器的冒烟测试工具，能够生成大量合法的 </a:t>
                      </a:r>
                      <a:r>
                        <a:rPr lang="en-US" altLang="zh-CN" sz="1800" dirty="0">
                          <a:latin typeface="宋体" panose="02010600030101010101" pitchFamily="2" charset="-122"/>
                          <a:ea typeface="宋体" panose="02010600030101010101" pitchFamily="2" charset="-122"/>
                        </a:rPr>
                        <a:t>C </a:t>
                      </a:r>
                      <a:r>
                        <a:rPr lang="zh-CN" altLang="en-US" sz="1800" dirty="0">
                          <a:latin typeface="宋体" panose="02010600030101010101" pitchFamily="2" charset="-122"/>
                          <a:ea typeface="宋体" panose="02010600030101010101" pitchFamily="2" charset="-122"/>
                        </a:rPr>
                        <a:t>文件作为测试用例，进而测试 </a:t>
                      </a:r>
                      <a:r>
                        <a:rPr lang="en-US" altLang="zh-CN" sz="1800" dirty="0">
                          <a:latin typeface="宋体" panose="02010600030101010101" pitchFamily="2" charset="-122"/>
                          <a:ea typeface="宋体" panose="02010600030101010101" pitchFamily="2" charset="-122"/>
                        </a:rPr>
                        <a:t>C </a:t>
                      </a:r>
                      <a:r>
                        <a:rPr lang="zh-CN" altLang="en-US" sz="1800" dirty="0">
                          <a:latin typeface="宋体" panose="02010600030101010101" pitchFamily="2" charset="-122"/>
                          <a:ea typeface="宋体" panose="02010600030101010101" pitchFamily="2" charset="-122"/>
                        </a:rPr>
                        <a:t>编译器的标准性</a:t>
                      </a:r>
                      <a:endParaRPr lang="zh-CN" altLang="en-US" dirty="0"/>
                    </a:p>
                  </a:txBody>
                  <a:tcPr/>
                </a:tc>
                <a:extLst>
                  <a:ext uri="{0D108BD9-81ED-4DB2-BD59-A6C34878D82A}">
                    <a16:rowId xmlns:a16="http://schemas.microsoft.com/office/drawing/2014/main" val="1095335354"/>
                  </a:ext>
                </a:extLst>
              </a:tr>
              <a:tr h="483366">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err="1">
                          <a:latin typeface="宋体" panose="02010600030101010101" pitchFamily="2" charset="-122"/>
                          <a:ea typeface="宋体" panose="02010600030101010101" pitchFamily="2" charset="-122"/>
                        </a:rPr>
                        <a:t>dejagnu</a:t>
                      </a:r>
                      <a:endParaRPr lang="en-US" altLang="zh-CN" sz="1800" dirty="0">
                        <a:latin typeface="宋体" panose="02010600030101010101" pitchFamily="2" charset="-122"/>
                        <a:ea typeface="宋体" panose="02010600030101010101" pitchFamily="2"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err="1">
                          <a:latin typeface="宋体" panose="02010600030101010101" pitchFamily="2" charset="-122"/>
                          <a:ea typeface="宋体" panose="02010600030101010101" pitchFamily="2" charset="-122"/>
                        </a:rPr>
                        <a:t>DejaGnu</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是一个用于测试程序的框架</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主要负责测试</a:t>
                      </a:r>
                      <a:r>
                        <a:rPr lang="en-US" altLang="zh-CN" sz="1800" dirty="0" err="1">
                          <a:latin typeface="宋体" panose="02010600030101010101" pitchFamily="2" charset="-122"/>
                          <a:ea typeface="宋体" panose="02010600030101010101" pitchFamily="2" charset="-122"/>
                        </a:rPr>
                        <a:t>gcc</a:t>
                      </a:r>
                      <a:r>
                        <a:rPr lang="en-US" altLang="zh-CN" sz="1800" dirty="0">
                          <a:latin typeface="宋体" panose="02010600030101010101" pitchFamily="2" charset="-122"/>
                          <a:ea typeface="宋体" panose="02010600030101010101" pitchFamily="2" charset="-122"/>
                        </a:rPr>
                        <a:t>, g++, </a:t>
                      </a:r>
                      <a:r>
                        <a:rPr lang="en-US" altLang="zh-CN" sz="1800" dirty="0" err="1">
                          <a:latin typeface="宋体" panose="02010600030101010101" pitchFamily="2" charset="-122"/>
                          <a:ea typeface="宋体" panose="02010600030101010101" pitchFamily="2" charset="-122"/>
                        </a:rPr>
                        <a:t>gfortran</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的测试套</a:t>
                      </a:r>
                    </a:p>
                  </a:txBody>
                  <a:tcPr/>
                </a:tc>
                <a:extLst>
                  <a:ext uri="{0D108BD9-81ED-4DB2-BD59-A6C34878D82A}">
                    <a16:rowId xmlns:a16="http://schemas.microsoft.com/office/drawing/2014/main" val="3295354185"/>
                  </a:ext>
                </a:extLst>
              </a:tr>
              <a:tr h="346256">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err="1">
                          <a:latin typeface="宋体" panose="02010600030101010101" pitchFamily="2" charset="-122"/>
                          <a:ea typeface="宋体" panose="02010600030101010101" pitchFamily="2" charset="-122"/>
                        </a:rPr>
                        <a:t>jotai</a:t>
                      </a:r>
                      <a:endParaRPr lang="en-US" altLang="zh-CN" sz="1800" dirty="0">
                        <a:latin typeface="宋体" panose="02010600030101010101" pitchFamily="2" charset="-122"/>
                        <a:ea typeface="宋体" panose="02010600030101010101" pitchFamily="2" charset="-122"/>
                      </a:endParaRPr>
                    </a:p>
                  </a:txBody>
                  <a:tcPr/>
                </a:tc>
                <a:tc>
                  <a:txBody>
                    <a:bodyPr/>
                    <a:lstStyle/>
                    <a:p>
                      <a:r>
                        <a:rPr lang="en-US" altLang="zh-CN" sz="1800" dirty="0" err="1">
                          <a:latin typeface="宋体" panose="02010600030101010101" pitchFamily="2" charset="-122"/>
                          <a:ea typeface="宋体" panose="02010600030101010101" pitchFamily="2" charset="-122"/>
                        </a:rPr>
                        <a:t>jotai</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是从 </a:t>
                      </a:r>
                      <a:r>
                        <a:rPr lang="en-US" altLang="zh-CN" sz="1800" dirty="0" err="1">
                          <a:latin typeface="宋体" panose="02010600030101010101" pitchFamily="2" charset="-122"/>
                          <a:ea typeface="宋体" panose="02010600030101010101" pitchFamily="2" charset="-122"/>
                        </a:rPr>
                        <a:t>AnghaBench</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中抽取修改的可编译可运行的代码测试集</a:t>
                      </a:r>
                      <a:endParaRPr lang="zh-CN" altLang="en-US" dirty="0"/>
                    </a:p>
                  </a:txBody>
                  <a:tcPr/>
                </a:tc>
                <a:extLst>
                  <a:ext uri="{0D108BD9-81ED-4DB2-BD59-A6C34878D82A}">
                    <a16:rowId xmlns:a16="http://schemas.microsoft.com/office/drawing/2014/main" val="1044668592"/>
                  </a:ext>
                </a:extLst>
              </a:tr>
              <a:tr h="346256">
                <a:tc vMerge="1">
                  <a:txBody>
                    <a:bodyPr/>
                    <a:lstStyle/>
                    <a:p>
                      <a:pPr marL="0" indent="0" algn="ctr">
                        <a:buFont typeface="+mj-lt"/>
                        <a:buNone/>
                      </a:pP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err="1">
                          <a:latin typeface="宋体" panose="02010600030101010101" pitchFamily="2" charset="-122"/>
                          <a:ea typeface="宋体" panose="02010600030101010101" pitchFamily="2" charset="-122"/>
                        </a:rPr>
                        <a:t>yarpgen</a:t>
                      </a:r>
                      <a:endParaRPr lang="en-US" altLang="zh-CN" sz="1800" dirty="0">
                        <a:latin typeface="宋体" panose="02010600030101010101" pitchFamily="2" charset="-122"/>
                        <a:ea typeface="宋体" panose="02010600030101010101" pitchFamily="2"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err="1">
                          <a:latin typeface="宋体" panose="02010600030101010101" pitchFamily="2" charset="-122"/>
                          <a:ea typeface="宋体" panose="02010600030101010101" pitchFamily="2" charset="-122"/>
                        </a:rPr>
                        <a:t>yarpgen</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是由 </a:t>
                      </a:r>
                      <a:r>
                        <a:rPr lang="en-US" altLang="zh-CN" sz="1800" dirty="0">
                          <a:latin typeface="宋体" panose="02010600030101010101" pitchFamily="2" charset="-122"/>
                          <a:ea typeface="宋体" panose="02010600030101010101" pitchFamily="2" charset="-122"/>
                        </a:rPr>
                        <a:t>Intel </a:t>
                      </a:r>
                      <a:r>
                        <a:rPr lang="zh-CN" altLang="en-US" sz="1800" dirty="0">
                          <a:latin typeface="宋体" panose="02010600030101010101" pitchFamily="2" charset="-122"/>
                          <a:ea typeface="宋体" panose="02010600030101010101" pitchFamily="2" charset="-122"/>
                        </a:rPr>
                        <a:t>编写的编译器冒烟测试套件。调用 </a:t>
                      </a:r>
                      <a:r>
                        <a:rPr lang="en-US" altLang="zh-CN" sz="1800" dirty="0">
                          <a:latin typeface="宋体" panose="02010600030101010101" pitchFamily="2" charset="-122"/>
                          <a:ea typeface="宋体" panose="02010600030101010101" pitchFamily="2" charset="-122"/>
                        </a:rPr>
                        <a:t>clang </a:t>
                      </a:r>
                      <a:r>
                        <a:rPr lang="zh-CN" altLang="en-US" sz="1800" dirty="0">
                          <a:latin typeface="宋体" panose="02010600030101010101" pitchFamily="2" charset="-122"/>
                          <a:ea typeface="宋体" panose="02010600030101010101" pitchFamily="2" charset="-122"/>
                        </a:rPr>
                        <a:t>和 </a:t>
                      </a:r>
                      <a:r>
                        <a:rPr lang="en-US" altLang="zh-CN" sz="1800" dirty="0" err="1">
                          <a:latin typeface="宋体" panose="02010600030101010101" pitchFamily="2" charset="-122"/>
                          <a:ea typeface="宋体" panose="02010600030101010101" pitchFamily="2" charset="-122"/>
                        </a:rPr>
                        <a:t>gcc</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分别使用 </a:t>
                      </a:r>
                      <a:r>
                        <a:rPr lang="en-US" altLang="zh-CN" sz="1800" dirty="0">
                          <a:latin typeface="宋体" panose="02010600030101010101" pitchFamily="2" charset="-122"/>
                          <a:ea typeface="宋体" panose="02010600030101010101" pitchFamily="2" charset="-122"/>
                        </a:rPr>
                        <a:t>-O0, -O1, -O2, -O3 </a:t>
                      </a:r>
                      <a:r>
                        <a:rPr lang="zh-CN" altLang="en-US" sz="1800" dirty="0">
                          <a:latin typeface="宋体" panose="02010600030101010101" pitchFamily="2" charset="-122"/>
                          <a:ea typeface="宋体" panose="02010600030101010101" pitchFamily="2" charset="-122"/>
                        </a:rPr>
                        <a:t>与 </a:t>
                      </a:r>
                      <a:r>
                        <a:rPr lang="en-US" altLang="zh-CN" sz="1800" dirty="0">
                          <a:latin typeface="宋体" panose="02010600030101010101" pitchFamily="2" charset="-122"/>
                          <a:ea typeface="宋体" panose="02010600030101010101" pitchFamily="2" charset="-122"/>
                        </a:rPr>
                        <a:t>-</a:t>
                      </a:r>
                      <a:r>
                        <a:rPr lang="en-US" altLang="zh-CN" sz="1800" dirty="0" err="1">
                          <a:latin typeface="宋体" panose="02010600030101010101" pitchFamily="2" charset="-122"/>
                          <a:ea typeface="宋体" panose="02010600030101010101" pitchFamily="2" charset="-122"/>
                        </a:rPr>
                        <a:t>Os</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对 </a:t>
                      </a:r>
                      <a:r>
                        <a:rPr lang="en-US" altLang="zh-CN" sz="1800" dirty="0" err="1">
                          <a:latin typeface="宋体" panose="02010600030101010101" pitchFamily="2" charset="-122"/>
                          <a:ea typeface="宋体" panose="02010600030101010101" pitchFamily="2" charset="-122"/>
                        </a:rPr>
                        <a:t>yarpgen</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生成的代码进行 编译运行并对比结果。</a:t>
                      </a:r>
                    </a:p>
                  </a:txBody>
                  <a:tcPr/>
                </a:tc>
                <a:extLst>
                  <a:ext uri="{0D108BD9-81ED-4DB2-BD59-A6C34878D82A}">
                    <a16:rowId xmlns:a16="http://schemas.microsoft.com/office/drawing/2014/main" val="1325130821"/>
                  </a:ext>
                </a:extLst>
              </a:tr>
            </a:tbl>
          </a:graphicData>
        </a:graphic>
      </p:graphicFrame>
    </p:spTree>
    <p:extLst>
      <p:ext uri="{BB962C8B-B14F-4D97-AF65-F5344CB8AC3E}">
        <p14:creationId xmlns:p14="http://schemas.microsoft.com/office/powerpoint/2010/main" val="1041762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6242685" y="1844675"/>
            <a:ext cx="4813935" cy="460375"/>
          </a:xfrm>
          <a:prstGeom prst="rect">
            <a:avLst/>
          </a:prstGeom>
        </p:spPr>
        <p:txBody>
          <a:bodyPr wrap="square">
            <a:spAutoFit/>
          </a:bodyPr>
          <a:lstStyle/>
          <a:p>
            <a:r>
              <a:rPr lang="en-US" altLang="zh-CN" sz="2400" dirty="0" err="1">
                <a:solidFill>
                  <a:srgbClr val="FF0000"/>
                </a:solidFill>
                <a:latin typeface="黑体" panose="02010609060101010101" pitchFamily="49" charset="-122"/>
                <a:ea typeface="黑体" panose="02010609060101010101" pitchFamily="49" charset="-122"/>
                <a:sym typeface="微软雅黑" panose="020B0503020204020204" pitchFamily="34" charset="-122"/>
              </a:rPr>
              <a:t>openEuler RISC-V测试</a:t>
            </a:r>
            <a:r>
              <a:rPr lang="zh-CN" altLang="en-US" sz="2400" dirty="0" err="1">
                <a:solidFill>
                  <a:srgbClr val="FF0000"/>
                </a:solidFill>
                <a:latin typeface="黑体" panose="02010609060101010101" pitchFamily="49" charset="-122"/>
                <a:ea typeface="黑体" panose="02010609060101010101" pitchFamily="49" charset="-122"/>
                <a:sym typeface="微软雅黑" panose="020B0503020204020204" pitchFamily="34" charset="-122"/>
              </a:rPr>
              <a:t>（朱旭昌）</a:t>
            </a:r>
          </a:p>
        </p:txBody>
      </p:sp>
      <p:sp>
        <p:nvSpPr>
          <p:cNvPr id="25" name="文本框 24"/>
          <p:cNvSpPr txBox="1"/>
          <p:nvPr/>
        </p:nvSpPr>
        <p:spPr>
          <a:xfrm>
            <a:off x="1309747" y="1678244"/>
            <a:ext cx="1797287" cy="861774"/>
          </a:xfrm>
          <a:prstGeom prst="rect">
            <a:avLst/>
          </a:prstGeom>
          <a:noFill/>
        </p:spPr>
        <p:txBody>
          <a:bodyPr wrap="none" rtlCol="0">
            <a:spAutoFit/>
          </a:bodyPr>
          <a:lstStyle/>
          <a:p>
            <a:r>
              <a:rPr lang="zh-CN" altLang="en-US" sz="5000" b="1" dirty="0">
                <a:solidFill>
                  <a:srgbClr val="061E3F"/>
                </a:solidFill>
                <a:latin typeface="黑体" panose="02010609060101010101" pitchFamily="49" charset="-122"/>
                <a:ea typeface="黑体" panose="02010609060101010101" pitchFamily="49" charset="-122"/>
                <a:cs typeface="+mn-ea"/>
                <a:sym typeface="+mn-lt"/>
              </a:rPr>
              <a:t>目 录</a:t>
            </a:r>
          </a:p>
        </p:txBody>
      </p:sp>
      <p:sp>
        <p:nvSpPr>
          <p:cNvPr id="30" name="文本框 29"/>
          <p:cNvSpPr txBox="1"/>
          <p:nvPr/>
        </p:nvSpPr>
        <p:spPr>
          <a:xfrm>
            <a:off x="4221136" y="1660113"/>
            <a:ext cx="1657387" cy="830997"/>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01</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cxnSp>
        <p:nvCxnSpPr>
          <p:cNvPr id="14" name="直接连接符 20"/>
          <p:cNvCxnSpPr/>
          <p:nvPr/>
        </p:nvCxnSpPr>
        <p:spPr>
          <a:xfrm>
            <a:off x="3636176" y="1508398"/>
            <a:ext cx="0" cy="290403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6242469" y="2838124"/>
            <a:ext cx="3701705" cy="460375"/>
          </a:xfrm>
          <a:prstGeom prst="rect">
            <a:avLst/>
          </a:prstGeom>
        </p:spPr>
        <p:txBody>
          <a:bodyPr wrap="square">
            <a:spAutoFit/>
          </a:bodyPr>
          <a:lstStyle/>
          <a:p>
            <a:r>
              <a:rPr lang="en-US" sz="2400" dirty="0" err="1">
                <a:latin typeface="黑体" panose="02010609060101010101" pitchFamily="49" charset="-122"/>
                <a:ea typeface="黑体" panose="02010609060101010101" pitchFamily="49" charset="-122"/>
                <a:sym typeface="微软雅黑" panose="020B0503020204020204" pitchFamily="34" charset="-122"/>
              </a:rPr>
              <a:t>Mugen</a:t>
            </a:r>
            <a:r>
              <a:rPr lang="zh-CN" altLang="en-US" sz="2400" dirty="0" err="1">
                <a:latin typeface="黑体" panose="02010609060101010101" pitchFamily="49" charset="-122"/>
                <a:ea typeface="黑体" panose="02010609060101010101" pitchFamily="49" charset="-122"/>
                <a:sym typeface="微软雅黑" panose="020B0503020204020204" pitchFamily="34" charset="-122"/>
              </a:rPr>
              <a:t>（蔡玮霖）</a:t>
            </a:r>
          </a:p>
        </p:txBody>
      </p:sp>
      <p:sp>
        <p:nvSpPr>
          <p:cNvPr id="4" name="矩形 3"/>
          <p:cNvSpPr/>
          <p:nvPr/>
        </p:nvSpPr>
        <p:spPr>
          <a:xfrm>
            <a:off x="6242469" y="3817216"/>
            <a:ext cx="4057978" cy="460375"/>
          </a:xfrm>
          <a:prstGeom prst="rect">
            <a:avLst/>
          </a:prstGeom>
        </p:spPr>
        <p:txBody>
          <a:bodyPr wrap="square">
            <a:spAutoFit/>
          </a:bodyPr>
          <a:lstStyle/>
          <a:p>
            <a:r>
              <a:rPr lang="en-US" sz="2400" dirty="0" err="1">
                <a:latin typeface="黑体" panose="02010609060101010101" pitchFamily="49" charset="-122"/>
                <a:ea typeface="黑体" panose="02010609060101010101" pitchFamily="49" charset="-122"/>
                <a:sym typeface="微软雅黑" panose="020B0503020204020204" pitchFamily="34" charset="-122"/>
              </a:rPr>
              <a:t>openQA</a:t>
            </a:r>
            <a:r>
              <a:rPr lang="zh-CN" altLang="en-US" sz="2400" dirty="0" err="1">
                <a:latin typeface="黑体" panose="02010609060101010101" pitchFamily="49" charset="-122"/>
                <a:ea typeface="黑体" panose="02010609060101010101" pitchFamily="49" charset="-122"/>
                <a:sym typeface="微软雅黑" panose="020B0503020204020204" pitchFamily="34" charset="-122"/>
              </a:rPr>
              <a:t>（郑景坤）</a:t>
            </a:r>
          </a:p>
        </p:txBody>
      </p:sp>
      <p:sp>
        <p:nvSpPr>
          <p:cNvPr id="5" name="文本框 4"/>
          <p:cNvSpPr txBox="1"/>
          <p:nvPr/>
        </p:nvSpPr>
        <p:spPr>
          <a:xfrm>
            <a:off x="4221136" y="3646805"/>
            <a:ext cx="1657387" cy="830997"/>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03</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
        <p:nvSpPr>
          <p:cNvPr id="6" name="文本框 5"/>
          <p:cNvSpPr txBox="1"/>
          <p:nvPr/>
        </p:nvSpPr>
        <p:spPr>
          <a:xfrm>
            <a:off x="4221136" y="2653459"/>
            <a:ext cx="1657387" cy="830997"/>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02</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
        <p:nvSpPr>
          <p:cNvPr id="2" name="矩形 1"/>
          <p:cNvSpPr/>
          <p:nvPr>
            <p:custDataLst>
              <p:tags r:id="rId1"/>
            </p:custDataLst>
          </p:nvPr>
        </p:nvSpPr>
        <p:spPr>
          <a:xfrm>
            <a:off x="6242469" y="4810991"/>
            <a:ext cx="4057978" cy="460375"/>
          </a:xfrm>
          <a:prstGeom prst="rect">
            <a:avLst/>
          </a:prstGeom>
        </p:spPr>
        <p:txBody>
          <a:bodyPr wrap="square">
            <a:spAutoFit/>
          </a:bodyPr>
          <a:lstStyle/>
          <a:p>
            <a:r>
              <a:rPr lang="zh-CN" altLang="en-US" sz="2400" dirty="0">
                <a:latin typeface="黑体" panose="02010609060101010101" pitchFamily="49" charset="-122"/>
                <a:ea typeface="黑体" panose="02010609060101010101" pitchFamily="49" charset="-122"/>
                <a:sym typeface="微软雅黑" panose="020B0503020204020204" pitchFamily="34" charset="-122"/>
              </a:rPr>
              <a:t>未来的构想（罗云翔）</a:t>
            </a:r>
          </a:p>
        </p:txBody>
      </p:sp>
      <p:sp>
        <p:nvSpPr>
          <p:cNvPr id="7" name="文本框 6"/>
          <p:cNvSpPr txBox="1"/>
          <p:nvPr>
            <p:custDataLst>
              <p:tags r:id="rId2"/>
            </p:custDataLst>
          </p:nvPr>
        </p:nvSpPr>
        <p:spPr>
          <a:xfrm>
            <a:off x="4221136" y="4640580"/>
            <a:ext cx="1657387" cy="829945"/>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04</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877" y="376846"/>
            <a:ext cx="7327314" cy="460375"/>
          </a:xfrm>
          <a:prstGeom prst="rect">
            <a:avLst/>
          </a:prstGeom>
          <a:noFill/>
        </p:spPr>
        <p:txBody>
          <a:bodyPr wrap="square" rtlCol="0">
            <a:spAutoFit/>
          </a:bodyPr>
          <a:lstStyle/>
          <a:p>
            <a:r>
              <a:rPr lang="zh-CN" sz="2400" dirty="0" err="1">
                <a:latin typeface="黑体" panose="02010609060101010101" pitchFamily="49" charset="-122"/>
                <a:ea typeface="黑体" panose="02010609060101010101" pitchFamily="49" charset="-122"/>
                <a:cs typeface="Lantinghei SC Demibold" panose="02000000000000000000" charset="-122"/>
              </a:rPr>
              <a:t>问题和挑战</a:t>
            </a: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a:extLst>
              <a:ext uri="{FF2B5EF4-FFF2-40B4-BE49-F238E27FC236}">
                <a16:creationId xmlns:a16="http://schemas.microsoft.com/office/drawing/2014/main" id="{4F65636C-D6D7-FE80-B7C9-149E486EDFDA}"/>
              </a:ext>
            </a:extLst>
          </p:cNvPr>
          <p:cNvSpPr/>
          <p:nvPr/>
        </p:nvSpPr>
        <p:spPr>
          <a:xfrm>
            <a:off x="464893" y="2209732"/>
            <a:ext cx="11727107" cy="2221762"/>
          </a:xfrm>
          <a:prstGeom prst="rect">
            <a:avLst/>
          </a:prstGeom>
        </p:spPr>
        <p:txBody>
          <a:bodyPr wrap="square">
            <a:spAutoFit/>
          </a:bodyPr>
          <a:lstStyle/>
          <a:p>
            <a:pPr>
              <a:lnSpc>
                <a:spcPct val="150000"/>
              </a:lnSpc>
              <a:buClr>
                <a:srgbClr val="FF0000"/>
              </a:buClr>
              <a:defRPr/>
            </a:pP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安全测试中</a:t>
            </a:r>
            <a:r>
              <a:rPr lang="en-US" altLang="zh-CN" sz="2400" dirty="0" err="1">
                <a:latin typeface="宋体" panose="02010600030101010101" pitchFamily="2" charset="-122"/>
                <a:ea typeface="宋体" panose="02010600030101010101" pitchFamily="2" charset="-122"/>
              </a:rPr>
              <a:t>oss</a:t>
            </a:r>
            <a:r>
              <a:rPr lang="en-US" altLang="zh-CN" sz="2400" dirty="0">
                <a:latin typeface="宋体" panose="02010600030101010101" pitchFamily="2" charset="-122"/>
                <a:ea typeface="宋体" panose="02010600030101010101" pitchFamily="2" charset="-122"/>
              </a:rPr>
              <a:t>-fuzz</a:t>
            </a:r>
            <a:r>
              <a:rPr lang="zh-CN" altLang="en-US" sz="2400" dirty="0">
                <a:latin typeface="宋体" panose="02010600030101010101" pitchFamily="2" charset="-122"/>
                <a:ea typeface="宋体" panose="02010600030101010101" pitchFamily="2" charset="-122"/>
              </a:rPr>
              <a:t>：安装部署依赖的 </a:t>
            </a:r>
            <a:r>
              <a:rPr lang="en-US" altLang="zh-CN" sz="2400" dirty="0">
                <a:latin typeface="宋体" panose="02010600030101010101" pitchFamily="2" charset="-122"/>
                <a:ea typeface="宋体" panose="02010600030101010101" pitchFamily="2" charset="-122"/>
              </a:rPr>
              <a:t>Docker </a:t>
            </a:r>
            <a:r>
              <a:rPr lang="zh-CN" altLang="en-US" sz="2400" dirty="0">
                <a:latin typeface="宋体" panose="02010600030101010101" pitchFamily="2" charset="-122"/>
                <a:ea typeface="宋体" panose="02010600030101010101" pitchFamily="2" charset="-122"/>
              </a:rPr>
              <a:t>镜像缺少 </a:t>
            </a:r>
            <a:r>
              <a:rPr lang="en-US" altLang="zh-CN" sz="2400" dirty="0">
                <a:latin typeface="宋体" panose="02010600030101010101" pitchFamily="2" charset="-122"/>
                <a:ea typeface="宋体" panose="02010600030101010101" pitchFamily="2" charset="-122"/>
              </a:rPr>
              <a:t>riscv64 </a:t>
            </a:r>
            <a:r>
              <a:rPr lang="zh-CN" altLang="en-US" sz="2400" dirty="0">
                <a:latin typeface="宋体" panose="02010600030101010101" pitchFamily="2" charset="-122"/>
                <a:ea typeface="宋体" panose="02010600030101010101" pitchFamily="2" charset="-122"/>
              </a:rPr>
              <a:t>架构适配</a:t>
            </a:r>
            <a:endParaRPr lang="en-US" altLang="zh-CN" sz="2400" dirty="0">
              <a:latin typeface="宋体" panose="02010600030101010101" pitchFamily="2" charset="-122"/>
              <a:ea typeface="宋体" panose="02010600030101010101" pitchFamily="2" charset="-122"/>
            </a:endParaRPr>
          </a:p>
          <a:p>
            <a:pPr>
              <a:lnSpc>
                <a:spcPct val="150000"/>
              </a:lnSpc>
              <a:buClr>
                <a:srgbClr val="FF0000"/>
              </a:buClr>
              <a:defRPr/>
            </a:pP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虚拟化测试中目前没有支持 </a:t>
            </a:r>
            <a:r>
              <a:rPr lang="en-US" altLang="zh-CN" sz="2400" dirty="0">
                <a:latin typeface="宋体" panose="02010600030101010101" pitchFamily="2" charset="-122"/>
                <a:ea typeface="宋体" panose="02010600030101010101" pitchFamily="2" charset="-122"/>
              </a:rPr>
              <a:t>H </a:t>
            </a:r>
            <a:r>
              <a:rPr lang="zh-CN" altLang="en-US" sz="2400" dirty="0">
                <a:latin typeface="宋体" panose="02010600030101010101" pitchFamily="2" charset="-122"/>
                <a:ea typeface="宋体" panose="02010600030101010101" pitchFamily="2" charset="-122"/>
              </a:rPr>
              <a:t>扩展的硬件设备，目前只有 </a:t>
            </a:r>
            <a:r>
              <a:rPr lang="en-US" altLang="zh-CN" sz="2400" dirty="0">
                <a:latin typeface="宋体" panose="02010600030101010101" pitchFamily="2" charset="-122"/>
                <a:ea typeface="宋体" panose="02010600030101010101" pitchFamily="2" charset="-122"/>
              </a:rPr>
              <a:t>QEMU </a:t>
            </a:r>
            <a:r>
              <a:rPr lang="zh-CN" altLang="en-US" sz="2400" dirty="0">
                <a:latin typeface="宋体" panose="02010600030101010101" pitchFamily="2" charset="-122"/>
                <a:ea typeface="宋体" panose="02010600030101010101" pitchFamily="2" charset="-122"/>
              </a:rPr>
              <a:t>支持，效率过低</a:t>
            </a:r>
            <a:endParaRPr lang="en-US" altLang="zh-CN" sz="2400" dirty="0">
              <a:latin typeface="宋体" panose="02010600030101010101" pitchFamily="2" charset="-122"/>
              <a:ea typeface="宋体" panose="02010600030101010101" pitchFamily="2" charset="-122"/>
            </a:endParaRPr>
          </a:p>
          <a:p>
            <a:pPr>
              <a:lnSpc>
                <a:spcPct val="150000"/>
              </a:lnSpc>
              <a:buClr>
                <a:srgbClr val="FF0000"/>
              </a:buClr>
              <a:defRPr/>
            </a:pP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北向兼容性测试 </a:t>
            </a:r>
            <a:r>
              <a:rPr lang="en-US" altLang="zh-CN" sz="2400" dirty="0" err="1">
                <a:latin typeface="宋体" panose="02010600030101010101" pitchFamily="2" charset="-122"/>
                <a:ea typeface="宋体" panose="02010600030101010101" pitchFamily="2" charset="-122"/>
              </a:rPr>
              <a:t>oecp</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oec</a:t>
            </a:r>
            <a:r>
              <a:rPr lang="en-US" altLang="zh-CN" sz="2400" dirty="0">
                <a:latin typeface="宋体" panose="02010600030101010101" pitchFamily="2" charset="-122"/>
                <a:ea typeface="宋体" panose="02010600030101010101" pitchFamily="2" charset="-122"/>
              </a:rPr>
              <a:t>-application</a:t>
            </a:r>
            <a:r>
              <a:rPr lang="zh-CN" altLang="en-US" sz="2400" dirty="0">
                <a:latin typeface="宋体" panose="02010600030101010101" pitchFamily="2" charset="-122"/>
                <a:ea typeface="宋体" panose="02010600030101010101" pitchFamily="2" charset="-122"/>
              </a:rPr>
              <a:t>：未适配 </a:t>
            </a:r>
            <a:r>
              <a:rPr lang="en-US" altLang="zh-CN" sz="2400" dirty="0">
                <a:latin typeface="宋体" panose="02010600030101010101" pitchFamily="2" charset="-122"/>
                <a:ea typeface="宋体" panose="02010600030101010101" pitchFamily="2" charset="-122"/>
              </a:rPr>
              <a:t>riscv64</a:t>
            </a:r>
          </a:p>
          <a:p>
            <a:pPr>
              <a:lnSpc>
                <a:spcPct val="150000"/>
              </a:lnSpc>
              <a:buClr>
                <a:srgbClr val="FF0000"/>
              </a:buClr>
              <a:defRPr/>
            </a:pP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南向兼容性 </a:t>
            </a:r>
            <a:r>
              <a:rPr lang="en-US" altLang="zh-CN" sz="2400" dirty="0" err="1">
                <a:latin typeface="宋体" panose="02010600030101010101" pitchFamily="2" charset="-122"/>
                <a:ea typeface="宋体" panose="02010600030101010101" pitchFamily="2" charset="-122"/>
              </a:rPr>
              <a:t>oec</a:t>
            </a:r>
            <a:r>
              <a:rPr lang="en-US" altLang="zh-CN" sz="2400" dirty="0">
                <a:latin typeface="宋体" panose="02010600030101010101" pitchFamily="2" charset="-122"/>
                <a:ea typeface="宋体" panose="02010600030101010101" pitchFamily="2" charset="-122"/>
              </a:rPr>
              <a:t>-hardware/</a:t>
            </a:r>
            <a:r>
              <a:rPr lang="en-US" altLang="zh-CN" sz="2400" dirty="0" err="1">
                <a:latin typeface="宋体" panose="02010600030101010101" pitchFamily="2" charset="-122"/>
                <a:ea typeface="宋体" panose="02010600030101010101" pitchFamily="2" charset="-122"/>
              </a:rPr>
              <a:t>oech</a:t>
            </a:r>
            <a:r>
              <a:rPr lang="en-US" altLang="zh-CN" sz="2400" dirty="0">
                <a:latin typeface="宋体" panose="02010600030101010101" pitchFamily="2" charset="-122"/>
                <a:ea typeface="宋体" panose="02010600030101010101" pitchFamily="2" charset="-122"/>
              </a:rPr>
              <a:t>-ci</a:t>
            </a:r>
            <a:r>
              <a:rPr lang="zh-CN" altLang="en-US" sz="2400" dirty="0">
                <a:latin typeface="宋体" panose="02010600030101010101" pitchFamily="2" charset="-122"/>
                <a:ea typeface="宋体" panose="02010600030101010101" pitchFamily="2" charset="-122"/>
              </a:rPr>
              <a:t>：未适配 </a:t>
            </a:r>
            <a:r>
              <a:rPr lang="en-US" altLang="zh-CN" sz="2400" dirty="0">
                <a:latin typeface="宋体" panose="02010600030101010101" pitchFamily="2" charset="-122"/>
                <a:ea typeface="宋体" panose="02010600030101010101" pitchFamily="2" charset="-122"/>
              </a:rPr>
              <a:t>riscv64</a:t>
            </a:r>
            <a:endParaRPr lang="zh-CN" sz="2400" dirty="0">
              <a:latin typeface="宋体" panose="02010600030101010101" pitchFamily="2" charset="-122"/>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6242469" y="1844778"/>
            <a:ext cx="4009080" cy="460375"/>
          </a:xfrm>
          <a:prstGeom prst="rect">
            <a:avLst/>
          </a:prstGeom>
        </p:spPr>
        <p:txBody>
          <a:bodyPr wrap="square">
            <a:spAutoFit/>
          </a:bodyPr>
          <a:lstStyle/>
          <a:p>
            <a:r>
              <a:rPr lang="en-US" altLang="zh-CN" sz="2400" dirty="0" err="1">
                <a:solidFill>
                  <a:schemeClr val="tx1"/>
                </a:solidFill>
                <a:latin typeface="黑体" panose="02010609060101010101" pitchFamily="49" charset="-122"/>
                <a:ea typeface="黑体" panose="02010609060101010101" pitchFamily="49" charset="-122"/>
                <a:sym typeface="微软雅黑" panose="020B0503020204020204" pitchFamily="34" charset="-122"/>
              </a:rPr>
              <a:t>openEuler RISC-V测试</a:t>
            </a:r>
          </a:p>
        </p:txBody>
      </p:sp>
      <p:sp>
        <p:nvSpPr>
          <p:cNvPr id="25" name="文本框 24"/>
          <p:cNvSpPr txBox="1"/>
          <p:nvPr/>
        </p:nvSpPr>
        <p:spPr>
          <a:xfrm>
            <a:off x="1309747" y="1678244"/>
            <a:ext cx="1797287" cy="861774"/>
          </a:xfrm>
          <a:prstGeom prst="rect">
            <a:avLst/>
          </a:prstGeom>
          <a:noFill/>
        </p:spPr>
        <p:txBody>
          <a:bodyPr wrap="none" rtlCol="0">
            <a:spAutoFit/>
          </a:bodyPr>
          <a:lstStyle/>
          <a:p>
            <a:r>
              <a:rPr lang="zh-CN" altLang="en-US" sz="5000" b="1" dirty="0">
                <a:solidFill>
                  <a:srgbClr val="061E3F"/>
                </a:solidFill>
                <a:latin typeface="黑体" panose="02010609060101010101" pitchFamily="49" charset="-122"/>
                <a:ea typeface="黑体" panose="02010609060101010101" pitchFamily="49" charset="-122"/>
                <a:cs typeface="+mn-ea"/>
                <a:sym typeface="+mn-lt"/>
              </a:rPr>
              <a:t>目 录</a:t>
            </a:r>
          </a:p>
        </p:txBody>
      </p:sp>
      <p:sp>
        <p:nvSpPr>
          <p:cNvPr id="30" name="文本框 29"/>
          <p:cNvSpPr txBox="1"/>
          <p:nvPr/>
        </p:nvSpPr>
        <p:spPr>
          <a:xfrm>
            <a:off x="4221136" y="1660113"/>
            <a:ext cx="1657387" cy="830997"/>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01</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cxnSp>
        <p:nvCxnSpPr>
          <p:cNvPr id="14" name="直接连接符 20"/>
          <p:cNvCxnSpPr/>
          <p:nvPr/>
        </p:nvCxnSpPr>
        <p:spPr>
          <a:xfrm>
            <a:off x="3636176" y="1508398"/>
            <a:ext cx="0" cy="290403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6242469" y="2838124"/>
            <a:ext cx="3701705" cy="460375"/>
          </a:xfrm>
          <a:prstGeom prst="rect">
            <a:avLst/>
          </a:prstGeom>
        </p:spPr>
        <p:txBody>
          <a:bodyPr wrap="square">
            <a:spAutoFit/>
          </a:bodyPr>
          <a:lstStyle/>
          <a:p>
            <a:r>
              <a:rPr lang="en-US" sz="2400" dirty="0" err="1">
                <a:solidFill>
                  <a:srgbClr val="FF0000"/>
                </a:solidFill>
                <a:latin typeface="黑体" panose="02010609060101010101" pitchFamily="49" charset="-122"/>
                <a:ea typeface="黑体" panose="02010609060101010101" pitchFamily="49" charset="-122"/>
                <a:sym typeface="微软雅黑" panose="020B0503020204020204" pitchFamily="34" charset="-122"/>
              </a:rPr>
              <a:t>Mugen</a:t>
            </a:r>
          </a:p>
        </p:txBody>
      </p:sp>
      <p:sp>
        <p:nvSpPr>
          <p:cNvPr id="4" name="矩形 3"/>
          <p:cNvSpPr/>
          <p:nvPr/>
        </p:nvSpPr>
        <p:spPr>
          <a:xfrm>
            <a:off x="6242469" y="3817216"/>
            <a:ext cx="4057978" cy="460375"/>
          </a:xfrm>
          <a:prstGeom prst="rect">
            <a:avLst/>
          </a:prstGeom>
        </p:spPr>
        <p:txBody>
          <a:bodyPr wrap="square">
            <a:spAutoFit/>
          </a:bodyPr>
          <a:lstStyle/>
          <a:p>
            <a:r>
              <a:rPr lang="en-US" sz="2400" dirty="0" err="1">
                <a:latin typeface="黑体" panose="02010609060101010101" pitchFamily="49" charset="-122"/>
                <a:ea typeface="黑体" panose="02010609060101010101" pitchFamily="49" charset="-122"/>
                <a:sym typeface="微软雅黑" panose="020B0503020204020204" pitchFamily="34" charset="-122"/>
              </a:rPr>
              <a:t>openQA</a:t>
            </a:r>
            <a:endParaRPr lang="en-US" sz="2400" dirty="0">
              <a:latin typeface="黑体" panose="02010609060101010101" pitchFamily="49" charset="-122"/>
              <a:ea typeface="黑体" panose="02010609060101010101" pitchFamily="49" charset="-122"/>
              <a:sym typeface="微软雅黑" panose="020B0503020204020204" pitchFamily="34" charset="-122"/>
            </a:endParaRPr>
          </a:p>
        </p:txBody>
      </p:sp>
      <p:sp>
        <p:nvSpPr>
          <p:cNvPr id="5" name="文本框 4"/>
          <p:cNvSpPr txBox="1"/>
          <p:nvPr/>
        </p:nvSpPr>
        <p:spPr>
          <a:xfrm>
            <a:off x="4221136" y="3646805"/>
            <a:ext cx="1657387" cy="830997"/>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03</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
        <p:nvSpPr>
          <p:cNvPr id="6" name="文本框 5"/>
          <p:cNvSpPr txBox="1"/>
          <p:nvPr/>
        </p:nvSpPr>
        <p:spPr>
          <a:xfrm>
            <a:off x="4221136" y="2653459"/>
            <a:ext cx="1657387" cy="830997"/>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02</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
        <p:nvSpPr>
          <p:cNvPr id="2" name="矩形 1"/>
          <p:cNvSpPr/>
          <p:nvPr>
            <p:custDataLst>
              <p:tags r:id="rId1"/>
            </p:custDataLst>
          </p:nvPr>
        </p:nvSpPr>
        <p:spPr>
          <a:xfrm>
            <a:off x="6242469" y="4810991"/>
            <a:ext cx="4057978" cy="460375"/>
          </a:xfrm>
          <a:prstGeom prst="rect">
            <a:avLst/>
          </a:prstGeom>
        </p:spPr>
        <p:txBody>
          <a:bodyPr wrap="square">
            <a:spAutoFit/>
          </a:bodyPr>
          <a:lstStyle/>
          <a:p>
            <a:r>
              <a:rPr lang="zh-CN" altLang="en-US" sz="2400" dirty="0">
                <a:latin typeface="黑体" panose="02010609060101010101" pitchFamily="49" charset="-122"/>
                <a:ea typeface="黑体" panose="02010609060101010101" pitchFamily="49" charset="-122"/>
                <a:sym typeface="微软雅黑" panose="020B0503020204020204" pitchFamily="34" charset="-122"/>
              </a:rPr>
              <a:t>未来的构想</a:t>
            </a:r>
          </a:p>
        </p:txBody>
      </p:sp>
      <p:sp>
        <p:nvSpPr>
          <p:cNvPr id="7" name="文本框 6"/>
          <p:cNvSpPr txBox="1"/>
          <p:nvPr>
            <p:custDataLst>
              <p:tags r:id="rId2"/>
            </p:custDataLst>
          </p:nvPr>
        </p:nvSpPr>
        <p:spPr>
          <a:xfrm>
            <a:off x="4221136" y="4640580"/>
            <a:ext cx="1657387" cy="829945"/>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04</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3778669" y="865608"/>
            <a:ext cx="4009080" cy="460375"/>
          </a:xfrm>
          <a:prstGeom prst="rect">
            <a:avLst/>
          </a:prstGeom>
        </p:spPr>
        <p:txBody>
          <a:bodyPr wrap="square">
            <a:spAutoFit/>
          </a:bodyPr>
          <a:lstStyle/>
          <a:p>
            <a:r>
              <a:rPr lang="en-US" altLang="zh-CN" sz="2400" dirty="0" err="1">
                <a:solidFill>
                  <a:srgbClr val="FF0000"/>
                </a:solidFill>
                <a:latin typeface="黑体" panose="02010609060101010101" pitchFamily="49" charset="-122"/>
                <a:ea typeface="黑体" panose="02010609060101010101" pitchFamily="49" charset="-122"/>
                <a:sym typeface="微软雅黑" panose="020B0503020204020204" pitchFamily="34" charset="-122"/>
              </a:rPr>
              <a:t>Mugen</a:t>
            </a:r>
          </a:p>
        </p:txBody>
      </p:sp>
      <p:sp>
        <p:nvSpPr>
          <p:cNvPr id="30" name="文本框 29"/>
          <p:cNvSpPr txBox="1"/>
          <p:nvPr/>
        </p:nvSpPr>
        <p:spPr>
          <a:xfrm>
            <a:off x="1757336" y="680943"/>
            <a:ext cx="1657387" cy="829945"/>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02</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
        <p:nvSpPr>
          <p:cNvPr id="3" name="矩形 2"/>
          <p:cNvSpPr/>
          <p:nvPr/>
        </p:nvSpPr>
        <p:spPr>
          <a:xfrm>
            <a:off x="5124450" y="1864360"/>
            <a:ext cx="4813935" cy="460375"/>
          </a:xfrm>
          <a:prstGeom prst="rect">
            <a:avLst/>
          </a:prstGeom>
        </p:spPr>
        <p:txBody>
          <a:bodyPr wrap="square">
            <a:spAutoFit/>
          </a:bodyPr>
          <a:lstStyle/>
          <a:p>
            <a:r>
              <a:rPr lang="en-US" altLang="zh-CN" sz="2400" dirty="0" err="1">
                <a:solidFill>
                  <a:schemeClr val="tx1"/>
                </a:solidFill>
                <a:latin typeface="黑体" panose="02010609060101010101" pitchFamily="49" charset="-122"/>
                <a:ea typeface="黑体" panose="02010609060101010101" pitchFamily="49" charset="-122"/>
                <a:sym typeface="微软雅黑" panose="020B0503020204020204" pitchFamily="34" charset="-122"/>
              </a:rPr>
              <a:t>Mugen </a:t>
            </a:r>
            <a:r>
              <a:rPr lang="zh-CN" altLang="en-US" sz="2400" dirty="0" err="1">
                <a:solidFill>
                  <a:schemeClr val="tx1"/>
                </a:solidFill>
                <a:latin typeface="黑体" panose="02010609060101010101" pitchFamily="49" charset="-122"/>
                <a:ea typeface="黑体" panose="02010609060101010101" pitchFamily="49" charset="-122"/>
                <a:sym typeface="微软雅黑" panose="020B0503020204020204" pitchFamily="34" charset="-122"/>
              </a:rPr>
              <a:t>简介</a:t>
            </a:r>
          </a:p>
        </p:txBody>
      </p:sp>
      <p:sp>
        <p:nvSpPr>
          <p:cNvPr id="4" name="矩形 3"/>
          <p:cNvSpPr/>
          <p:nvPr/>
        </p:nvSpPr>
        <p:spPr>
          <a:xfrm>
            <a:off x="5124234" y="2843761"/>
            <a:ext cx="4057978" cy="460375"/>
          </a:xfrm>
          <a:prstGeom prst="rect">
            <a:avLst/>
          </a:prstGeom>
        </p:spPr>
        <p:txBody>
          <a:bodyPr wrap="square">
            <a:spAutoFit/>
          </a:bodyPr>
          <a:lstStyle/>
          <a:p>
            <a:r>
              <a:rPr lang="zh-CN" altLang="en-US" sz="2400" dirty="0" err="1">
                <a:latin typeface="黑体" panose="02010609060101010101" pitchFamily="49" charset="-122"/>
                <a:ea typeface="黑体" panose="02010609060101010101" pitchFamily="49" charset="-122"/>
                <a:sym typeface="微软雅黑" panose="020B0503020204020204" pitchFamily="34" charset="-122"/>
              </a:rPr>
              <a:t>工作原理和实例</a:t>
            </a:r>
            <a:endParaRPr lang="en-US" altLang="zh-CN" sz="2400" dirty="0" err="1">
              <a:latin typeface="黑体" panose="02010609060101010101" pitchFamily="49" charset="-122"/>
              <a:ea typeface="黑体" panose="02010609060101010101" pitchFamily="49" charset="-122"/>
              <a:sym typeface="微软雅黑" panose="020B0503020204020204" pitchFamily="34" charset="-122"/>
            </a:endParaRPr>
          </a:p>
        </p:txBody>
      </p:sp>
      <p:sp>
        <p:nvSpPr>
          <p:cNvPr id="5" name="文本框 4"/>
          <p:cNvSpPr txBox="1"/>
          <p:nvPr/>
        </p:nvSpPr>
        <p:spPr>
          <a:xfrm>
            <a:off x="3102901" y="2673350"/>
            <a:ext cx="1657387" cy="829945"/>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2.2</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
        <p:nvSpPr>
          <p:cNvPr id="6" name="文本框 5"/>
          <p:cNvSpPr txBox="1"/>
          <p:nvPr/>
        </p:nvSpPr>
        <p:spPr>
          <a:xfrm>
            <a:off x="3102901" y="1680004"/>
            <a:ext cx="1657387" cy="829945"/>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2.1</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
        <p:nvSpPr>
          <p:cNvPr id="2" name="矩形 1"/>
          <p:cNvSpPr/>
          <p:nvPr>
            <p:custDataLst>
              <p:tags r:id="rId1"/>
            </p:custDataLst>
          </p:nvPr>
        </p:nvSpPr>
        <p:spPr>
          <a:xfrm>
            <a:off x="5124234" y="3837536"/>
            <a:ext cx="4057978" cy="460375"/>
          </a:xfrm>
          <a:prstGeom prst="rect">
            <a:avLst/>
          </a:prstGeom>
        </p:spPr>
        <p:txBody>
          <a:bodyPr wrap="square">
            <a:spAutoFit/>
          </a:bodyPr>
          <a:lstStyle/>
          <a:p>
            <a:r>
              <a:rPr lang="zh-CN" altLang="en-US" sz="2400" dirty="0">
                <a:latin typeface="黑体" panose="02010609060101010101" pitchFamily="49" charset="-122"/>
                <a:ea typeface="黑体" panose="02010609060101010101" pitchFamily="49" charset="-122"/>
                <a:sym typeface="微软雅黑" panose="020B0503020204020204" pitchFamily="34" charset="-122"/>
              </a:rPr>
              <a:t>测试使用场景</a:t>
            </a:r>
          </a:p>
        </p:txBody>
      </p:sp>
      <p:sp>
        <p:nvSpPr>
          <p:cNvPr id="7" name="文本框 6"/>
          <p:cNvSpPr txBox="1"/>
          <p:nvPr>
            <p:custDataLst>
              <p:tags r:id="rId2"/>
            </p:custDataLst>
          </p:nvPr>
        </p:nvSpPr>
        <p:spPr>
          <a:xfrm>
            <a:off x="3102901" y="3667125"/>
            <a:ext cx="1657387" cy="829945"/>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2.3</a:t>
            </a:r>
          </a:p>
        </p:txBody>
      </p:sp>
      <p:sp>
        <p:nvSpPr>
          <p:cNvPr id="8" name="矩形 7"/>
          <p:cNvSpPr/>
          <p:nvPr>
            <p:custDataLst>
              <p:tags r:id="rId3"/>
            </p:custDataLst>
          </p:nvPr>
        </p:nvSpPr>
        <p:spPr>
          <a:xfrm>
            <a:off x="5123599" y="4845916"/>
            <a:ext cx="4057978" cy="460375"/>
          </a:xfrm>
          <a:prstGeom prst="rect">
            <a:avLst/>
          </a:prstGeom>
        </p:spPr>
        <p:txBody>
          <a:bodyPr wrap="square">
            <a:spAutoFit/>
          </a:bodyPr>
          <a:lstStyle/>
          <a:p>
            <a:r>
              <a:rPr lang="zh-CN" altLang="en-US" sz="2400" dirty="0">
                <a:latin typeface="黑体" panose="02010609060101010101" pitchFamily="49" charset="-122"/>
                <a:ea typeface="黑体" panose="02010609060101010101" pitchFamily="49" charset="-122"/>
                <a:sym typeface="微软雅黑" panose="020B0503020204020204" pitchFamily="34" charset="-122"/>
              </a:rPr>
              <a:t>挑战和尝试</a:t>
            </a:r>
          </a:p>
        </p:txBody>
      </p:sp>
      <p:sp>
        <p:nvSpPr>
          <p:cNvPr id="9" name="文本框 8"/>
          <p:cNvSpPr txBox="1"/>
          <p:nvPr>
            <p:custDataLst>
              <p:tags r:id="rId4"/>
            </p:custDataLst>
          </p:nvPr>
        </p:nvSpPr>
        <p:spPr>
          <a:xfrm>
            <a:off x="3103536" y="4660900"/>
            <a:ext cx="1657387" cy="829945"/>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2.4</a:t>
            </a:r>
          </a:p>
        </p:txBody>
      </p:sp>
      <p:sp>
        <p:nvSpPr>
          <p:cNvPr id="10" name="矩形 9"/>
          <p:cNvSpPr/>
          <p:nvPr>
            <p:custDataLst>
              <p:tags r:id="rId5"/>
            </p:custDataLst>
          </p:nvPr>
        </p:nvSpPr>
        <p:spPr>
          <a:xfrm>
            <a:off x="5124234" y="5839056"/>
            <a:ext cx="4057978" cy="460375"/>
          </a:xfrm>
          <a:prstGeom prst="rect">
            <a:avLst/>
          </a:prstGeom>
        </p:spPr>
        <p:txBody>
          <a:bodyPr wrap="square">
            <a:spAutoFit/>
          </a:bodyPr>
          <a:lstStyle/>
          <a:p>
            <a:r>
              <a:rPr lang="zh-CN" altLang="en-US" sz="2400" dirty="0">
                <a:latin typeface="黑体" panose="02010609060101010101" pitchFamily="49" charset="-122"/>
                <a:ea typeface="黑体" panose="02010609060101010101" pitchFamily="49" charset="-122"/>
                <a:sym typeface="微软雅黑" panose="020B0503020204020204" pitchFamily="34" charset="-122"/>
              </a:rPr>
              <a:t>今后的工作</a:t>
            </a:r>
          </a:p>
        </p:txBody>
      </p:sp>
      <p:sp>
        <p:nvSpPr>
          <p:cNvPr id="11" name="文本框 10"/>
          <p:cNvSpPr txBox="1"/>
          <p:nvPr>
            <p:custDataLst>
              <p:tags r:id="rId6"/>
            </p:custDataLst>
          </p:nvPr>
        </p:nvSpPr>
        <p:spPr>
          <a:xfrm>
            <a:off x="3104171" y="5654040"/>
            <a:ext cx="1657387" cy="829945"/>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2.5</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877" y="376846"/>
            <a:ext cx="7327314" cy="460375"/>
          </a:xfrm>
          <a:prstGeom prst="rect">
            <a:avLst/>
          </a:prstGeom>
          <a:noFill/>
        </p:spPr>
        <p:txBody>
          <a:bodyPr wrap="square" rtlCol="0">
            <a:spAutoFit/>
          </a:bodyPr>
          <a:lstStyle/>
          <a:p>
            <a:r>
              <a:rPr lang="en-US" altLang="zh-CN" sz="2400" b="1" dirty="0" err="1">
                <a:latin typeface="黑体" panose="02010609060101010101" pitchFamily="49" charset="-122"/>
                <a:ea typeface="黑体" panose="02010609060101010101" pitchFamily="49" charset="-122"/>
                <a:cs typeface="Lantinghei SC Demibold" panose="02000000000000000000" charset="-122"/>
              </a:rPr>
              <a:t>Mugen </a:t>
            </a:r>
            <a:r>
              <a:rPr lang="zh-CN" altLang="en-US" sz="2400" b="1" dirty="0" err="1">
                <a:latin typeface="黑体" panose="02010609060101010101" pitchFamily="49" charset="-122"/>
                <a:ea typeface="黑体" panose="02010609060101010101" pitchFamily="49" charset="-122"/>
                <a:cs typeface="Lantinghei SC Demibold" panose="02000000000000000000" charset="-122"/>
              </a:rPr>
              <a:t>简介</a:t>
            </a: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616857" y="880924"/>
            <a:ext cx="10687924" cy="829945"/>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zh-CN" sz="3200" dirty="0">
                <a:latin typeface="宋体" panose="02010600030101010101" pitchFamily="2" charset="-122"/>
                <a:ea typeface="宋体" panose="02010600030101010101" pitchFamily="2" charset="-122"/>
              </a:rPr>
              <a:t>内容</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877" y="376846"/>
            <a:ext cx="7327314" cy="460375"/>
          </a:xfrm>
          <a:prstGeom prst="rect">
            <a:avLst/>
          </a:prstGeom>
          <a:noFill/>
        </p:spPr>
        <p:txBody>
          <a:bodyPr wrap="square" rtlCol="0">
            <a:spAutoFit/>
          </a:bodyPr>
          <a:lstStyle/>
          <a:p>
            <a:r>
              <a:rPr lang="en-US" altLang="zh-CN" sz="2400" b="1" dirty="0" err="1">
                <a:latin typeface="黑体" panose="02010609060101010101" pitchFamily="49" charset="-122"/>
                <a:ea typeface="黑体" panose="02010609060101010101" pitchFamily="49" charset="-122"/>
                <a:cs typeface="Lantinghei SC Demibold" panose="02000000000000000000" charset="-122"/>
              </a:rPr>
              <a:t>Mugen </a:t>
            </a:r>
            <a:r>
              <a:rPr lang="zh-CN" altLang="en-US" sz="2400" b="1" dirty="0" err="1">
                <a:latin typeface="黑体" panose="02010609060101010101" pitchFamily="49" charset="-122"/>
                <a:ea typeface="黑体" panose="02010609060101010101" pitchFamily="49" charset="-122"/>
                <a:cs typeface="Lantinghei SC Demibold" panose="02000000000000000000" charset="-122"/>
              </a:rPr>
              <a:t>工作原理</a:t>
            </a: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616857" y="880924"/>
            <a:ext cx="10687924" cy="829945"/>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zh-CN" sz="3200" dirty="0">
                <a:latin typeface="宋体" panose="02010600030101010101" pitchFamily="2" charset="-122"/>
                <a:ea typeface="宋体" panose="02010600030101010101" pitchFamily="2" charset="-122"/>
              </a:rPr>
              <a:t>内容</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877" y="376846"/>
            <a:ext cx="7327314" cy="460375"/>
          </a:xfrm>
          <a:prstGeom prst="rect">
            <a:avLst/>
          </a:prstGeom>
          <a:noFill/>
        </p:spPr>
        <p:txBody>
          <a:bodyPr wrap="square" rtlCol="0">
            <a:spAutoFit/>
          </a:bodyPr>
          <a:lstStyle/>
          <a:p>
            <a:r>
              <a:rPr lang="en-US" altLang="zh-CN" sz="2400" b="1" dirty="0" err="1">
                <a:latin typeface="黑体" panose="02010609060101010101" pitchFamily="49" charset="-122"/>
                <a:ea typeface="黑体" panose="02010609060101010101" pitchFamily="49" charset="-122"/>
                <a:cs typeface="Lantinghei SC Demibold" panose="02000000000000000000" charset="-122"/>
              </a:rPr>
              <a:t>Mugen </a:t>
            </a:r>
            <a:r>
              <a:rPr lang="zh-CN" altLang="en-US" sz="2400" b="1" dirty="0" err="1">
                <a:latin typeface="黑体" panose="02010609060101010101" pitchFamily="49" charset="-122"/>
                <a:ea typeface="黑体" panose="02010609060101010101" pitchFamily="49" charset="-122"/>
                <a:cs typeface="Lantinghei SC Demibold" panose="02000000000000000000" charset="-122"/>
              </a:rPr>
              <a:t>测试实例</a:t>
            </a: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616857" y="880924"/>
            <a:ext cx="10687924" cy="829945"/>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zh-CN" sz="3200" dirty="0">
                <a:latin typeface="宋体" panose="02010600030101010101" pitchFamily="2" charset="-122"/>
                <a:ea typeface="宋体" panose="02010600030101010101" pitchFamily="2" charset="-122"/>
              </a:rPr>
              <a:t>内容</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877" y="376846"/>
            <a:ext cx="7327314" cy="460375"/>
          </a:xfrm>
          <a:prstGeom prst="rect">
            <a:avLst/>
          </a:prstGeom>
          <a:noFill/>
        </p:spPr>
        <p:txBody>
          <a:bodyPr wrap="square" rtlCol="0">
            <a:spAutoFit/>
          </a:bodyPr>
          <a:lstStyle/>
          <a:p>
            <a:r>
              <a:rPr lang="zh-CN" sz="2400" b="1" dirty="0" err="1">
                <a:latin typeface="黑体" panose="02010609060101010101" pitchFamily="49" charset="-122"/>
                <a:ea typeface="黑体" panose="02010609060101010101" pitchFamily="49" charset="-122"/>
                <a:cs typeface="Lantinghei SC Demibold" panose="02000000000000000000" charset="-122"/>
              </a:rPr>
              <a:t>测试使用场景</a:t>
            </a: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616857" y="880924"/>
            <a:ext cx="10687924" cy="829945"/>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zh-CN" sz="3200" dirty="0">
                <a:latin typeface="宋体" panose="02010600030101010101" pitchFamily="2" charset="-122"/>
                <a:ea typeface="宋体" panose="02010600030101010101" pitchFamily="2" charset="-122"/>
              </a:rPr>
              <a:t>内容</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877" y="376846"/>
            <a:ext cx="7327314" cy="460375"/>
          </a:xfrm>
          <a:prstGeom prst="rect">
            <a:avLst/>
          </a:prstGeom>
          <a:noFill/>
        </p:spPr>
        <p:txBody>
          <a:bodyPr wrap="square" rtlCol="0">
            <a:spAutoFit/>
          </a:bodyPr>
          <a:lstStyle/>
          <a:p>
            <a:r>
              <a:rPr lang="zh-CN" sz="2400" b="1" dirty="0" err="1">
                <a:latin typeface="黑体" panose="02010609060101010101" pitchFamily="49" charset="-122"/>
                <a:ea typeface="黑体" panose="02010609060101010101" pitchFamily="49" charset="-122"/>
                <a:cs typeface="Lantinghei SC Demibold" panose="02000000000000000000" charset="-122"/>
              </a:rPr>
              <a:t>挑战和尝试</a:t>
            </a: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616857" y="880924"/>
            <a:ext cx="10687924" cy="829945"/>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zh-CN" sz="3200" dirty="0">
                <a:latin typeface="宋体" panose="02010600030101010101" pitchFamily="2" charset="-122"/>
                <a:ea typeface="宋体" panose="02010600030101010101" pitchFamily="2" charset="-122"/>
              </a:rPr>
              <a:t>内容</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877" y="376846"/>
            <a:ext cx="7327314" cy="460375"/>
          </a:xfrm>
          <a:prstGeom prst="rect">
            <a:avLst/>
          </a:prstGeom>
          <a:noFill/>
        </p:spPr>
        <p:txBody>
          <a:bodyPr wrap="square" rtlCol="0">
            <a:spAutoFit/>
          </a:bodyPr>
          <a:lstStyle/>
          <a:p>
            <a:r>
              <a:rPr lang="zh-CN" sz="2400" b="1" dirty="0" err="1">
                <a:latin typeface="黑体" panose="02010609060101010101" pitchFamily="49" charset="-122"/>
                <a:ea typeface="黑体" panose="02010609060101010101" pitchFamily="49" charset="-122"/>
                <a:cs typeface="Lantinghei SC Demibold" panose="02000000000000000000" charset="-122"/>
              </a:rPr>
              <a:t>今后的工作</a:t>
            </a: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616857" y="880924"/>
            <a:ext cx="10687924" cy="829945"/>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zh-CN" sz="3200" dirty="0">
                <a:latin typeface="宋体" panose="02010600030101010101" pitchFamily="2" charset="-122"/>
                <a:ea typeface="宋体" panose="02010600030101010101" pitchFamily="2" charset="-122"/>
              </a:rPr>
              <a:t>内容</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6242469" y="1844778"/>
            <a:ext cx="4009080" cy="460375"/>
          </a:xfrm>
          <a:prstGeom prst="rect">
            <a:avLst/>
          </a:prstGeom>
        </p:spPr>
        <p:txBody>
          <a:bodyPr wrap="square">
            <a:spAutoFit/>
          </a:bodyPr>
          <a:lstStyle/>
          <a:p>
            <a:r>
              <a:rPr lang="en-US" altLang="zh-CN" sz="2400" dirty="0" err="1">
                <a:solidFill>
                  <a:schemeClr val="tx1"/>
                </a:solidFill>
                <a:latin typeface="黑体" panose="02010609060101010101" pitchFamily="49" charset="-122"/>
                <a:ea typeface="黑体" panose="02010609060101010101" pitchFamily="49" charset="-122"/>
                <a:sym typeface="微软雅黑" panose="020B0503020204020204" pitchFamily="34" charset="-122"/>
              </a:rPr>
              <a:t>openEuler RISC-V测试</a:t>
            </a:r>
          </a:p>
        </p:txBody>
      </p:sp>
      <p:sp>
        <p:nvSpPr>
          <p:cNvPr id="25" name="文本框 24"/>
          <p:cNvSpPr txBox="1"/>
          <p:nvPr/>
        </p:nvSpPr>
        <p:spPr>
          <a:xfrm>
            <a:off x="1309747" y="1678244"/>
            <a:ext cx="1797287" cy="861774"/>
          </a:xfrm>
          <a:prstGeom prst="rect">
            <a:avLst/>
          </a:prstGeom>
          <a:noFill/>
        </p:spPr>
        <p:txBody>
          <a:bodyPr wrap="none" rtlCol="0">
            <a:spAutoFit/>
          </a:bodyPr>
          <a:lstStyle/>
          <a:p>
            <a:r>
              <a:rPr lang="zh-CN" altLang="en-US" sz="5000" b="1" dirty="0">
                <a:solidFill>
                  <a:srgbClr val="061E3F"/>
                </a:solidFill>
                <a:latin typeface="黑体" panose="02010609060101010101" pitchFamily="49" charset="-122"/>
                <a:ea typeface="黑体" panose="02010609060101010101" pitchFamily="49" charset="-122"/>
                <a:cs typeface="+mn-ea"/>
                <a:sym typeface="+mn-lt"/>
              </a:rPr>
              <a:t>目 录</a:t>
            </a:r>
          </a:p>
        </p:txBody>
      </p:sp>
      <p:sp>
        <p:nvSpPr>
          <p:cNvPr id="30" name="文本框 29"/>
          <p:cNvSpPr txBox="1"/>
          <p:nvPr/>
        </p:nvSpPr>
        <p:spPr>
          <a:xfrm>
            <a:off x="4221136" y="1660113"/>
            <a:ext cx="1657387" cy="830997"/>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01</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cxnSp>
        <p:nvCxnSpPr>
          <p:cNvPr id="14" name="直接连接符 20"/>
          <p:cNvCxnSpPr/>
          <p:nvPr/>
        </p:nvCxnSpPr>
        <p:spPr>
          <a:xfrm>
            <a:off x="3636176" y="1508398"/>
            <a:ext cx="0" cy="290403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6242469" y="2838124"/>
            <a:ext cx="3701705" cy="460375"/>
          </a:xfrm>
          <a:prstGeom prst="rect">
            <a:avLst/>
          </a:prstGeom>
        </p:spPr>
        <p:txBody>
          <a:bodyPr wrap="square">
            <a:spAutoFit/>
          </a:bodyPr>
          <a:lstStyle/>
          <a:p>
            <a:r>
              <a:rPr lang="en-US" sz="2400" dirty="0" err="1">
                <a:solidFill>
                  <a:schemeClr val="tx1"/>
                </a:solidFill>
                <a:latin typeface="黑体" panose="02010609060101010101" pitchFamily="49" charset="-122"/>
                <a:ea typeface="黑体" panose="02010609060101010101" pitchFamily="49" charset="-122"/>
                <a:sym typeface="微软雅黑" panose="020B0503020204020204" pitchFamily="34" charset="-122"/>
              </a:rPr>
              <a:t>Mugen</a:t>
            </a:r>
          </a:p>
        </p:txBody>
      </p:sp>
      <p:sp>
        <p:nvSpPr>
          <p:cNvPr id="4" name="矩形 3"/>
          <p:cNvSpPr/>
          <p:nvPr/>
        </p:nvSpPr>
        <p:spPr>
          <a:xfrm>
            <a:off x="6242469" y="3817216"/>
            <a:ext cx="4057978" cy="460375"/>
          </a:xfrm>
          <a:prstGeom prst="rect">
            <a:avLst/>
          </a:prstGeom>
        </p:spPr>
        <p:txBody>
          <a:bodyPr wrap="square">
            <a:spAutoFit/>
          </a:bodyPr>
          <a:lstStyle/>
          <a:p>
            <a:r>
              <a:rPr lang="en-US" sz="2400" dirty="0" err="1">
                <a:solidFill>
                  <a:srgbClr val="FF0000"/>
                </a:solidFill>
                <a:latin typeface="黑体" panose="02010609060101010101" pitchFamily="49" charset="-122"/>
                <a:ea typeface="黑体" panose="02010609060101010101" pitchFamily="49" charset="-122"/>
                <a:sym typeface="微软雅黑" panose="020B0503020204020204" pitchFamily="34" charset="-122"/>
              </a:rPr>
              <a:t>openQA</a:t>
            </a:r>
          </a:p>
        </p:txBody>
      </p:sp>
      <p:sp>
        <p:nvSpPr>
          <p:cNvPr id="5" name="文本框 4"/>
          <p:cNvSpPr txBox="1"/>
          <p:nvPr/>
        </p:nvSpPr>
        <p:spPr>
          <a:xfrm>
            <a:off x="4221136" y="3646805"/>
            <a:ext cx="1657387" cy="830997"/>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03</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
        <p:nvSpPr>
          <p:cNvPr id="6" name="文本框 5"/>
          <p:cNvSpPr txBox="1"/>
          <p:nvPr/>
        </p:nvSpPr>
        <p:spPr>
          <a:xfrm>
            <a:off x="4221136" y="2653459"/>
            <a:ext cx="1657387" cy="830997"/>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02</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
        <p:nvSpPr>
          <p:cNvPr id="2" name="矩形 1"/>
          <p:cNvSpPr/>
          <p:nvPr>
            <p:custDataLst>
              <p:tags r:id="rId1"/>
            </p:custDataLst>
          </p:nvPr>
        </p:nvSpPr>
        <p:spPr>
          <a:xfrm>
            <a:off x="6242469" y="4810991"/>
            <a:ext cx="4057978" cy="460375"/>
          </a:xfrm>
          <a:prstGeom prst="rect">
            <a:avLst/>
          </a:prstGeom>
        </p:spPr>
        <p:txBody>
          <a:bodyPr wrap="square">
            <a:spAutoFit/>
          </a:bodyPr>
          <a:lstStyle/>
          <a:p>
            <a:r>
              <a:rPr lang="zh-CN" altLang="en-US" sz="2400" dirty="0">
                <a:latin typeface="黑体" panose="02010609060101010101" pitchFamily="49" charset="-122"/>
                <a:ea typeface="黑体" panose="02010609060101010101" pitchFamily="49" charset="-122"/>
                <a:sym typeface="微软雅黑" panose="020B0503020204020204" pitchFamily="34" charset="-122"/>
              </a:rPr>
              <a:t>未来的构想</a:t>
            </a:r>
          </a:p>
        </p:txBody>
      </p:sp>
      <p:sp>
        <p:nvSpPr>
          <p:cNvPr id="7" name="文本框 6"/>
          <p:cNvSpPr txBox="1"/>
          <p:nvPr>
            <p:custDataLst>
              <p:tags r:id="rId2"/>
            </p:custDataLst>
          </p:nvPr>
        </p:nvSpPr>
        <p:spPr>
          <a:xfrm>
            <a:off x="4221136" y="4640580"/>
            <a:ext cx="1657387" cy="829945"/>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04</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877" y="376846"/>
            <a:ext cx="7327314" cy="460375"/>
          </a:xfrm>
          <a:prstGeom prst="rect">
            <a:avLst/>
          </a:prstGeom>
          <a:noFill/>
        </p:spPr>
        <p:txBody>
          <a:bodyPr wrap="square" rtlCol="0">
            <a:spAutoFit/>
          </a:bodyPr>
          <a:lstStyle/>
          <a:p>
            <a:r>
              <a:rPr lang="en-US" altLang="zh-CN" sz="2400" b="1" dirty="0" err="1">
                <a:latin typeface="黑体" panose="02010609060101010101" pitchFamily="49" charset="-122"/>
                <a:ea typeface="黑体" panose="02010609060101010101" pitchFamily="49" charset="-122"/>
                <a:cs typeface="Lantinghei SC Demibold" panose="02000000000000000000" charset="-122"/>
              </a:rPr>
              <a:t>openEuler RISC-V </a:t>
            </a:r>
            <a:r>
              <a:rPr lang="zh-CN" altLang="en-US" sz="2400" b="1" dirty="0" err="1">
                <a:latin typeface="黑体" panose="02010609060101010101" pitchFamily="49" charset="-122"/>
                <a:ea typeface="黑体" panose="02010609060101010101" pitchFamily="49" charset="-122"/>
                <a:cs typeface="Lantinghei SC Demibold" panose="02000000000000000000" charset="-122"/>
              </a:rPr>
              <a:t>简介</a:t>
            </a: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616857" y="1329219"/>
            <a:ext cx="6231416" cy="3883755"/>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en-US" altLang="zh-CN" sz="2400" dirty="0" err="1">
                <a:latin typeface="宋体" panose="02010600030101010101" pitchFamily="2" charset="-122"/>
                <a:ea typeface="宋体" panose="02010600030101010101" pitchFamily="2" charset="-122"/>
              </a:rPr>
              <a:t>openEuler</a:t>
            </a:r>
            <a:r>
              <a:rPr lang="zh-CN" altLang="en-US" sz="2400" dirty="0">
                <a:latin typeface="宋体" panose="02010600030101010101" pitchFamily="2" charset="-122"/>
                <a:ea typeface="宋体" panose="02010600030101010101" pitchFamily="2" charset="-122"/>
              </a:rPr>
              <a:t>是一款开源、免费的操作系统，由</a:t>
            </a:r>
            <a:r>
              <a:rPr lang="en-US" altLang="zh-CN" sz="2400" dirty="0" err="1">
                <a:latin typeface="宋体" panose="02010600030101010101" pitchFamily="2" charset="-122"/>
                <a:ea typeface="宋体" panose="02010600030101010101" pitchFamily="2" charset="-122"/>
              </a:rPr>
              <a:t>openEuler</a:t>
            </a:r>
            <a:r>
              <a:rPr lang="zh-CN" altLang="en-US" sz="2400" dirty="0">
                <a:latin typeface="宋体" panose="02010600030101010101" pitchFamily="2" charset="-122"/>
                <a:ea typeface="宋体" panose="02010600030101010101" pitchFamily="2" charset="-122"/>
              </a:rPr>
              <a:t>社区运作。当前</a:t>
            </a:r>
            <a:r>
              <a:rPr lang="en-US" altLang="zh-CN" sz="2400" dirty="0" err="1">
                <a:latin typeface="宋体" panose="02010600030101010101" pitchFamily="2" charset="-122"/>
                <a:ea typeface="宋体" panose="02010600030101010101" pitchFamily="2" charset="-122"/>
              </a:rPr>
              <a:t>openEuler</a:t>
            </a:r>
            <a:r>
              <a:rPr lang="zh-CN" altLang="en-US" sz="2400" dirty="0">
                <a:latin typeface="宋体" panose="02010600030101010101" pitchFamily="2" charset="-122"/>
                <a:ea typeface="宋体" panose="02010600030101010101" pitchFamily="2" charset="-122"/>
              </a:rPr>
              <a:t>内核源于</a:t>
            </a:r>
            <a:r>
              <a:rPr lang="en-US" altLang="zh-CN" sz="2400" dirty="0">
                <a:latin typeface="宋体" panose="02010600030101010101" pitchFamily="2" charset="-122"/>
                <a:ea typeface="宋体" panose="02010600030101010101" pitchFamily="2" charset="-122"/>
              </a:rPr>
              <a:t>Linux</a:t>
            </a:r>
            <a:r>
              <a:rPr lang="zh-CN" altLang="en-US" sz="2400" dirty="0">
                <a:latin typeface="宋体" panose="02010600030101010101" pitchFamily="2" charset="-122"/>
                <a:ea typeface="宋体" panose="02010600030101010101" pitchFamily="2" charset="-122"/>
              </a:rPr>
              <a:t>，支持鲲鹏及其它多种处理器，能够充分释放计算芯片的潜能，是由全球开源贡献者构建的高效、稳定、安全的开源操作系统，适用于数据库、大数据、云计算、人工智能等应用场景。</a:t>
            </a:r>
            <a:endParaRPr lang="zh-CN" sz="2400"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8A0A672B-A6FD-AF50-533D-6D6CB48FF4A0}"/>
              </a:ext>
            </a:extLst>
          </p:cNvPr>
          <p:cNvPicPr>
            <a:picLocks noChangeAspect="1"/>
          </p:cNvPicPr>
          <p:nvPr/>
        </p:nvPicPr>
        <p:blipFill rotWithShape="1">
          <a:blip r:embed="rId3"/>
          <a:srcRect b="6930"/>
          <a:stretch/>
        </p:blipFill>
        <p:spPr>
          <a:xfrm>
            <a:off x="6792738" y="1329219"/>
            <a:ext cx="5037009" cy="396239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3778669" y="865608"/>
            <a:ext cx="4009080" cy="460375"/>
          </a:xfrm>
          <a:prstGeom prst="rect">
            <a:avLst/>
          </a:prstGeom>
        </p:spPr>
        <p:txBody>
          <a:bodyPr wrap="square">
            <a:spAutoFit/>
          </a:bodyPr>
          <a:lstStyle/>
          <a:p>
            <a:r>
              <a:rPr lang="en-US" altLang="zh-CN" sz="2400" dirty="0" err="1">
                <a:solidFill>
                  <a:srgbClr val="FF0000"/>
                </a:solidFill>
                <a:latin typeface="黑体" panose="02010609060101010101" pitchFamily="49" charset="-122"/>
                <a:ea typeface="黑体" panose="02010609060101010101" pitchFamily="49" charset="-122"/>
                <a:sym typeface="微软雅黑" panose="020B0503020204020204" pitchFamily="34" charset="-122"/>
              </a:rPr>
              <a:t>openQA</a:t>
            </a:r>
          </a:p>
        </p:txBody>
      </p:sp>
      <p:sp>
        <p:nvSpPr>
          <p:cNvPr id="30" name="文本框 29"/>
          <p:cNvSpPr txBox="1"/>
          <p:nvPr/>
        </p:nvSpPr>
        <p:spPr>
          <a:xfrm>
            <a:off x="1757336" y="680943"/>
            <a:ext cx="1657387" cy="829945"/>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03</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
        <p:nvSpPr>
          <p:cNvPr id="3" name="矩形 2"/>
          <p:cNvSpPr/>
          <p:nvPr/>
        </p:nvSpPr>
        <p:spPr>
          <a:xfrm>
            <a:off x="5124450" y="1864360"/>
            <a:ext cx="4813935" cy="460375"/>
          </a:xfrm>
          <a:prstGeom prst="rect">
            <a:avLst/>
          </a:prstGeom>
        </p:spPr>
        <p:txBody>
          <a:bodyPr wrap="square">
            <a:spAutoFit/>
          </a:bodyPr>
          <a:lstStyle/>
          <a:p>
            <a:r>
              <a:rPr lang="en-US" altLang="zh-CN" sz="2400" dirty="0" err="1">
                <a:solidFill>
                  <a:schemeClr val="tx1"/>
                </a:solidFill>
                <a:latin typeface="黑体" panose="02010609060101010101" pitchFamily="49" charset="-122"/>
                <a:ea typeface="黑体" panose="02010609060101010101" pitchFamily="49" charset="-122"/>
                <a:sym typeface="微软雅黑" panose="020B0503020204020204" pitchFamily="34" charset="-122"/>
              </a:rPr>
              <a:t>openQA </a:t>
            </a:r>
            <a:r>
              <a:rPr lang="zh-CN" altLang="en-US" sz="2400" dirty="0" err="1">
                <a:solidFill>
                  <a:schemeClr val="tx1"/>
                </a:solidFill>
                <a:latin typeface="黑体" panose="02010609060101010101" pitchFamily="49" charset="-122"/>
                <a:ea typeface="黑体" panose="02010609060101010101" pitchFamily="49" charset="-122"/>
                <a:sym typeface="微软雅黑" panose="020B0503020204020204" pitchFamily="34" charset="-122"/>
              </a:rPr>
              <a:t>简介</a:t>
            </a:r>
          </a:p>
        </p:txBody>
      </p:sp>
      <p:sp>
        <p:nvSpPr>
          <p:cNvPr id="4" name="矩形 3"/>
          <p:cNvSpPr/>
          <p:nvPr/>
        </p:nvSpPr>
        <p:spPr>
          <a:xfrm>
            <a:off x="5124234" y="2843761"/>
            <a:ext cx="4057978" cy="460375"/>
          </a:xfrm>
          <a:prstGeom prst="rect">
            <a:avLst/>
          </a:prstGeom>
        </p:spPr>
        <p:txBody>
          <a:bodyPr wrap="square">
            <a:spAutoFit/>
          </a:bodyPr>
          <a:lstStyle/>
          <a:p>
            <a:r>
              <a:rPr lang="zh-CN" altLang="en-US" sz="2400" dirty="0" err="1">
                <a:latin typeface="黑体" panose="02010609060101010101" pitchFamily="49" charset="-122"/>
                <a:ea typeface="黑体" panose="02010609060101010101" pitchFamily="49" charset="-122"/>
                <a:sym typeface="微软雅黑" panose="020B0503020204020204" pitchFamily="34" charset="-122"/>
              </a:rPr>
              <a:t>工作原理和实例</a:t>
            </a:r>
            <a:endParaRPr lang="en-US" altLang="zh-CN" sz="2400" dirty="0" err="1">
              <a:latin typeface="黑体" panose="02010609060101010101" pitchFamily="49" charset="-122"/>
              <a:ea typeface="黑体" panose="02010609060101010101" pitchFamily="49" charset="-122"/>
              <a:sym typeface="微软雅黑" panose="020B0503020204020204" pitchFamily="34" charset="-122"/>
            </a:endParaRPr>
          </a:p>
        </p:txBody>
      </p:sp>
      <p:sp>
        <p:nvSpPr>
          <p:cNvPr id="5" name="文本框 4"/>
          <p:cNvSpPr txBox="1"/>
          <p:nvPr/>
        </p:nvSpPr>
        <p:spPr>
          <a:xfrm>
            <a:off x="3102901" y="2673350"/>
            <a:ext cx="1657387" cy="829945"/>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3.2</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
        <p:nvSpPr>
          <p:cNvPr id="6" name="文本框 5"/>
          <p:cNvSpPr txBox="1"/>
          <p:nvPr/>
        </p:nvSpPr>
        <p:spPr>
          <a:xfrm>
            <a:off x="3102901" y="1680004"/>
            <a:ext cx="1657387" cy="829945"/>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3.1</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
        <p:nvSpPr>
          <p:cNvPr id="2" name="矩形 1"/>
          <p:cNvSpPr/>
          <p:nvPr>
            <p:custDataLst>
              <p:tags r:id="rId1"/>
            </p:custDataLst>
          </p:nvPr>
        </p:nvSpPr>
        <p:spPr>
          <a:xfrm>
            <a:off x="5124234" y="3837536"/>
            <a:ext cx="4057978" cy="460375"/>
          </a:xfrm>
          <a:prstGeom prst="rect">
            <a:avLst/>
          </a:prstGeom>
        </p:spPr>
        <p:txBody>
          <a:bodyPr wrap="square">
            <a:spAutoFit/>
          </a:bodyPr>
          <a:lstStyle/>
          <a:p>
            <a:r>
              <a:rPr lang="zh-CN" altLang="en-US" sz="2400" dirty="0">
                <a:latin typeface="黑体" panose="02010609060101010101" pitchFamily="49" charset="-122"/>
                <a:ea typeface="黑体" panose="02010609060101010101" pitchFamily="49" charset="-122"/>
                <a:sym typeface="微软雅黑" panose="020B0503020204020204" pitchFamily="34" charset="-122"/>
              </a:rPr>
              <a:t>测试场景</a:t>
            </a:r>
          </a:p>
        </p:txBody>
      </p:sp>
      <p:sp>
        <p:nvSpPr>
          <p:cNvPr id="7" name="文本框 6"/>
          <p:cNvSpPr txBox="1"/>
          <p:nvPr>
            <p:custDataLst>
              <p:tags r:id="rId2"/>
            </p:custDataLst>
          </p:nvPr>
        </p:nvSpPr>
        <p:spPr>
          <a:xfrm>
            <a:off x="3102901" y="3667125"/>
            <a:ext cx="1657387" cy="829945"/>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3.3</a:t>
            </a:r>
          </a:p>
        </p:txBody>
      </p:sp>
      <p:sp>
        <p:nvSpPr>
          <p:cNvPr id="8" name="矩形 7"/>
          <p:cNvSpPr/>
          <p:nvPr>
            <p:custDataLst>
              <p:tags r:id="rId3"/>
            </p:custDataLst>
          </p:nvPr>
        </p:nvSpPr>
        <p:spPr>
          <a:xfrm>
            <a:off x="5123599" y="4845916"/>
            <a:ext cx="4057978" cy="460375"/>
          </a:xfrm>
          <a:prstGeom prst="rect">
            <a:avLst/>
          </a:prstGeom>
        </p:spPr>
        <p:txBody>
          <a:bodyPr wrap="square">
            <a:spAutoFit/>
          </a:bodyPr>
          <a:lstStyle/>
          <a:p>
            <a:r>
              <a:rPr lang="zh-CN" altLang="en-US" sz="2400" dirty="0">
                <a:latin typeface="黑体" panose="02010609060101010101" pitchFamily="49" charset="-122"/>
                <a:ea typeface="黑体" panose="02010609060101010101" pitchFamily="49" charset="-122"/>
                <a:sym typeface="微软雅黑" panose="020B0503020204020204" pitchFamily="34" charset="-122"/>
              </a:rPr>
              <a:t>挑战和我们的尝试</a:t>
            </a:r>
          </a:p>
        </p:txBody>
      </p:sp>
      <p:sp>
        <p:nvSpPr>
          <p:cNvPr id="9" name="文本框 8"/>
          <p:cNvSpPr txBox="1"/>
          <p:nvPr>
            <p:custDataLst>
              <p:tags r:id="rId4"/>
            </p:custDataLst>
          </p:nvPr>
        </p:nvSpPr>
        <p:spPr>
          <a:xfrm>
            <a:off x="3103536" y="4660900"/>
            <a:ext cx="1657387" cy="829945"/>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3.4</a:t>
            </a:r>
          </a:p>
        </p:txBody>
      </p:sp>
      <p:sp>
        <p:nvSpPr>
          <p:cNvPr id="10" name="矩形 9"/>
          <p:cNvSpPr/>
          <p:nvPr>
            <p:custDataLst>
              <p:tags r:id="rId5"/>
            </p:custDataLst>
          </p:nvPr>
        </p:nvSpPr>
        <p:spPr>
          <a:xfrm>
            <a:off x="5124234" y="5839056"/>
            <a:ext cx="4057978" cy="460375"/>
          </a:xfrm>
          <a:prstGeom prst="rect">
            <a:avLst/>
          </a:prstGeom>
        </p:spPr>
        <p:txBody>
          <a:bodyPr wrap="square">
            <a:spAutoFit/>
          </a:bodyPr>
          <a:lstStyle/>
          <a:p>
            <a:r>
              <a:rPr lang="zh-CN" altLang="en-US" sz="2400" dirty="0">
                <a:latin typeface="黑体" panose="02010609060101010101" pitchFamily="49" charset="-122"/>
                <a:ea typeface="黑体" panose="02010609060101010101" pitchFamily="49" charset="-122"/>
                <a:sym typeface="微软雅黑" panose="020B0503020204020204" pitchFamily="34" charset="-122"/>
              </a:rPr>
              <a:t>今后的工作</a:t>
            </a:r>
          </a:p>
        </p:txBody>
      </p:sp>
      <p:sp>
        <p:nvSpPr>
          <p:cNvPr id="11" name="文本框 10"/>
          <p:cNvSpPr txBox="1"/>
          <p:nvPr>
            <p:custDataLst>
              <p:tags r:id="rId6"/>
            </p:custDataLst>
          </p:nvPr>
        </p:nvSpPr>
        <p:spPr>
          <a:xfrm>
            <a:off x="3104171" y="5654040"/>
            <a:ext cx="1657387" cy="829945"/>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3.5</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877" y="376846"/>
            <a:ext cx="7327314" cy="460375"/>
          </a:xfrm>
          <a:prstGeom prst="rect">
            <a:avLst/>
          </a:prstGeom>
          <a:noFill/>
        </p:spPr>
        <p:txBody>
          <a:bodyPr wrap="square" rtlCol="0">
            <a:spAutoFit/>
          </a:bodyPr>
          <a:lstStyle/>
          <a:p>
            <a:r>
              <a:rPr lang="en-US" altLang="zh-CN" sz="2400" b="1" dirty="0" err="1">
                <a:latin typeface="黑体" panose="02010609060101010101" pitchFamily="49" charset="-122"/>
                <a:ea typeface="黑体" panose="02010609060101010101" pitchFamily="49" charset="-122"/>
                <a:cs typeface="Lantinghei SC Demibold" panose="02000000000000000000" charset="-122"/>
              </a:rPr>
              <a:t>openQA </a:t>
            </a:r>
            <a:r>
              <a:rPr lang="zh-CN" altLang="en-US" sz="2400" b="1" dirty="0" err="1">
                <a:latin typeface="黑体" panose="02010609060101010101" pitchFamily="49" charset="-122"/>
                <a:ea typeface="黑体" panose="02010609060101010101" pitchFamily="49" charset="-122"/>
                <a:cs typeface="Lantinghei SC Demibold" panose="02000000000000000000" charset="-122"/>
              </a:rPr>
              <a:t>简介</a:t>
            </a: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616857" y="880924"/>
            <a:ext cx="10687924" cy="829945"/>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zh-CN" altLang="en-US" sz="3200" dirty="0">
                <a:latin typeface="宋体" panose="02010600030101010101" pitchFamily="2" charset="-122"/>
                <a:ea typeface="宋体" panose="02010600030101010101" pitchFamily="2" charset="-122"/>
              </a:rPr>
              <a:t>内容</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877" y="376846"/>
            <a:ext cx="7327314" cy="460375"/>
          </a:xfrm>
          <a:prstGeom prst="rect">
            <a:avLst/>
          </a:prstGeom>
          <a:noFill/>
        </p:spPr>
        <p:txBody>
          <a:bodyPr wrap="square" rtlCol="0">
            <a:spAutoFit/>
          </a:bodyPr>
          <a:lstStyle/>
          <a:p>
            <a:r>
              <a:rPr lang="en-US" altLang="zh-CN" sz="2400" b="1" dirty="0" err="1">
                <a:latin typeface="黑体" panose="02010609060101010101" pitchFamily="49" charset="-122"/>
                <a:ea typeface="黑体" panose="02010609060101010101" pitchFamily="49" charset="-122"/>
                <a:cs typeface="Lantinghei SC Demibold" panose="02000000000000000000" charset="-122"/>
              </a:rPr>
              <a:t>openQA </a:t>
            </a:r>
            <a:r>
              <a:rPr lang="zh-CN" altLang="en-US" sz="2400" b="1" dirty="0" err="1">
                <a:latin typeface="黑体" panose="02010609060101010101" pitchFamily="49" charset="-122"/>
                <a:ea typeface="黑体" panose="02010609060101010101" pitchFamily="49" charset="-122"/>
                <a:cs typeface="Lantinghei SC Demibold" panose="02000000000000000000" charset="-122"/>
              </a:rPr>
              <a:t>工作原理</a:t>
            </a: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616857" y="880924"/>
            <a:ext cx="10687924" cy="829945"/>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zh-CN" sz="3200" dirty="0">
                <a:latin typeface="宋体" panose="02010600030101010101" pitchFamily="2" charset="-122"/>
                <a:ea typeface="宋体" panose="02010600030101010101" pitchFamily="2" charset="-122"/>
              </a:rPr>
              <a:t>内容</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877" y="376846"/>
            <a:ext cx="7327314" cy="460375"/>
          </a:xfrm>
          <a:prstGeom prst="rect">
            <a:avLst/>
          </a:prstGeom>
          <a:noFill/>
        </p:spPr>
        <p:txBody>
          <a:bodyPr wrap="square" rtlCol="0">
            <a:spAutoFit/>
          </a:bodyPr>
          <a:lstStyle/>
          <a:p>
            <a:r>
              <a:rPr lang="en-US" altLang="zh-CN" sz="2400" b="1" dirty="0" err="1">
                <a:latin typeface="黑体" panose="02010609060101010101" pitchFamily="49" charset="-122"/>
                <a:ea typeface="黑体" panose="02010609060101010101" pitchFamily="49" charset="-122"/>
                <a:cs typeface="Lantinghei SC Demibold" panose="02000000000000000000" charset="-122"/>
              </a:rPr>
              <a:t>openQA </a:t>
            </a:r>
            <a:r>
              <a:rPr lang="zh-CN" altLang="en-US" sz="2400" b="1" dirty="0" err="1">
                <a:latin typeface="黑体" panose="02010609060101010101" pitchFamily="49" charset="-122"/>
                <a:ea typeface="黑体" panose="02010609060101010101" pitchFamily="49" charset="-122"/>
                <a:cs typeface="Lantinghei SC Demibold" panose="02000000000000000000" charset="-122"/>
              </a:rPr>
              <a:t>测试实例</a:t>
            </a: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616857" y="880924"/>
            <a:ext cx="10687924" cy="829945"/>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zh-CN" sz="3200" dirty="0">
                <a:latin typeface="宋体" panose="02010600030101010101" pitchFamily="2" charset="-122"/>
                <a:ea typeface="宋体" panose="02010600030101010101" pitchFamily="2" charset="-122"/>
              </a:rPr>
              <a:t>内容</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877" y="376846"/>
            <a:ext cx="7327314" cy="460375"/>
          </a:xfrm>
          <a:prstGeom prst="rect">
            <a:avLst/>
          </a:prstGeom>
          <a:noFill/>
        </p:spPr>
        <p:txBody>
          <a:bodyPr wrap="square" rtlCol="0">
            <a:spAutoFit/>
          </a:bodyPr>
          <a:lstStyle/>
          <a:p>
            <a:r>
              <a:rPr lang="zh-CN" sz="2400" b="1" dirty="0" err="1">
                <a:latin typeface="黑体" panose="02010609060101010101" pitchFamily="49" charset="-122"/>
                <a:ea typeface="黑体" panose="02010609060101010101" pitchFamily="49" charset="-122"/>
                <a:cs typeface="Lantinghei SC Demibold" panose="02000000000000000000" charset="-122"/>
              </a:rPr>
              <a:t>测试使用场景</a:t>
            </a:r>
            <a:r>
              <a:rPr lang="en-US" altLang="zh-CN" sz="2400" b="1" dirty="0" err="1">
                <a:latin typeface="黑体" panose="02010609060101010101" pitchFamily="49" charset="-122"/>
                <a:ea typeface="黑体" panose="02010609060101010101" pitchFamily="49" charset="-122"/>
                <a:cs typeface="Lantinghei SC Demibold" panose="02000000000000000000" charset="-122"/>
              </a:rPr>
              <a:t>1——</a:t>
            </a:r>
            <a:r>
              <a:rPr lang="zh-CN" altLang="en-US" sz="2400" b="1" dirty="0" err="1">
                <a:latin typeface="黑体" panose="02010609060101010101" pitchFamily="49" charset="-122"/>
                <a:ea typeface="黑体" panose="02010609060101010101" pitchFamily="49" charset="-122"/>
                <a:cs typeface="Lantinghei SC Demibold" panose="02000000000000000000" charset="-122"/>
              </a:rPr>
              <a:t>图形化应用</a:t>
            </a: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616857" y="880924"/>
            <a:ext cx="10687924" cy="829945"/>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zh-CN" sz="3200" dirty="0">
                <a:latin typeface="宋体" panose="02010600030101010101" pitchFamily="2" charset="-122"/>
                <a:ea typeface="宋体" panose="02010600030101010101" pitchFamily="2" charset="-122"/>
              </a:rPr>
              <a:t>内容</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877" y="376846"/>
            <a:ext cx="7327314" cy="460375"/>
          </a:xfrm>
          <a:prstGeom prst="rect">
            <a:avLst/>
          </a:prstGeom>
          <a:noFill/>
        </p:spPr>
        <p:txBody>
          <a:bodyPr wrap="square" rtlCol="0">
            <a:spAutoFit/>
          </a:bodyPr>
          <a:lstStyle/>
          <a:p>
            <a:r>
              <a:rPr lang="zh-CN" sz="2400" b="1" dirty="0" err="1">
                <a:latin typeface="黑体" panose="02010609060101010101" pitchFamily="49" charset="-122"/>
                <a:ea typeface="黑体" panose="02010609060101010101" pitchFamily="49" charset="-122"/>
                <a:cs typeface="Lantinghei SC Demibold" panose="02000000000000000000" charset="-122"/>
              </a:rPr>
              <a:t>测试使用场景</a:t>
            </a:r>
            <a:r>
              <a:rPr lang="en-US" altLang="zh-CN" sz="2400" b="1" dirty="0" err="1">
                <a:latin typeface="黑体" panose="02010609060101010101" pitchFamily="49" charset="-122"/>
                <a:ea typeface="黑体" panose="02010609060101010101" pitchFamily="49" charset="-122"/>
                <a:cs typeface="Lantinghei SC Demibold" panose="02000000000000000000" charset="-122"/>
              </a:rPr>
              <a:t>2——</a:t>
            </a:r>
            <a:r>
              <a:rPr lang="zh-CN" altLang="en-US" sz="2400" b="1" dirty="0" err="1">
                <a:latin typeface="黑体" panose="02010609060101010101" pitchFamily="49" charset="-122"/>
                <a:ea typeface="黑体" panose="02010609060101010101" pitchFamily="49" charset="-122"/>
                <a:cs typeface="Lantinghei SC Demibold" panose="02000000000000000000" charset="-122"/>
              </a:rPr>
              <a:t>开发板启动和功能</a:t>
            </a: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616857" y="880924"/>
            <a:ext cx="10687924" cy="829945"/>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zh-CN" sz="3200" dirty="0">
                <a:latin typeface="宋体" panose="02010600030101010101" pitchFamily="2" charset="-122"/>
                <a:ea typeface="宋体" panose="02010600030101010101" pitchFamily="2" charset="-122"/>
              </a:rPr>
              <a:t>内容</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877" y="376846"/>
            <a:ext cx="7327314" cy="460375"/>
          </a:xfrm>
          <a:prstGeom prst="rect">
            <a:avLst/>
          </a:prstGeom>
          <a:noFill/>
        </p:spPr>
        <p:txBody>
          <a:bodyPr wrap="square" rtlCol="0">
            <a:spAutoFit/>
          </a:bodyPr>
          <a:lstStyle/>
          <a:p>
            <a:r>
              <a:rPr lang="zh-CN" sz="2400" b="1" dirty="0" err="1">
                <a:latin typeface="黑体" panose="02010609060101010101" pitchFamily="49" charset="-122"/>
                <a:ea typeface="黑体" panose="02010609060101010101" pitchFamily="49" charset="-122"/>
                <a:cs typeface="Lantinghei SC Demibold" panose="02000000000000000000" charset="-122"/>
              </a:rPr>
              <a:t>挑战和尝试</a:t>
            </a: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616857" y="880924"/>
            <a:ext cx="10687924" cy="829945"/>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zh-CN" sz="3200" dirty="0">
                <a:latin typeface="宋体" panose="02010600030101010101" pitchFamily="2" charset="-122"/>
                <a:ea typeface="宋体" panose="02010600030101010101" pitchFamily="2" charset="-122"/>
              </a:rPr>
              <a:t>内容</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877" y="376846"/>
            <a:ext cx="7327314" cy="460375"/>
          </a:xfrm>
          <a:prstGeom prst="rect">
            <a:avLst/>
          </a:prstGeom>
          <a:noFill/>
        </p:spPr>
        <p:txBody>
          <a:bodyPr wrap="square" rtlCol="0">
            <a:spAutoFit/>
          </a:bodyPr>
          <a:lstStyle/>
          <a:p>
            <a:r>
              <a:rPr lang="zh-CN" sz="2400" b="1" dirty="0" err="1">
                <a:latin typeface="黑体" panose="02010609060101010101" pitchFamily="49" charset="-122"/>
                <a:ea typeface="黑体" panose="02010609060101010101" pitchFamily="49" charset="-122"/>
                <a:cs typeface="Lantinghei SC Demibold" panose="02000000000000000000" charset="-122"/>
              </a:rPr>
              <a:t>今后的工作</a:t>
            </a: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616857" y="880924"/>
            <a:ext cx="10687924" cy="829945"/>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zh-CN" sz="3200" dirty="0">
                <a:latin typeface="宋体" panose="02010600030101010101" pitchFamily="2" charset="-122"/>
                <a:ea typeface="宋体" panose="02010600030101010101" pitchFamily="2" charset="-122"/>
              </a:rPr>
              <a:t>内容</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6242469" y="1844778"/>
            <a:ext cx="4009080" cy="460375"/>
          </a:xfrm>
          <a:prstGeom prst="rect">
            <a:avLst/>
          </a:prstGeom>
        </p:spPr>
        <p:txBody>
          <a:bodyPr wrap="square">
            <a:spAutoFit/>
          </a:bodyPr>
          <a:lstStyle/>
          <a:p>
            <a:r>
              <a:rPr lang="en-US" altLang="zh-CN" sz="2400" dirty="0" err="1">
                <a:solidFill>
                  <a:schemeClr val="tx1"/>
                </a:solidFill>
                <a:latin typeface="黑体" panose="02010609060101010101" pitchFamily="49" charset="-122"/>
                <a:ea typeface="黑体" panose="02010609060101010101" pitchFamily="49" charset="-122"/>
                <a:sym typeface="微软雅黑" panose="020B0503020204020204" pitchFamily="34" charset="-122"/>
              </a:rPr>
              <a:t>openEuler RISC-V测试</a:t>
            </a:r>
          </a:p>
        </p:txBody>
      </p:sp>
      <p:sp>
        <p:nvSpPr>
          <p:cNvPr id="25" name="文本框 24"/>
          <p:cNvSpPr txBox="1"/>
          <p:nvPr/>
        </p:nvSpPr>
        <p:spPr>
          <a:xfrm>
            <a:off x="1309747" y="1678244"/>
            <a:ext cx="1797287" cy="861774"/>
          </a:xfrm>
          <a:prstGeom prst="rect">
            <a:avLst/>
          </a:prstGeom>
          <a:noFill/>
        </p:spPr>
        <p:txBody>
          <a:bodyPr wrap="none" rtlCol="0">
            <a:spAutoFit/>
          </a:bodyPr>
          <a:lstStyle/>
          <a:p>
            <a:r>
              <a:rPr lang="zh-CN" altLang="en-US" sz="5000" b="1" dirty="0">
                <a:solidFill>
                  <a:srgbClr val="061E3F"/>
                </a:solidFill>
                <a:latin typeface="黑体" panose="02010609060101010101" pitchFamily="49" charset="-122"/>
                <a:ea typeface="黑体" panose="02010609060101010101" pitchFamily="49" charset="-122"/>
                <a:cs typeface="+mn-ea"/>
                <a:sym typeface="+mn-lt"/>
              </a:rPr>
              <a:t>目 录</a:t>
            </a:r>
          </a:p>
        </p:txBody>
      </p:sp>
      <p:sp>
        <p:nvSpPr>
          <p:cNvPr id="30" name="文本框 29"/>
          <p:cNvSpPr txBox="1"/>
          <p:nvPr/>
        </p:nvSpPr>
        <p:spPr>
          <a:xfrm>
            <a:off x="4221136" y="1660113"/>
            <a:ext cx="1657387" cy="830997"/>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01</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cxnSp>
        <p:nvCxnSpPr>
          <p:cNvPr id="14" name="直接连接符 20"/>
          <p:cNvCxnSpPr/>
          <p:nvPr/>
        </p:nvCxnSpPr>
        <p:spPr>
          <a:xfrm>
            <a:off x="3636176" y="1508398"/>
            <a:ext cx="0" cy="290403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6242469" y="2838124"/>
            <a:ext cx="3701705" cy="460375"/>
          </a:xfrm>
          <a:prstGeom prst="rect">
            <a:avLst/>
          </a:prstGeom>
        </p:spPr>
        <p:txBody>
          <a:bodyPr wrap="square">
            <a:spAutoFit/>
          </a:bodyPr>
          <a:lstStyle/>
          <a:p>
            <a:r>
              <a:rPr lang="en-US" sz="2400" dirty="0" err="1">
                <a:solidFill>
                  <a:schemeClr val="tx1"/>
                </a:solidFill>
                <a:latin typeface="黑体" panose="02010609060101010101" pitchFamily="49" charset="-122"/>
                <a:ea typeface="黑体" panose="02010609060101010101" pitchFamily="49" charset="-122"/>
                <a:sym typeface="微软雅黑" panose="020B0503020204020204" pitchFamily="34" charset="-122"/>
              </a:rPr>
              <a:t>Mugen</a:t>
            </a:r>
          </a:p>
        </p:txBody>
      </p:sp>
      <p:sp>
        <p:nvSpPr>
          <p:cNvPr id="4" name="矩形 3"/>
          <p:cNvSpPr/>
          <p:nvPr/>
        </p:nvSpPr>
        <p:spPr>
          <a:xfrm>
            <a:off x="6242469" y="3817216"/>
            <a:ext cx="4057978" cy="460375"/>
          </a:xfrm>
          <a:prstGeom prst="rect">
            <a:avLst/>
          </a:prstGeom>
        </p:spPr>
        <p:txBody>
          <a:bodyPr wrap="square">
            <a:spAutoFit/>
          </a:bodyPr>
          <a:lstStyle/>
          <a:p>
            <a:r>
              <a:rPr lang="en-US" sz="2400" dirty="0" err="1">
                <a:solidFill>
                  <a:schemeClr val="tx1"/>
                </a:solidFill>
                <a:latin typeface="黑体" panose="02010609060101010101" pitchFamily="49" charset="-122"/>
                <a:ea typeface="黑体" panose="02010609060101010101" pitchFamily="49" charset="-122"/>
                <a:sym typeface="微软雅黑" panose="020B0503020204020204" pitchFamily="34" charset="-122"/>
              </a:rPr>
              <a:t>openQA</a:t>
            </a:r>
          </a:p>
        </p:txBody>
      </p:sp>
      <p:sp>
        <p:nvSpPr>
          <p:cNvPr id="5" name="文本框 4"/>
          <p:cNvSpPr txBox="1"/>
          <p:nvPr/>
        </p:nvSpPr>
        <p:spPr>
          <a:xfrm>
            <a:off x="4221136" y="3646805"/>
            <a:ext cx="1657387" cy="830997"/>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03</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
        <p:nvSpPr>
          <p:cNvPr id="6" name="文本框 5"/>
          <p:cNvSpPr txBox="1"/>
          <p:nvPr/>
        </p:nvSpPr>
        <p:spPr>
          <a:xfrm>
            <a:off x="4221136" y="2653459"/>
            <a:ext cx="1657387" cy="830997"/>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02</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
        <p:nvSpPr>
          <p:cNvPr id="2" name="矩形 1"/>
          <p:cNvSpPr/>
          <p:nvPr>
            <p:custDataLst>
              <p:tags r:id="rId1"/>
            </p:custDataLst>
          </p:nvPr>
        </p:nvSpPr>
        <p:spPr>
          <a:xfrm>
            <a:off x="6242469" y="4810991"/>
            <a:ext cx="4057978" cy="460375"/>
          </a:xfrm>
          <a:prstGeom prst="rect">
            <a:avLst/>
          </a:prstGeom>
        </p:spPr>
        <p:txBody>
          <a:bodyPr wrap="square">
            <a:spAutoFit/>
          </a:bodyPr>
          <a:lstStyle/>
          <a:p>
            <a:r>
              <a:rPr lang="zh-CN" altLang="en-US" sz="2400" dirty="0">
                <a:solidFill>
                  <a:srgbClr val="FF0000"/>
                </a:solidFill>
                <a:latin typeface="黑体" panose="02010609060101010101" pitchFamily="49" charset="-122"/>
                <a:ea typeface="黑体" panose="02010609060101010101" pitchFamily="49" charset="-122"/>
                <a:sym typeface="微软雅黑" panose="020B0503020204020204" pitchFamily="34" charset="-122"/>
              </a:rPr>
              <a:t>未来的构想</a:t>
            </a:r>
          </a:p>
        </p:txBody>
      </p:sp>
      <p:sp>
        <p:nvSpPr>
          <p:cNvPr id="7" name="文本框 6"/>
          <p:cNvSpPr txBox="1"/>
          <p:nvPr>
            <p:custDataLst>
              <p:tags r:id="rId2"/>
            </p:custDataLst>
          </p:nvPr>
        </p:nvSpPr>
        <p:spPr>
          <a:xfrm>
            <a:off x="4221136" y="4640580"/>
            <a:ext cx="1657387" cy="829945"/>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04</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3779304" y="1819378"/>
            <a:ext cx="4009080" cy="460375"/>
          </a:xfrm>
          <a:prstGeom prst="rect">
            <a:avLst/>
          </a:prstGeom>
        </p:spPr>
        <p:txBody>
          <a:bodyPr wrap="square">
            <a:spAutoFit/>
          </a:bodyPr>
          <a:lstStyle/>
          <a:p>
            <a:r>
              <a:rPr lang="zh-CN" altLang="en-US" sz="2400" dirty="0" err="1">
                <a:solidFill>
                  <a:srgbClr val="FF0000"/>
                </a:solidFill>
                <a:latin typeface="黑体" panose="02010609060101010101" pitchFamily="49" charset="-122"/>
                <a:ea typeface="黑体" panose="02010609060101010101" pitchFamily="49" charset="-122"/>
                <a:sym typeface="微软雅黑" panose="020B0503020204020204" pitchFamily="34" charset="-122"/>
              </a:rPr>
              <a:t>未来构想</a:t>
            </a:r>
          </a:p>
        </p:txBody>
      </p:sp>
      <p:sp>
        <p:nvSpPr>
          <p:cNvPr id="30" name="文本框 29"/>
          <p:cNvSpPr txBox="1"/>
          <p:nvPr/>
        </p:nvSpPr>
        <p:spPr>
          <a:xfrm>
            <a:off x="1757971" y="1634713"/>
            <a:ext cx="1657387" cy="829945"/>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04</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
        <p:nvSpPr>
          <p:cNvPr id="3" name="矩形 2"/>
          <p:cNvSpPr/>
          <p:nvPr/>
        </p:nvSpPr>
        <p:spPr>
          <a:xfrm>
            <a:off x="5125085" y="2818130"/>
            <a:ext cx="4813935" cy="460375"/>
          </a:xfrm>
          <a:prstGeom prst="rect">
            <a:avLst/>
          </a:prstGeom>
        </p:spPr>
        <p:txBody>
          <a:bodyPr wrap="square">
            <a:spAutoFit/>
          </a:bodyPr>
          <a:lstStyle/>
          <a:p>
            <a:r>
              <a:rPr lang="zh-CN" altLang="en-US" sz="2400" dirty="0" err="1">
                <a:solidFill>
                  <a:schemeClr val="tx1"/>
                </a:solidFill>
                <a:latin typeface="黑体" panose="02010609060101010101" pitchFamily="49" charset="-122"/>
                <a:ea typeface="黑体" panose="02010609060101010101" pitchFamily="49" charset="-122"/>
                <a:sym typeface="微软雅黑" panose="020B0503020204020204" pitchFamily="34" charset="-122"/>
              </a:rPr>
              <a:t>测试环境的基础设施建设</a:t>
            </a:r>
          </a:p>
        </p:txBody>
      </p:sp>
      <p:sp>
        <p:nvSpPr>
          <p:cNvPr id="4" name="矩形 3"/>
          <p:cNvSpPr/>
          <p:nvPr/>
        </p:nvSpPr>
        <p:spPr>
          <a:xfrm>
            <a:off x="5124869" y="3797531"/>
            <a:ext cx="4057978" cy="460375"/>
          </a:xfrm>
          <a:prstGeom prst="rect">
            <a:avLst/>
          </a:prstGeom>
        </p:spPr>
        <p:txBody>
          <a:bodyPr wrap="square">
            <a:spAutoFit/>
          </a:bodyPr>
          <a:lstStyle/>
          <a:p>
            <a:r>
              <a:rPr lang="zh-CN" altLang="en-US" sz="2400" dirty="0" err="1">
                <a:latin typeface="黑体" panose="02010609060101010101" pitchFamily="49" charset="-122"/>
                <a:ea typeface="黑体" panose="02010609060101010101" pitchFamily="49" charset="-122"/>
                <a:sym typeface="微软雅黑" panose="020B0503020204020204" pitchFamily="34" charset="-122"/>
              </a:rPr>
              <a:t>测试工具开发</a:t>
            </a:r>
            <a:endParaRPr lang="en-US" altLang="zh-CN" sz="2400" dirty="0" err="1">
              <a:latin typeface="黑体" panose="02010609060101010101" pitchFamily="49" charset="-122"/>
              <a:ea typeface="黑体" panose="02010609060101010101" pitchFamily="49" charset="-122"/>
              <a:sym typeface="微软雅黑" panose="020B0503020204020204" pitchFamily="34" charset="-122"/>
            </a:endParaRPr>
          </a:p>
        </p:txBody>
      </p:sp>
      <p:sp>
        <p:nvSpPr>
          <p:cNvPr id="5" name="文本框 4"/>
          <p:cNvSpPr txBox="1"/>
          <p:nvPr/>
        </p:nvSpPr>
        <p:spPr>
          <a:xfrm>
            <a:off x="3103536" y="3627120"/>
            <a:ext cx="1657387" cy="829945"/>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4.2</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
        <p:nvSpPr>
          <p:cNvPr id="6" name="文本框 5"/>
          <p:cNvSpPr txBox="1"/>
          <p:nvPr/>
        </p:nvSpPr>
        <p:spPr>
          <a:xfrm>
            <a:off x="3103536" y="2633774"/>
            <a:ext cx="1657387" cy="829945"/>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4.1</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877" y="376846"/>
            <a:ext cx="7327314" cy="460375"/>
          </a:xfrm>
          <a:prstGeom prst="rect">
            <a:avLst/>
          </a:prstGeom>
          <a:noFill/>
        </p:spPr>
        <p:txBody>
          <a:bodyPr wrap="square" rtlCol="0">
            <a:spAutoFit/>
          </a:bodyPr>
          <a:lstStyle/>
          <a:p>
            <a:r>
              <a:rPr lang="en-US" altLang="zh-CN" sz="2400" b="1" dirty="0" err="1">
                <a:latin typeface="黑体" panose="02010609060101010101" pitchFamily="49" charset="-122"/>
                <a:ea typeface="黑体" panose="02010609060101010101" pitchFamily="49" charset="-122"/>
                <a:cs typeface="Lantinghei SC Demibold" panose="02000000000000000000" charset="-122"/>
              </a:rPr>
              <a:t>openEuler RISC-V </a:t>
            </a:r>
            <a:r>
              <a:rPr lang="zh-CN" altLang="en-US" sz="2400" b="1" dirty="0" err="1">
                <a:latin typeface="黑体" panose="02010609060101010101" pitchFamily="49" charset="-122"/>
                <a:ea typeface="黑体" panose="02010609060101010101" pitchFamily="49" charset="-122"/>
                <a:cs typeface="Lantinghei SC Demibold" panose="02000000000000000000" charset="-122"/>
              </a:rPr>
              <a:t>简介</a:t>
            </a: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616856" y="1040839"/>
            <a:ext cx="10848811" cy="2775760"/>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en-US" altLang="zh-CN" sz="2400" dirty="0" err="1">
                <a:latin typeface="宋体" panose="02010600030101010101" pitchFamily="2" charset="-122"/>
                <a:ea typeface="宋体" panose="02010600030101010101" pitchFamily="2" charset="-122"/>
              </a:rPr>
              <a:t>openEuler</a:t>
            </a:r>
            <a:r>
              <a:rPr lang="zh-CN" altLang="en-US" sz="2400" dirty="0">
                <a:latin typeface="宋体" panose="02010600030101010101" pitchFamily="2" charset="-122"/>
                <a:ea typeface="宋体" panose="02010600030101010101" pitchFamily="2" charset="-122"/>
              </a:rPr>
              <a:t>在支持</a:t>
            </a:r>
            <a:r>
              <a:rPr lang="en-US" altLang="zh-CN" sz="2400" dirty="0">
                <a:latin typeface="宋体" panose="02010600030101010101" pitchFamily="2" charset="-122"/>
                <a:ea typeface="宋体" panose="02010600030101010101" pitchFamily="2" charset="-122"/>
              </a:rPr>
              <a:t>RISC-V</a:t>
            </a:r>
            <a:r>
              <a:rPr lang="zh-CN" altLang="en-US" sz="2400" dirty="0">
                <a:latin typeface="宋体" panose="02010600030101010101" pitchFamily="2" charset="-122"/>
                <a:ea typeface="宋体" panose="02010600030101010101" pitchFamily="2" charset="-122"/>
              </a:rPr>
              <a:t>基础架构方面，已进入世界先进行列。从</a:t>
            </a:r>
            <a:r>
              <a:rPr lang="en-US" altLang="zh-CN" sz="2400" dirty="0">
                <a:latin typeface="宋体" panose="02010600030101010101" pitchFamily="2" charset="-122"/>
                <a:ea typeface="宋体" panose="02010600030101010101" pitchFamily="2" charset="-122"/>
              </a:rPr>
              <a:t>2020</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月开始进行</a:t>
            </a:r>
            <a:r>
              <a:rPr lang="en-US" altLang="zh-CN" sz="2400" dirty="0">
                <a:latin typeface="宋体" panose="02010600030101010101" pitchFamily="2" charset="-122"/>
                <a:ea typeface="宋体" panose="02010600030101010101" pitchFamily="2" charset="-122"/>
              </a:rPr>
              <a:t>RISV-V</a:t>
            </a:r>
            <a:r>
              <a:rPr lang="zh-CN" altLang="en-US" sz="2400" dirty="0">
                <a:latin typeface="宋体" panose="02010600030101010101" pitchFamily="2" charset="-122"/>
                <a:ea typeface="宋体" panose="02010600030101010101" pitchFamily="2" charset="-122"/>
              </a:rPr>
              <a:t>适配，成立专门的</a:t>
            </a:r>
            <a:r>
              <a:rPr lang="en-US" altLang="zh-CN" sz="2400" dirty="0">
                <a:latin typeface="宋体" panose="02010600030101010101" pitchFamily="2" charset="-122"/>
                <a:ea typeface="宋体" panose="02010600030101010101" pitchFamily="2" charset="-122"/>
              </a:rPr>
              <a:t>RISC-V SIG</a:t>
            </a:r>
            <a:r>
              <a:rPr lang="zh-CN" altLang="en-US" sz="2400" dirty="0">
                <a:latin typeface="宋体" panose="02010600030101010101" pitchFamily="2" charset="-122"/>
                <a:ea typeface="宋体" panose="02010600030101010101" pitchFamily="2" charset="-122"/>
              </a:rPr>
              <a:t>组，聚合全球</a:t>
            </a:r>
            <a:r>
              <a:rPr lang="en-US" altLang="zh-CN" sz="2400" dirty="0">
                <a:latin typeface="宋体" panose="02010600030101010101" pitchFamily="2" charset="-122"/>
                <a:ea typeface="宋体" panose="02010600030101010101" pitchFamily="2" charset="-122"/>
              </a:rPr>
              <a:t>RISC-V</a:t>
            </a:r>
            <a:r>
              <a:rPr lang="zh-CN" altLang="en-US" sz="2400" dirty="0">
                <a:latin typeface="宋体" panose="02010600030101010101" pitchFamily="2" charset="-122"/>
                <a:ea typeface="宋体" panose="02010600030101010101" pitchFamily="2" charset="-122"/>
              </a:rPr>
              <a:t>上下游开发者和生态伙伴，构建了十分活跃的</a:t>
            </a:r>
            <a:r>
              <a:rPr lang="en-US" altLang="zh-CN" sz="2400" dirty="0">
                <a:latin typeface="宋体" panose="02010600030101010101" pitchFamily="2" charset="-122"/>
                <a:ea typeface="宋体" panose="02010600030101010101" pitchFamily="2" charset="-122"/>
              </a:rPr>
              <a:t>RISC-V</a:t>
            </a:r>
            <a:r>
              <a:rPr lang="zh-CN" altLang="en-US" sz="2400" dirty="0">
                <a:latin typeface="宋体" panose="02010600030101010101" pitchFamily="2" charset="-122"/>
                <a:ea typeface="宋体" panose="02010600030101010101" pitchFamily="2" charset="-122"/>
              </a:rPr>
              <a:t>生态，同时也有利地支持了</a:t>
            </a:r>
            <a:r>
              <a:rPr lang="en-US" altLang="zh-CN" sz="2400" dirty="0" err="1">
                <a:latin typeface="宋体" panose="02010600030101010101" pitchFamily="2" charset="-122"/>
                <a:ea typeface="宋体" panose="02010600030101010101" pitchFamily="2" charset="-122"/>
              </a:rPr>
              <a:t>openEuler</a:t>
            </a:r>
            <a:r>
              <a:rPr lang="zh-CN" altLang="en-US" sz="2400" dirty="0">
                <a:latin typeface="宋体" panose="02010600030101010101" pitchFamily="2" charset="-122"/>
                <a:ea typeface="宋体" panose="02010600030101010101" pitchFamily="2" charset="-122"/>
              </a:rPr>
              <a:t>开源生态的建设。目前，</a:t>
            </a:r>
            <a:r>
              <a:rPr lang="en-US" altLang="zh-CN" sz="2400" dirty="0" err="1">
                <a:latin typeface="宋体" panose="02010600030101010101" pitchFamily="2" charset="-122"/>
                <a:ea typeface="宋体" panose="02010600030101010101" pitchFamily="2" charset="-122"/>
              </a:rPr>
              <a:t>openEuler</a:t>
            </a:r>
            <a:r>
              <a:rPr lang="zh-CN" altLang="en-US" sz="2400" dirty="0">
                <a:latin typeface="宋体" panose="02010600030101010101" pitchFamily="2" charset="-122"/>
                <a:ea typeface="宋体" panose="02010600030101010101" pitchFamily="2" charset="-122"/>
              </a:rPr>
              <a:t>社区已成为全球在</a:t>
            </a:r>
            <a:r>
              <a:rPr lang="en-US" altLang="zh-CN" sz="2400" dirty="0">
                <a:latin typeface="宋体" panose="02010600030101010101" pitchFamily="2" charset="-122"/>
                <a:ea typeface="宋体" panose="02010600030101010101" pitchFamily="2" charset="-122"/>
              </a:rPr>
              <a:t>RISC-V</a:t>
            </a:r>
            <a:r>
              <a:rPr lang="zh-CN" altLang="en-US" sz="2400" dirty="0">
                <a:latin typeface="宋体" panose="02010600030101010101" pitchFamily="2" charset="-122"/>
                <a:ea typeface="宋体" panose="02010600030101010101" pitchFamily="2" charset="-122"/>
              </a:rPr>
              <a:t>基础软件领域应用推广热度最高的社区发行版。</a:t>
            </a:r>
            <a:endParaRPr lang="zh-CN" sz="2400" dirty="0">
              <a:latin typeface="宋体" panose="02010600030101010101" pitchFamily="2" charset="-122"/>
              <a:ea typeface="宋体" panose="02010600030101010101" pitchFamily="2" charset="-122"/>
            </a:endParaRPr>
          </a:p>
        </p:txBody>
      </p:sp>
      <p:sp>
        <p:nvSpPr>
          <p:cNvPr id="2" name="矩形 1">
            <a:extLst>
              <a:ext uri="{FF2B5EF4-FFF2-40B4-BE49-F238E27FC236}">
                <a16:creationId xmlns:a16="http://schemas.microsoft.com/office/drawing/2014/main" id="{7665B5B8-1184-F819-2665-48CCF2BD93F3}"/>
              </a:ext>
            </a:extLst>
          </p:cNvPr>
          <p:cNvSpPr/>
          <p:nvPr/>
        </p:nvSpPr>
        <p:spPr>
          <a:xfrm>
            <a:off x="671594" y="4020217"/>
            <a:ext cx="10848811" cy="2221762"/>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en-US" altLang="zh-CN" sz="2400" dirty="0" err="1">
                <a:latin typeface="宋体" panose="02010600030101010101" pitchFamily="2" charset="-122"/>
                <a:ea typeface="宋体" panose="02010600030101010101" pitchFamily="2" charset="-122"/>
              </a:rPr>
              <a:t>openEuler</a:t>
            </a:r>
            <a:r>
              <a:rPr lang="en-US" altLang="zh-CN" sz="2400" dirty="0">
                <a:latin typeface="宋体" panose="02010600030101010101" pitchFamily="2" charset="-122"/>
                <a:ea typeface="宋体" panose="02010600030101010101" pitchFamily="2" charset="-122"/>
              </a:rPr>
              <a:t> RISC-V</a:t>
            </a:r>
            <a:r>
              <a:rPr lang="zh-CN" altLang="en-US" sz="2400" dirty="0">
                <a:latin typeface="宋体" panose="02010600030101010101" pitchFamily="2" charset="-122"/>
                <a:ea typeface="宋体" panose="02010600030101010101" pitchFamily="2" charset="-122"/>
              </a:rPr>
              <a:t>测试主要对</a:t>
            </a:r>
            <a:r>
              <a:rPr lang="en-US" altLang="zh-CN" sz="2400" dirty="0" err="1">
                <a:latin typeface="宋体" panose="02010600030101010101" pitchFamily="2" charset="-122"/>
                <a:ea typeface="宋体" panose="02010600030101010101" pitchFamily="2" charset="-122"/>
              </a:rPr>
              <a:t>openEuler</a:t>
            </a:r>
            <a:r>
              <a:rPr lang="en-US" altLang="zh-CN" sz="2400" dirty="0">
                <a:latin typeface="宋体" panose="02010600030101010101" pitchFamily="2" charset="-122"/>
                <a:ea typeface="宋体" panose="02010600030101010101" pitchFamily="2" charset="-122"/>
              </a:rPr>
              <a:t> RISC-V</a:t>
            </a:r>
            <a:r>
              <a:rPr lang="zh-CN" altLang="en-US" sz="2400" dirty="0">
                <a:latin typeface="宋体" panose="02010600030101010101" pitchFamily="2" charset="-122"/>
                <a:ea typeface="宋体" panose="02010600030101010101" pitchFamily="2" charset="-122"/>
              </a:rPr>
              <a:t>的系统和重要组件测试进行测试。通过结合社区</a:t>
            </a:r>
            <a:r>
              <a:rPr lang="en-US" altLang="zh-CN" sz="2400" dirty="0">
                <a:latin typeface="宋体" panose="02010600030101010101" pitchFamily="2" charset="-122"/>
                <a:ea typeface="宋体" panose="02010600030101010101" pitchFamily="2" charset="-122"/>
              </a:rPr>
              <a:t>release-manager</a:t>
            </a:r>
            <a:r>
              <a:rPr lang="zh-CN" altLang="en-US" sz="2400" dirty="0">
                <a:latin typeface="宋体" panose="02010600030101010101" pitchFamily="2" charset="-122"/>
                <a:ea typeface="宋体" panose="02010600030101010101" pitchFamily="2" charset="-122"/>
              </a:rPr>
              <a:t>团队制定的版本计划规划相应的测试活动。整体测试覆盖新需求、继承需求的测试分析和执行，明确各个测试周期的测试策略及出入口标准。</a:t>
            </a:r>
            <a:endParaRPr 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031808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877" y="376846"/>
            <a:ext cx="7327314" cy="460375"/>
          </a:xfrm>
          <a:prstGeom prst="rect">
            <a:avLst/>
          </a:prstGeom>
          <a:noFill/>
        </p:spPr>
        <p:txBody>
          <a:bodyPr wrap="square" rtlCol="0">
            <a:spAutoFit/>
          </a:bodyPr>
          <a:lstStyle/>
          <a:p>
            <a:r>
              <a:rPr lang="zh-CN" sz="2400" b="1" dirty="0" err="1">
                <a:latin typeface="黑体" panose="02010609060101010101" pitchFamily="49" charset="-122"/>
                <a:ea typeface="黑体" panose="02010609060101010101" pitchFamily="49" charset="-122"/>
                <a:cs typeface="Lantinghei SC Demibold" panose="02000000000000000000" charset="-122"/>
              </a:rPr>
              <a:t>测试环境的基础设施建设</a:t>
            </a: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616857" y="880924"/>
            <a:ext cx="10687924" cy="829945"/>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zh-CN" sz="3200" dirty="0">
                <a:latin typeface="宋体" panose="02010600030101010101" pitchFamily="2" charset="-122"/>
                <a:ea typeface="宋体" panose="02010600030101010101" pitchFamily="2" charset="-122"/>
              </a:rPr>
              <a:t>内容</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877" y="376846"/>
            <a:ext cx="7327314" cy="460375"/>
          </a:xfrm>
          <a:prstGeom prst="rect">
            <a:avLst/>
          </a:prstGeom>
          <a:noFill/>
        </p:spPr>
        <p:txBody>
          <a:bodyPr wrap="square" rtlCol="0">
            <a:spAutoFit/>
          </a:bodyPr>
          <a:lstStyle/>
          <a:p>
            <a:r>
              <a:rPr lang="zh-CN" sz="2400" b="1" dirty="0" err="1">
                <a:latin typeface="黑体" panose="02010609060101010101" pitchFamily="49" charset="-122"/>
                <a:ea typeface="黑体" panose="02010609060101010101" pitchFamily="49" charset="-122"/>
                <a:cs typeface="Lantinghei SC Demibold" panose="02000000000000000000" charset="-122"/>
              </a:rPr>
              <a:t>测试工具的开发</a:t>
            </a: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616857" y="880924"/>
            <a:ext cx="10687924" cy="829945"/>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zh-CN" sz="3200" dirty="0">
                <a:latin typeface="宋体" panose="02010600030101010101" pitchFamily="2" charset="-122"/>
                <a:ea typeface="宋体" panose="02010600030101010101" pitchFamily="2" charset="-122"/>
              </a:rPr>
              <a:t>内容</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20788"/>
            <a:ext cx="10515600" cy="2852737"/>
          </a:xfrm>
        </p:spPr>
        <p:txBody>
          <a:bodyPr/>
          <a:lstStyle/>
          <a:p>
            <a:pPr algn="ctr"/>
            <a:r>
              <a:rPr lang="zh-CN" altLang="en-US" dirty="0"/>
              <a:t>谢谢</a:t>
            </a:r>
            <a:r>
              <a:rPr lang="en-US" altLang="zh-CN" dirty="0"/>
              <a:t>&amp;</a:t>
            </a:r>
            <a:r>
              <a:rPr lang="zh-CN" altLang="en-US" dirty="0"/>
              <a:t>提问</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3693579" y="1294233"/>
            <a:ext cx="4009080" cy="460375"/>
          </a:xfrm>
          <a:prstGeom prst="rect">
            <a:avLst/>
          </a:prstGeom>
        </p:spPr>
        <p:txBody>
          <a:bodyPr wrap="square">
            <a:spAutoFit/>
          </a:bodyPr>
          <a:lstStyle/>
          <a:p>
            <a:r>
              <a:rPr lang="en-US" altLang="zh-CN" sz="2400" dirty="0" err="1">
                <a:solidFill>
                  <a:srgbClr val="FF0000"/>
                </a:solidFill>
                <a:latin typeface="黑体" panose="02010609060101010101" pitchFamily="49" charset="-122"/>
                <a:ea typeface="黑体" panose="02010609060101010101" pitchFamily="49" charset="-122"/>
                <a:sym typeface="微软雅黑" panose="020B0503020204020204" pitchFamily="34" charset="-122"/>
              </a:rPr>
              <a:t>openEuler RISC-V测试</a:t>
            </a:r>
            <a:endParaRPr lang="zh-CN" altLang="en-US" sz="2400"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30" name="文本框 29"/>
          <p:cNvSpPr txBox="1"/>
          <p:nvPr/>
        </p:nvSpPr>
        <p:spPr>
          <a:xfrm>
            <a:off x="1672246" y="1109568"/>
            <a:ext cx="1657387" cy="830997"/>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01</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
        <p:nvSpPr>
          <p:cNvPr id="3" name="矩形 2"/>
          <p:cNvSpPr/>
          <p:nvPr/>
        </p:nvSpPr>
        <p:spPr>
          <a:xfrm>
            <a:off x="5039360" y="2292985"/>
            <a:ext cx="4813935" cy="460375"/>
          </a:xfrm>
          <a:prstGeom prst="rect">
            <a:avLst/>
          </a:prstGeom>
        </p:spPr>
        <p:txBody>
          <a:bodyPr wrap="square">
            <a:spAutoFit/>
          </a:bodyPr>
          <a:lstStyle/>
          <a:p>
            <a:r>
              <a:rPr lang="en-US" altLang="zh-CN" sz="2400" dirty="0" err="1">
                <a:solidFill>
                  <a:srgbClr val="FF0000"/>
                </a:solidFill>
                <a:latin typeface="黑体" panose="02010609060101010101" pitchFamily="49" charset="-122"/>
                <a:ea typeface="黑体" panose="02010609060101010101" pitchFamily="49" charset="-122"/>
                <a:sym typeface="微软雅黑" panose="020B0503020204020204" pitchFamily="34" charset="-122"/>
              </a:rPr>
              <a:t>测试</a:t>
            </a:r>
            <a:r>
              <a:rPr lang="zh-CN" altLang="en-US" sz="2400" dirty="0" err="1">
                <a:solidFill>
                  <a:srgbClr val="FF0000"/>
                </a:solidFill>
                <a:latin typeface="黑体" panose="02010609060101010101" pitchFamily="49" charset="-122"/>
                <a:ea typeface="黑体" panose="02010609060101010101" pitchFamily="49" charset="-122"/>
                <a:sym typeface="微软雅黑" panose="020B0503020204020204" pitchFamily="34" charset="-122"/>
              </a:rPr>
              <a:t>策略</a:t>
            </a:r>
          </a:p>
        </p:txBody>
      </p:sp>
      <p:sp>
        <p:nvSpPr>
          <p:cNvPr id="4" name="矩形 3"/>
          <p:cNvSpPr/>
          <p:nvPr/>
        </p:nvSpPr>
        <p:spPr>
          <a:xfrm>
            <a:off x="5039144" y="3272386"/>
            <a:ext cx="4057978" cy="460375"/>
          </a:xfrm>
          <a:prstGeom prst="rect">
            <a:avLst/>
          </a:prstGeom>
        </p:spPr>
        <p:txBody>
          <a:bodyPr wrap="square">
            <a:spAutoFit/>
          </a:bodyPr>
          <a:lstStyle/>
          <a:p>
            <a:r>
              <a:rPr lang="zh-CN" altLang="en-US" sz="2400" dirty="0" err="1">
                <a:latin typeface="黑体" panose="02010609060101010101" pitchFamily="49" charset="-122"/>
                <a:ea typeface="黑体" panose="02010609060101010101" pitchFamily="49" charset="-122"/>
                <a:sym typeface="微软雅黑" panose="020B0503020204020204" pitchFamily="34" charset="-122"/>
              </a:rPr>
              <a:t>开源测试工具的使用</a:t>
            </a:r>
          </a:p>
        </p:txBody>
      </p:sp>
      <p:sp>
        <p:nvSpPr>
          <p:cNvPr id="5" name="文本框 4"/>
          <p:cNvSpPr txBox="1"/>
          <p:nvPr/>
        </p:nvSpPr>
        <p:spPr>
          <a:xfrm>
            <a:off x="3017811" y="3101975"/>
            <a:ext cx="1657387" cy="829945"/>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1.2</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
        <p:nvSpPr>
          <p:cNvPr id="6" name="文本框 5"/>
          <p:cNvSpPr txBox="1"/>
          <p:nvPr/>
        </p:nvSpPr>
        <p:spPr>
          <a:xfrm>
            <a:off x="3017811" y="2108629"/>
            <a:ext cx="1657387" cy="829945"/>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1.1</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
        <p:nvSpPr>
          <p:cNvPr id="2" name="矩形 1"/>
          <p:cNvSpPr/>
          <p:nvPr>
            <p:custDataLst>
              <p:tags r:id="rId1"/>
            </p:custDataLst>
          </p:nvPr>
        </p:nvSpPr>
        <p:spPr>
          <a:xfrm>
            <a:off x="5039144" y="4266161"/>
            <a:ext cx="4057978" cy="460375"/>
          </a:xfrm>
          <a:prstGeom prst="rect">
            <a:avLst/>
          </a:prstGeom>
        </p:spPr>
        <p:txBody>
          <a:bodyPr wrap="square">
            <a:spAutoFit/>
          </a:bodyPr>
          <a:lstStyle/>
          <a:p>
            <a:r>
              <a:rPr lang="zh-CN" altLang="en-US" sz="2400" dirty="0">
                <a:latin typeface="黑体" panose="02010609060101010101" pitchFamily="49" charset="-122"/>
                <a:ea typeface="黑体" panose="02010609060101010101" pitchFamily="49" charset="-122"/>
                <a:sym typeface="微软雅黑" panose="020B0503020204020204" pitchFamily="34" charset="-122"/>
              </a:rPr>
              <a:t>问题和挑战</a:t>
            </a:r>
          </a:p>
        </p:txBody>
      </p:sp>
      <p:sp>
        <p:nvSpPr>
          <p:cNvPr id="7" name="文本框 6"/>
          <p:cNvSpPr txBox="1"/>
          <p:nvPr>
            <p:custDataLst>
              <p:tags r:id="rId2"/>
            </p:custDataLst>
          </p:nvPr>
        </p:nvSpPr>
        <p:spPr>
          <a:xfrm>
            <a:off x="3017811" y="4095750"/>
            <a:ext cx="1657387" cy="829945"/>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1.3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877" y="376846"/>
            <a:ext cx="7327314" cy="460375"/>
          </a:xfrm>
          <a:prstGeom prst="rect">
            <a:avLst/>
          </a:prstGeom>
          <a:noFill/>
        </p:spPr>
        <p:txBody>
          <a:bodyPr wrap="square" rtlCol="0">
            <a:spAutoFit/>
          </a:bodyPr>
          <a:lstStyle/>
          <a:p>
            <a:r>
              <a:rPr lang="en-US" altLang="zh-CN" sz="2400" dirty="0" err="1">
                <a:latin typeface="黑体" panose="02010609060101010101" pitchFamily="49" charset="-122"/>
                <a:ea typeface="黑体" panose="02010609060101010101" pitchFamily="49" charset="-122"/>
                <a:cs typeface="Lantinghei SC Demibold" panose="02000000000000000000" charset="-122"/>
              </a:rPr>
              <a:t>测试策略</a:t>
            </a: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a:extLst>
              <a:ext uri="{FF2B5EF4-FFF2-40B4-BE49-F238E27FC236}">
                <a16:creationId xmlns:a16="http://schemas.microsoft.com/office/drawing/2014/main" id="{89F5F720-EED7-8300-BC55-E5C1D5D026E6}"/>
              </a:ext>
            </a:extLst>
          </p:cNvPr>
          <p:cNvSpPr/>
          <p:nvPr/>
        </p:nvSpPr>
        <p:spPr>
          <a:xfrm>
            <a:off x="903875" y="876858"/>
            <a:ext cx="9947477" cy="2328523"/>
          </a:xfrm>
          <a:prstGeom prst="rect">
            <a:avLst/>
          </a:prstGeom>
        </p:spPr>
        <p:txBody>
          <a:bodyPr wrap="square">
            <a:spAutoFit/>
          </a:bodyPr>
          <a:lstStyle/>
          <a:p>
            <a:pPr>
              <a:lnSpc>
                <a:spcPct val="150000"/>
              </a:lnSpc>
              <a:buClr>
                <a:srgbClr val="FF0000"/>
              </a:buClr>
              <a:defRPr/>
            </a:pPr>
            <a:r>
              <a:rPr lang="en-US" altLang="zh-CN" sz="2000" dirty="0" err="1">
                <a:latin typeface="宋体" panose="02010600030101010101" pitchFamily="2" charset="-122"/>
                <a:ea typeface="宋体" panose="02010600030101010101" pitchFamily="2" charset="-122"/>
              </a:rPr>
              <a:t>openEuler</a:t>
            </a:r>
            <a:r>
              <a:rPr lang="en-US" altLang="zh-CN" sz="2000" dirty="0">
                <a:latin typeface="宋体" panose="02010600030101010101" pitchFamily="2" charset="-122"/>
                <a:ea typeface="宋体" panose="02010600030101010101" pitchFamily="2" charset="-122"/>
              </a:rPr>
              <a:t> 24.03 RISC-V </a:t>
            </a:r>
            <a:r>
              <a:rPr lang="zh-CN" altLang="en-US" sz="2000" dirty="0">
                <a:latin typeface="宋体" panose="02010600030101010101" pitchFamily="2" charset="-122"/>
                <a:ea typeface="宋体" panose="02010600030101010101" pitchFamily="2" charset="-122"/>
              </a:rPr>
              <a:t>按照社区 </a:t>
            </a:r>
            <a:r>
              <a:rPr lang="en-US" altLang="zh-CN" sz="2000" dirty="0">
                <a:latin typeface="宋体" panose="02010600030101010101" pitchFamily="2" charset="-122"/>
                <a:ea typeface="宋体" panose="02010600030101010101" pitchFamily="2" charset="-122"/>
              </a:rPr>
              <a:t>release-manger </a:t>
            </a:r>
            <a:r>
              <a:rPr lang="zh-CN" altLang="en-US" sz="2000" dirty="0">
                <a:latin typeface="宋体" panose="02010600030101010101" pitchFamily="2" charset="-122"/>
                <a:ea typeface="宋体" panose="02010600030101010101" pitchFamily="2" charset="-122"/>
              </a:rPr>
              <a:t>团队既定的版本计划，共有 </a:t>
            </a:r>
            <a:r>
              <a:rPr lang="en-US" altLang="zh-CN" sz="2000" dirty="0">
                <a:latin typeface="宋体" panose="02010600030101010101" pitchFamily="2" charset="-122"/>
                <a:ea typeface="宋体" panose="02010600030101010101" pitchFamily="2" charset="-122"/>
              </a:rPr>
              <a:t>5 </a:t>
            </a:r>
            <a:r>
              <a:rPr lang="zh-CN" altLang="en-US" sz="2000" dirty="0">
                <a:latin typeface="宋体" panose="02010600030101010101" pitchFamily="2" charset="-122"/>
                <a:ea typeface="宋体" panose="02010600030101010101" pitchFamily="2" charset="-122"/>
              </a:rPr>
              <a:t>轮测试，按照社区研发模式，所有的需求已在拉分支前完成合入，因此本次版本测试采取 </a:t>
            </a:r>
            <a:r>
              <a:rPr lang="en-US" altLang="zh-CN" sz="2000" dirty="0">
                <a:latin typeface="宋体" panose="02010600030101010101" pitchFamily="2" charset="-122"/>
                <a:ea typeface="宋体" panose="02010600030101010101" pitchFamily="2" charset="-122"/>
              </a:rPr>
              <a:t>1+3+1 </a:t>
            </a:r>
            <a:r>
              <a:rPr lang="zh-CN" altLang="en-US" sz="2000" dirty="0">
                <a:latin typeface="宋体" panose="02010600030101010101" pitchFamily="2" charset="-122"/>
                <a:ea typeface="宋体" panose="02010600030101010101" pitchFamily="2" charset="-122"/>
              </a:rPr>
              <a:t>的测试方式，即 </a:t>
            </a:r>
            <a:r>
              <a:rPr lang="en-US" altLang="zh-CN" sz="2000" dirty="0">
                <a:latin typeface="宋体" panose="02010600030101010101" pitchFamily="2" charset="-122"/>
                <a:ea typeface="宋体" panose="02010600030101010101" pitchFamily="2" charset="-122"/>
              </a:rPr>
              <a:t>Round 1 </a:t>
            </a:r>
            <a:r>
              <a:rPr lang="zh-CN" altLang="en-US" sz="2000" dirty="0">
                <a:latin typeface="宋体" panose="02010600030101010101" pitchFamily="2" charset="-122"/>
                <a:ea typeface="宋体" panose="02010600030101010101" pitchFamily="2" charset="-122"/>
              </a:rPr>
              <a:t>发布的 </a:t>
            </a:r>
            <a:r>
              <a:rPr lang="en-US" altLang="zh-CN" sz="2000" dirty="0">
                <a:latin typeface="宋体" panose="02010600030101010101" pitchFamily="2" charset="-122"/>
                <a:ea typeface="宋体" panose="02010600030101010101" pitchFamily="2" charset="-122"/>
              </a:rPr>
              <a:t>beta </a:t>
            </a:r>
            <a:r>
              <a:rPr lang="zh-CN" altLang="en-US" sz="2000" dirty="0">
                <a:latin typeface="宋体" panose="02010600030101010101" pitchFamily="2" charset="-122"/>
                <a:ea typeface="宋体" panose="02010600030101010101" pitchFamily="2" charset="-122"/>
              </a:rPr>
              <a:t>版本可提供外部开发者基本功能及测试条件，</a:t>
            </a:r>
            <a:r>
              <a:rPr lang="en-US" altLang="zh-CN" sz="2000" dirty="0">
                <a:latin typeface="宋体" panose="02010600030101010101" pitchFamily="2" charset="-122"/>
                <a:ea typeface="宋体" panose="02010600030101010101" pitchFamily="2" charset="-122"/>
              </a:rPr>
              <a:t>Round 2~4 </a:t>
            </a:r>
            <a:r>
              <a:rPr lang="zh-CN" altLang="en-US" sz="2000" dirty="0">
                <a:latin typeface="宋体" panose="02010600030101010101" pitchFamily="2" charset="-122"/>
                <a:ea typeface="宋体" panose="02010600030101010101" pitchFamily="2" charset="-122"/>
              </a:rPr>
              <a:t>全量保障本次版本发布所有特性 </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新增</a:t>
            </a:r>
            <a:r>
              <a:rPr lang="en-US" altLang="zh-CN" sz="2000" dirty="0">
                <a:latin typeface="宋体" panose="02010600030101010101" pitchFamily="2" charset="-122"/>
                <a:ea typeface="宋体" panose="02010600030101010101" pitchFamily="2" charset="-122"/>
              </a:rPr>
              <a:t>&amp;</a:t>
            </a:r>
            <a:r>
              <a:rPr lang="zh-CN" altLang="en-US" sz="2000" dirty="0">
                <a:latin typeface="宋体" panose="02010600030101010101" pitchFamily="2" charset="-122"/>
                <a:ea typeface="宋体" panose="02010600030101010101" pitchFamily="2" charset="-122"/>
              </a:rPr>
              <a:t>继承</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以及其他能力，</a:t>
            </a:r>
            <a:r>
              <a:rPr lang="en-US" altLang="zh-CN" sz="2000" dirty="0">
                <a:latin typeface="宋体" panose="02010600030101010101" pitchFamily="2" charset="-122"/>
                <a:ea typeface="宋体" panose="02010600030101010101" pitchFamily="2" charset="-122"/>
              </a:rPr>
              <a:t>Round 5 </a:t>
            </a:r>
            <a:r>
              <a:rPr lang="zh-CN" altLang="en-US" sz="2000" dirty="0">
                <a:latin typeface="宋体" panose="02010600030101010101" pitchFamily="2" charset="-122"/>
                <a:ea typeface="宋体" panose="02010600030101010101" pitchFamily="2" charset="-122"/>
              </a:rPr>
              <a:t>进行回归测试。</a:t>
            </a:r>
            <a:endParaRPr lang="en-US" altLang="zh-CN" sz="2000" dirty="0">
              <a:latin typeface="宋体" panose="02010600030101010101" pitchFamily="2" charset="-122"/>
              <a:ea typeface="宋体" panose="02010600030101010101" pitchFamily="2" charset="-122"/>
            </a:endParaRPr>
          </a:p>
        </p:txBody>
      </p:sp>
      <p:graphicFrame>
        <p:nvGraphicFramePr>
          <p:cNvPr id="2" name="表格 1">
            <a:extLst>
              <a:ext uri="{FF2B5EF4-FFF2-40B4-BE49-F238E27FC236}">
                <a16:creationId xmlns:a16="http://schemas.microsoft.com/office/drawing/2014/main" id="{68F16E4F-6EA4-892E-1F85-93671390827F}"/>
              </a:ext>
            </a:extLst>
          </p:cNvPr>
          <p:cNvGraphicFramePr>
            <a:graphicFrameLocks noGrp="1"/>
          </p:cNvGraphicFramePr>
          <p:nvPr>
            <p:extLst>
              <p:ext uri="{D42A27DB-BD31-4B8C-83A1-F6EECF244321}">
                <p14:modId xmlns:p14="http://schemas.microsoft.com/office/powerpoint/2010/main" val="277520962"/>
              </p:ext>
            </p:extLst>
          </p:nvPr>
        </p:nvGraphicFramePr>
        <p:xfrm>
          <a:off x="2032000" y="3409526"/>
          <a:ext cx="6541554" cy="2225040"/>
        </p:xfrm>
        <a:graphic>
          <a:graphicData uri="http://schemas.openxmlformats.org/drawingml/2006/table">
            <a:tbl>
              <a:tblPr firstRow="1" bandRow="1">
                <a:tableStyleId>{5C22544A-7EE6-4342-B048-85BDC9FD1C3A}</a:tableStyleId>
              </a:tblPr>
              <a:tblGrid>
                <a:gridCol w="2277799">
                  <a:extLst>
                    <a:ext uri="{9D8B030D-6E8A-4147-A177-3AD203B41FA5}">
                      <a16:colId xmlns:a16="http://schemas.microsoft.com/office/drawing/2014/main" val="2974222765"/>
                    </a:ext>
                  </a:extLst>
                </a:gridCol>
                <a:gridCol w="4263755">
                  <a:extLst>
                    <a:ext uri="{9D8B030D-6E8A-4147-A177-3AD203B41FA5}">
                      <a16:colId xmlns:a16="http://schemas.microsoft.com/office/drawing/2014/main" val="1410024137"/>
                    </a:ext>
                  </a:extLst>
                </a:gridCol>
              </a:tblGrid>
              <a:tr h="370840">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3878513293"/>
                  </a:ext>
                </a:extLst>
              </a:tr>
              <a:tr h="370840">
                <a:tc>
                  <a:txBody>
                    <a:bodyPr/>
                    <a:lstStyle/>
                    <a:p>
                      <a:r>
                        <a:rPr lang="en-US" altLang="zh-CN" dirty="0"/>
                        <a:t>Round1</a:t>
                      </a:r>
                      <a:endParaRPr lang="zh-CN" altLang="en-US" dirty="0"/>
                    </a:p>
                  </a:txBody>
                  <a:tcPr/>
                </a:tc>
                <a:tc>
                  <a:txBody>
                    <a:bodyPr/>
                    <a:lstStyle/>
                    <a:p>
                      <a:r>
                        <a:rPr lang="zh-CN" altLang="en-US" sz="1800" b="0" i="0" kern="1200" dirty="0">
                          <a:solidFill>
                            <a:schemeClr val="dk1"/>
                          </a:solidFill>
                          <a:effectLst/>
                          <a:latin typeface="+mn-lt"/>
                          <a:ea typeface="+mn-ea"/>
                          <a:cs typeface="+mn-cs"/>
                        </a:rPr>
                        <a:t>功能测试 编译器测试</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内核测试</a:t>
                      </a:r>
                      <a:endParaRPr lang="zh-CN" altLang="en-US" dirty="0"/>
                    </a:p>
                  </a:txBody>
                  <a:tcPr/>
                </a:tc>
                <a:extLst>
                  <a:ext uri="{0D108BD9-81ED-4DB2-BD59-A6C34878D82A}">
                    <a16:rowId xmlns:a16="http://schemas.microsoft.com/office/drawing/2014/main" val="939627779"/>
                  </a:ext>
                </a:extLst>
              </a:tr>
              <a:tr h="370840">
                <a:tc>
                  <a:txBody>
                    <a:bodyPr/>
                    <a:lstStyle/>
                    <a:p>
                      <a:r>
                        <a:rPr lang="en-US" altLang="zh-CN" dirty="0"/>
                        <a:t>Round2</a:t>
                      </a:r>
                      <a:endParaRPr lang="zh-CN" altLang="en-US" dirty="0"/>
                    </a:p>
                  </a:txBody>
                  <a:tcPr/>
                </a:tc>
                <a:tc>
                  <a:txBody>
                    <a:bodyPr/>
                    <a:lstStyle/>
                    <a:p>
                      <a:r>
                        <a:rPr lang="zh-CN" altLang="en-US" dirty="0"/>
                        <a:t>功能测试 长稳测试</a:t>
                      </a:r>
                    </a:p>
                  </a:txBody>
                  <a:tcPr/>
                </a:tc>
                <a:extLst>
                  <a:ext uri="{0D108BD9-81ED-4DB2-BD59-A6C34878D82A}">
                    <a16:rowId xmlns:a16="http://schemas.microsoft.com/office/drawing/2014/main" val="1120604395"/>
                  </a:ext>
                </a:extLst>
              </a:tr>
              <a:tr h="370840">
                <a:tc>
                  <a:txBody>
                    <a:bodyPr/>
                    <a:lstStyle/>
                    <a:p>
                      <a:r>
                        <a:rPr lang="en-US" altLang="zh-CN" dirty="0"/>
                        <a:t>Round3</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功能测试 长稳测试 文档测试 问题单回归</a:t>
                      </a:r>
                    </a:p>
                  </a:txBody>
                  <a:tcPr/>
                </a:tc>
                <a:extLst>
                  <a:ext uri="{0D108BD9-81ED-4DB2-BD59-A6C34878D82A}">
                    <a16:rowId xmlns:a16="http://schemas.microsoft.com/office/drawing/2014/main" val="36926620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Round4</a:t>
                      </a:r>
                      <a:endParaRPr lang="zh-CN" altLang="en-US" dirty="0"/>
                    </a:p>
                  </a:txBody>
                  <a:tcPr/>
                </a:tc>
                <a:tc>
                  <a:txBody>
                    <a:bodyPr/>
                    <a:lstStyle/>
                    <a:p>
                      <a:r>
                        <a:rPr lang="zh-CN" altLang="en-US" dirty="0"/>
                        <a:t>功能测试 长稳测试 文档测试 问题单回归</a:t>
                      </a:r>
                    </a:p>
                  </a:txBody>
                  <a:tcPr/>
                </a:tc>
                <a:extLst>
                  <a:ext uri="{0D108BD9-81ED-4DB2-BD59-A6C34878D82A}">
                    <a16:rowId xmlns:a16="http://schemas.microsoft.com/office/drawing/2014/main" val="42503858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Round5</a:t>
                      </a:r>
                      <a:endParaRPr lang="zh-CN" altLang="en-US" dirty="0"/>
                    </a:p>
                  </a:txBody>
                  <a:tcPr/>
                </a:tc>
                <a:tc>
                  <a:txBody>
                    <a:bodyPr/>
                    <a:lstStyle/>
                    <a:p>
                      <a:r>
                        <a:rPr lang="zh-CN" altLang="en-US" sz="1800" b="0" i="0" kern="1200" dirty="0">
                          <a:solidFill>
                            <a:schemeClr val="dk1"/>
                          </a:solidFill>
                          <a:effectLst/>
                          <a:latin typeface="+mn-lt"/>
                          <a:ea typeface="+mn-ea"/>
                          <a:cs typeface="+mn-cs"/>
                        </a:rPr>
                        <a:t>功能测试 问题单全量回归 文档测试</a:t>
                      </a:r>
                      <a:endParaRPr lang="zh-CN" altLang="en-US" dirty="0"/>
                    </a:p>
                  </a:txBody>
                  <a:tcPr/>
                </a:tc>
                <a:extLst>
                  <a:ext uri="{0D108BD9-81ED-4DB2-BD59-A6C34878D82A}">
                    <a16:rowId xmlns:a16="http://schemas.microsoft.com/office/drawing/2014/main" val="390533503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877" y="376846"/>
            <a:ext cx="7327314" cy="460375"/>
          </a:xfrm>
          <a:prstGeom prst="rect">
            <a:avLst/>
          </a:prstGeom>
          <a:noFill/>
        </p:spPr>
        <p:txBody>
          <a:bodyPr wrap="square" rtlCol="0">
            <a:spAutoFit/>
          </a:bodyPr>
          <a:lstStyle/>
          <a:p>
            <a:r>
              <a:rPr lang="zh-CN" sz="2400" dirty="0" err="1">
                <a:latin typeface="黑体" panose="02010609060101010101" pitchFamily="49" charset="-122"/>
                <a:ea typeface="黑体" panose="02010609060101010101" pitchFamily="49" charset="-122"/>
                <a:cs typeface="Lantinghei SC Demibold" panose="02000000000000000000" charset="-122"/>
              </a:rPr>
              <a:t>开源测试工具的使用</a:t>
            </a: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681707" y="1286523"/>
            <a:ext cx="3118565" cy="715581"/>
          </a:xfrm>
          <a:prstGeom prst="rect">
            <a:avLst/>
          </a:prstGeom>
        </p:spPr>
        <p:txBody>
          <a:bodyPr wrap="square">
            <a:spAutoFit/>
          </a:bodyPr>
          <a:lstStyle/>
          <a:p>
            <a:pPr>
              <a:lnSpc>
                <a:spcPct val="150000"/>
              </a:lnSpc>
              <a:buClr>
                <a:srgbClr val="FF0000"/>
              </a:buClr>
              <a:defRPr/>
            </a:pPr>
            <a:r>
              <a:rPr lang="zh-CN" altLang="en-US" sz="3200" b="1" dirty="0">
                <a:latin typeface="宋体" panose="02010600030101010101" pitchFamily="2" charset="-122"/>
                <a:ea typeface="宋体" panose="02010600030101010101" pitchFamily="2" charset="-122"/>
              </a:rPr>
              <a:t>基础性能测试</a:t>
            </a:r>
            <a:endParaRPr lang="zh-CN" sz="3200" b="1" dirty="0">
              <a:latin typeface="宋体" panose="02010600030101010101" pitchFamily="2" charset="-122"/>
              <a:ea typeface="宋体" panose="02010600030101010101" pitchFamily="2" charset="-122"/>
            </a:endParaRPr>
          </a:p>
        </p:txBody>
      </p:sp>
      <p:sp>
        <p:nvSpPr>
          <p:cNvPr id="10" name="Rectangle 3">
            <a:extLst>
              <a:ext uri="{FF2B5EF4-FFF2-40B4-BE49-F238E27FC236}">
                <a16:creationId xmlns:a16="http://schemas.microsoft.com/office/drawing/2014/main" id="{A04DDC49-4F68-61BE-768D-2BA9A2124F3F}"/>
              </a:ext>
            </a:extLst>
          </p:cNvPr>
          <p:cNvSpPr>
            <a:spLocks noChangeArrowheads="1"/>
          </p:cNvSpPr>
          <p:nvPr/>
        </p:nvSpPr>
        <p:spPr bwMode="auto">
          <a:xfrm>
            <a:off x="0" y="0"/>
            <a:ext cx="12192000" cy="45720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1200" b="0" i="0" u="none" strike="noStrike" cap="none" normalizeH="0" baseline="0">
                <a:ln>
                  <a:noFill/>
                </a:ln>
                <a:solidFill>
                  <a:schemeClr val="tx1"/>
                </a:solidFill>
                <a:effectLst/>
                <a:latin typeface="Arial" panose="020B0604020202020204" pitchFamily="34" charset="0"/>
              </a:rPr>
              <a:t> </a:t>
            </a:r>
          </a:p>
        </p:txBody>
      </p:sp>
      <p:sp>
        <p:nvSpPr>
          <p:cNvPr id="13" name="矩形 12">
            <a:extLst>
              <a:ext uri="{FF2B5EF4-FFF2-40B4-BE49-F238E27FC236}">
                <a16:creationId xmlns:a16="http://schemas.microsoft.com/office/drawing/2014/main" id="{2EB71864-D5A2-DA82-A5B2-4224BEE643EF}"/>
              </a:ext>
            </a:extLst>
          </p:cNvPr>
          <p:cNvSpPr/>
          <p:nvPr/>
        </p:nvSpPr>
        <p:spPr>
          <a:xfrm>
            <a:off x="727103" y="5403018"/>
            <a:ext cx="11065627" cy="481863"/>
          </a:xfrm>
          <a:prstGeom prst="rect">
            <a:avLst/>
          </a:prstGeom>
        </p:spPr>
        <p:txBody>
          <a:bodyPr wrap="square">
            <a:spAutoFit/>
          </a:bodyPr>
          <a:lstStyle/>
          <a:p>
            <a:pPr>
              <a:lnSpc>
                <a:spcPct val="150000"/>
              </a:lnSpc>
              <a:buClr>
                <a:srgbClr val="FF0000"/>
              </a:buClr>
              <a:defRPr/>
            </a:pPr>
            <a:r>
              <a:rPr lang="en-US" altLang="zh-CN" sz="2000" dirty="0">
                <a:latin typeface="宋体" panose="02010600030101010101" pitchFamily="2" charset="-122"/>
                <a:ea typeface="宋体" panose="02010600030101010101" pitchFamily="2" charset="-122"/>
              </a:rPr>
              <a:t>  </a:t>
            </a:r>
            <a:endParaRPr lang="zh-CN" sz="2000" dirty="0">
              <a:latin typeface="宋体" panose="02010600030101010101" pitchFamily="2" charset="-122"/>
              <a:ea typeface="宋体" panose="02010600030101010101" pitchFamily="2" charset="-122"/>
            </a:endParaRPr>
          </a:p>
        </p:txBody>
      </p:sp>
      <p:sp>
        <p:nvSpPr>
          <p:cNvPr id="2" name="矩形 1">
            <a:extLst>
              <a:ext uri="{FF2B5EF4-FFF2-40B4-BE49-F238E27FC236}">
                <a16:creationId xmlns:a16="http://schemas.microsoft.com/office/drawing/2014/main" id="{C02AC290-C63B-58AC-9B80-7FB322731BEE}"/>
              </a:ext>
            </a:extLst>
          </p:cNvPr>
          <p:cNvSpPr/>
          <p:nvPr/>
        </p:nvSpPr>
        <p:spPr>
          <a:xfrm>
            <a:off x="976778" y="2078698"/>
            <a:ext cx="2304685" cy="2775760"/>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en-US" altLang="zh-CN" sz="2400" dirty="0" err="1">
                <a:latin typeface="宋体" panose="02010600030101010101" pitchFamily="2" charset="-122"/>
                <a:ea typeface="宋体" panose="02010600030101010101" pitchFamily="2" charset="-122"/>
              </a:rPr>
              <a:t>Unixbench</a:t>
            </a:r>
            <a:endParaRPr lang="en-US" altLang="zh-CN" sz="2400" dirty="0">
              <a:latin typeface="宋体" panose="02010600030101010101" pitchFamily="2" charset="-122"/>
              <a:ea typeface="宋体" panose="02010600030101010101" pitchFamily="2" charset="-122"/>
            </a:endParaRPr>
          </a:p>
          <a:p>
            <a:pPr marL="457200" indent="-457200">
              <a:lnSpc>
                <a:spcPct val="150000"/>
              </a:lnSpc>
              <a:buClr>
                <a:srgbClr val="FF0000"/>
              </a:buClr>
              <a:buFont typeface="Arial" panose="020B0604020202020204" pitchFamily="34" charset="0"/>
              <a:buChar char="•"/>
              <a:defRPr/>
            </a:pPr>
            <a:r>
              <a:rPr lang="en-US" altLang="zh-CN" sz="2400" dirty="0" err="1">
                <a:latin typeface="宋体" panose="02010600030101010101" pitchFamily="2" charset="-122"/>
                <a:ea typeface="宋体" panose="02010600030101010101" pitchFamily="2" charset="-122"/>
              </a:rPr>
              <a:t>Netperf</a:t>
            </a:r>
            <a:endParaRPr lang="en-US" altLang="zh-CN" sz="2400" dirty="0">
              <a:latin typeface="宋体" panose="02010600030101010101" pitchFamily="2" charset="-122"/>
              <a:ea typeface="宋体" panose="02010600030101010101" pitchFamily="2" charset="-122"/>
            </a:endParaRPr>
          </a:p>
          <a:p>
            <a:pPr marL="457200" indent="-457200">
              <a:lnSpc>
                <a:spcPct val="150000"/>
              </a:lnSpc>
              <a:buClr>
                <a:srgbClr val="FF0000"/>
              </a:buClr>
              <a:buFont typeface="Arial" panose="020B0604020202020204" pitchFamily="34" charset="0"/>
              <a:buChar char="•"/>
              <a:defRPr/>
            </a:pPr>
            <a:r>
              <a:rPr lang="en-US" altLang="zh-CN" sz="2400" dirty="0" err="1">
                <a:latin typeface="宋体" panose="02010600030101010101" pitchFamily="2" charset="-122"/>
                <a:ea typeface="宋体" panose="02010600030101010101" pitchFamily="2" charset="-122"/>
              </a:rPr>
              <a:t>Fio</a:t>
            </a:r>
            <a:endParaRPr lang="en-US" altLang="zh-CN" sz="2400" dirty="0">
              <a:latin typeface="宋体" panose="02010600030101010101" pitchFamily="2" charset="-122"/>
              <a:ea typeface="宋体" panose="02010600030101010101" pitchFamily="2" charset="-122"/>
            </a:endParaRPr>
          </a:p>
          <a:p>
            <a:pPr marL="457200" indent="-457200">
              <a:lnSpc>
                <a:spcPct val="150000"/>
              </a:lnSpc>
              <a:buClr>
                <a:srgbClr val="FF0000"/>
              </a:buClr>
              <a:buFont typeface="Arial" panose="020B0604020202020204" pitchFamily="34" charset="0"/>
              <a:buChar char="•"/>
              <a:defRPr/>
            </a:pPr>
            <a:r>
              <a:rPr lang="en-US" altLang="zh-CN" sz="2400" dirty="0">
                <a:latin typeface="宋体" panose="02010600030101010101" pitchFamily="2" charset="-122"/>
                <a:ea typeface="宋体" panose="02010600030101010101" pitchFamily="2" charset="-122"/>
              </a:rPr>
              <a:t>Stream</a:t>
            </a:r>
          </a:p>
          <a:p>
            <a:pPr marL="457200" indent="-457200">
              <a:lnSpc>
                <a:spcPct val="150000"/>
              </a:lnSpc>
              <a:buClr>
                <a:srgbClr val="FF0000"/>
              </a:buClr>
              <a:buFont typeface="Arial" panose="020B0604020202020204" pitchFamily="34" charset="0"/>
              <a:buChar char="•"/>
              <a:defRPr/>
            </a:pPr>
            <a:r>
              <a:rPr lang="en-US" altLang="zh-CN" sz="2400" dirty="0" err="1">
                <a:latin typeface="宋体" panose="02010600030101010101" pitchFamily="2" charset="-122"/>
                <a:ea typeface="宋体" panose="02010600030101010101" pitchFamily="2" charset="-122"/>
              </a:rPr>
              <a:t>Lmbench</a:t>
            </a:r>
            <a:endParaRPr lang="zh-CN" altLang="zh-CN" sz="2400" dirty="0">
              <a:latin typeface="宋体" panose="02010600030101010101" pitchFamily="2" charset="-122"/>
              <a:ea typeface="宋体" panose="02010600030101010101" pitchFamily="2" charset="-122"/>
            </a:endParaRPr>
          </a:p>
        </p:txBody>
      </p:sp>
      <p:sp>
        <p:nvSpPr>
          <p:cNvPr id="16" name="矩形 15">
            <a:extLst>
              <a:ext uri="{FF2B5EF4-FFF2-40B4-BE49-F238E27FC236}">
                <a16:creationId xmlns:a16="http://schemas.microsoft.com/office/drawing/2014/main" id="{393E1370-704C-7693-8413-122AE583F3D4}"/>
              </a:ext>
            </a:extLst>
          </p:cNvPr>
          <p:cNvSpPr/>
          <p:nvPr/>
        </p:nvSpPr>
        <p:spPr>
          <a:xfrm>
            <a:off x="3553838" y="1294848"/>
            <a:ext cx="3575765" cy="715581"/>
          </a:xfrm>
          <a:prstGeom prst="rect">
            <a:avLst/>
          </a:prstGeom>
        </p:spPr>
        <p:txBody>
          <a:bodyPr wrap="square">
            <a:spAutoFit/>
          </a:bodyPr>
          <a:lstStyle/>
          <a:p>
            <a:pPr>
              <a:lnSpc>
                <a:spcPct val="150000"/>
              </a:lnSpc>
              <a:buClr>
                <a:srgbClr val="FF0000"/>
              </a:buClr>
              <a:defRPr/>
            </a:pPr>
            <a:r>
              <a:rPr lang="zh-CN" altLang="en-US" sz="3200" b="1" dirty="0">
                <a:latin typeface="宋体" panose="02010600030101010101" pitchFamily="2" charset="-122"/>
                <a:ea typeface="宋体" panose="02010600030101010101" pitchFamily="2" charset="-122"/>
              </a:rPr>
              <a:t>内核及安全测试</a:t>
            </a:r>
            <a:endParaRPr lang="zh-CN" sz="3200" b="1" dirty="0">
              <a:latin typeface="宋体" panose="02010600030101010101" pitchFamily="2" charset="-122"/>
              <a:ea typeface="宋体" panose="02010600030101010101" pitchFamily="2" charset="-122"/>
            </a:endParaRPr>
          </a:p>
        </p:txBody>
      </p:sp>
      <p:sp>
        <p:nvSpPr>
          <p:cNvPr id="17" name="矩形 16">
            <a:extLst>
              <a:ext uri="{FF2B5EF4-FFF2-40B4-BE49-F238E27FC236}">
                <a16:creationId xmlns:a16="http://schemas.microsoft.com/office/drawing/2014/main" id="{7139E8F2-408A-70CA-C798-D3BA38066DB3}"/>
              </a:ext>
            </a:extLst>
          </p:cNvPr>
          <p:cNvSpPr/>
          <p:nvPr/>
        </p:nvSpPr>
        <p:spPr>
          <a:xfrm>
            <a:off x="3800272" y="2073673"/>
            <a:ext cx="2304685" cy="2221762"/>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en-US" altLang="zh-CN" sz="2400" dirty="0">
                <a:latin typeface="宋体" panose="02010600030101010101" pitchFamily="2" charset="-122"/>
                <a:ea typeface="宋体" panose="02010600030101010101" pitchFamily="2" charset="-122"/>
              </a:rPr>
              <a:t>LTP</a:t>
            </a:r>
          </a:p>
          <a:p>
            <a:pPr marL="457200" indent="-457200">
              <a:lnSpc>
                <a:spcPct val="150000"/>
              </a:lnSpc>
              <a:buClr>
                <a:srgbClr val="FF0000"/>
              </a:buClr>
              <a:buFont typeface="Arial" panose="020B0604020202020204" pitchFamily="34" charset="0"/>
              <a:buChar char="•"/>
              <a:defRPr/>
            </a:pPr>
            <a:r>
              <a:rPr lang="en-US" altLang="zh-CN" sz="2400" dirty="0">
                <a:latin typeface="宋体" panose="02010600030101010101" pitchFamily="2" charset="-122"/>
                <a:ea typeface="宋体" panose="02010600030101010101" pitchFamily="2" charset="-122"/>
              </a:rPr>
              <a:t>Trinity</a:t>
            </a:r>
          </a:p>
          <a:p>
            <a:pPr marL="457200" indent="-457200">
              <a:lnSpc>
                <a:spcPct val="150000"/>
              </a:lnSpc>
              <a:buClr>
                <a:srgbClr val="FF0000"/>
              </a:buClr>
              <a:buFont typeface="Arial" panose="020B0604020202020204" pitchFamily="34" charset="0"/>
              <a:buChar char="•"/>
              <a:defRPr/>
            </a:pPr>
            <a:r>
              <a:rPr lang="en-US" altLang="zh-CN" sz="2400" dirty="0" err="1">
                <a:latin typeface="宋体" panose="02010600030101010101" pitchFamily="2" charset="-122"/>
                <a:ea typeface="宋体" panose="02010600030101010101" pitchFamily="2" charset="-122"/>
              </a:rPr>
              <a:t>nmap</a:t>
            </a:r>
            <a:endParaRPr lang="en-US" altLang="zh-CN" sz="2400" dirty="0">
              <a:latin typeface="宋体" panose="02010600030101010101" pitchFamily="2" charset="-122"/>
              <a:ea typeface="宋体" panose="02010600030101010101" pitchFamily="2" charset="-122"/>
            </a:endParaRPr>
          </a:p>
          <a:p>
            <a:pPr marL="457200" indent="-457200">
              <a:lnSpc>
                <a:spcPct val="150000"/>
              </a:lnSpc>
              <a:buClr>
                <a:srgbClr val="FF0000"/>
              </a:buClr>
              <a:buFont typeface="Arial" panose="020B0604020202020204" pitchFamily="34" charset="0"/>
              <a:buChar char="•"/>
              <a:defRPr/>
            </a:pPr>
            <a:r>
              <a:rPr lang="en-US" altLang="zh-CN" sz="2400" dirty="0" err="1">
                <a:latin typeface="宋体" panose="02010600030101010101" pitchFamily="2" charset="-122"/>
                <a:ea typeface="宋体" panose="02010600030101010101" pitchFamily="2" charset="-122"/>
              </a:rPr>
              <a:t>syzkaller</a:t>
            </a:r>
            <a:endParaRPr lang="zh-CN" altLang="zh-CN" sz="2400" dirty="0">
              <a:latin typeface="宋体" panose="02010600030101010101" pitchFamily="2" charset="-122"/>
              <a:ea typeface="宋体" panose="02010600030101010101" pitchFamily="2" charset="-122"/>
            </a:endParaRPr>
          </a:p>
        </p:txBody>
      </p:sp>
      <p:sp>
        <p:nvSpPr>
          <p:cNvPr id="18" name="矩形 17">
            <a:extLst>
              <a:ext uri="{FF2B5EF4-FFF2-40B4-BE49-F238E27FC236}">
                <a16:creationId xmlns:a16="http://schemas.microsoft.com/office/drawing/2014/main" id="{8E367A82-8E67-9BB7-36FA-18BC31DA4BD1}"/>
              </a:ext>
            </a:extLst>
          </p:cNvPr>
          <p:cNvSpPr/>
          <p:nvPr/>
        </p:nvSpPr>
        <p:spPr>
          <a:xfrm>
            <a:off x="6696643" y="1286523"/>
            <a:ext cx="2304685" cy="715581"/>
          </a:xfrm>
          <a:prstGeom prst="rect">
            <a:avLst/>
          </a:prstGeom>
        </p:spPr>
        <p:txBody>
          <a:bodyPr wrap="square">
            <a:spAutoFit/>
          </a:bodyPr>
          <a:lstStyle/>
          <a:p>
            <a:pPr>
              <a:lnSpc>
                <a:spcPct val="150000"/>
              </a:lnSpc>
              <a:buClr>
                <a:srgbClr val="FF0000"/>
              </a:buClr>
              <a:defRPr/>
            </a:pPr>
            <a:r>
              <a:rPr lang="zh-CN" altLang="en-US" sz="3200" b="1" dirty="0">
                <a:latin typeface="宋体" panose="02010600030101010101" pitchFamily="2" charset="-122"/>
                <a:ea typeface="宋体" panose="02010600030101010101" pitchFamily="2" charset="-122"/>
              </a:rPr>
              <a:t>编译器测试</a:t>
            </a:r>
            <a:endParaRPr lang="zh-CN" sz="3200" b="1" dirty="0">
              <a:latin typeface="宋体" panose="02010600030101010101" pitchFamily="2" charset="-122"/>
              <a:ea typeface="宋体" panose="02010600030101010101" pitchFamily="2" charset="-122"/>
            </a:endParaRPr>
          </a:p>
        </p:txBody>
      </p:sp>
      <p:sp>
        <p:nvSpPr>
          <p:cNvPr id="19" name="矩形 18">
            <a:extLst>
              <a:ext uri="{FF2B5EF4-FFF2-40B4-BE49-F238E27FC236}">
                <a16:creationId xmlns:a16="http://schemas.microsoft.com/office/drawing/2014/main" id="{0479432F-E058-6627-2F28-72D8A8D702EB}"/>
              </a:ext>
            </a:extLst>
          </p:cNvPr>
          <p:cNvSpPr/>
          <p:nvPr/>
        </p:nvSpPr>
        <p:spPr>
          <a:xfrm>
            <a:off x="6783754" y="2060519"/>
            <a:ext cx="2304685" cy="2775760"/>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en-US" altLang="zh-CN" sz="2400" dirty="0" err="1">
                <a:latin typeface="宋体" panose="02010600030101010101" pitchFamily="2" charset="-122"/>
                <a:ea typeface="宋体" panose="02010600030101010101" pitchFamily="2" charset="-122"/>
              </a:rPr>
              <a:t>anghaBench</a:t>
            </a:r>
            <a:endParaRPr lang="en-US" altLang="zh-CN" sz="2400" dirty="0">
              <a:latin typeface="宋体" panose="02010600030101010101" pitchFamily="2" charset="-122"/>
              <a:ea typeface="宋体" panose="02010600030101010101" pitchFamily="2" charset="-122"/>
            </a:endParaRPr>
          </a:p>
          <a:p>
            <a:pPr marL="457200" indent="-457200">
              <a:lnSpc>
                <a:spcPct val="150000"/>
              </a:lnSpc>
              <a:buClr>
                <a:srgbClr val="FF0000"/>
              </a:buClr>
              <a:buFont typeface="Arial" panose="020B0604020202020204" pitchFamily="34" charset="0"/>
              <a:buChar char="•"/>
              <a:defRPr/>
            </a:pPr>
            <a:r>
              <a:rPr lang="en-US" altLang="zh-CN" sz="2400" dirty="0" err="1">
                <a:latin typeface="宋体" panose="02010600030101010101" pitchFamily="2" charset="-122"/>
                <a:ea typeface="宋体" panose="02010600030101010101" pitchFamily="2" charset="-122"/>
              </a:rPr>
              <a:t>csmith</a:t>
            </a:r>
            <a:endParaRPr lang="en-US" altLang="zh-CN" sz="2400" dirty="0">
              <a:latin typeface="宋体" panose="02010600030101010101" pitchFamily="2" charset="-122"/>
              <a:ea typeface="宋体" panose="02010600030101010101" pitchFamily="2" charset="-122"/>
            </a:endParaRPr>
          </a:p>
          <a:p>
            <a:pPr marL="457200" indent="-457200">
              <a:lnSpc>
                <a:spcPct val="150000"/>
              </a:lnSpc>
              <a:buClr>
                <a:srgbClr val="FF0000"/>
              </a:buClr>
              <a:buFont typeface="Arial" panose="020B0604020202020204" pitchFamily="34" charset="0"/>
              <a:buChar char="•"/>
              <a:defRPr/>
            </a:pPr>
            <a:r>
              <a:rPr lang="en-US" altLang="zh-CN" sz="2400" dirty="0" err="1">
                <a:latin typeface="宋体" panose="02010600030101010101" pitchFamily="2" charset="-122"/>
                <a:ea typeface="宋体" panose="02010600030101010101" pitchFamily="2" charset="-122"/>
              </a:rPr>
              <a:t>dejagnu</a:t>
            </a:r>
            <a:endParaRPr lang="en-US" altLang="zh-CN" sz="2400" dirty="0">
              <a:latin typeface="宋体" panose="02010600030101010101" pitchFamily="2" charset="-122"/>
              <a:ea typeface="宋体" panose="02010600030101010101" pitchFamily="2" charset="-122"/>
            </a:endParaRPr>
          </a:p>
          <a:p>
            <a:pPr marL="457200" indent="-457200">
              <a:lnSpc>
                <a:spcPct val="150000"/>
              </a:lnSpc>
              <a:buClr>
                <a:srgbClr val="FF0000"/>
              </a:buClr>
              <a:buFont typeface="Arial" panose="020B0604020202020204" pitchFamily="34" charset="0"/>
              <a:buChar char="•"/>
              <a:defRPr/>
            </a:pPr>
            <a:r>
              <a:rPr lang="en-US" altLang="zh-CN" sz="2400" dirty="0" err="1">
                <a:latin typeface="宋体" panose="02010600030101010101" pitchFamily="2" charset="-122"/>
                <a:ea typeface="宋体" panose="02010600030101010101" pitchFamily="2" charset="-122"/>
              </a:rPr>
              <a:t>jotai</a:t>
            </a:r>
            <a:endParaRPr lang="en-US" altLang="zh-CN" sz="2400" dirty="0">
              <a:latin typeface="宋体" panose="02010600030101010101" pitchFamily="2" charset="-122"/>
              <a:ea typeface="宋体" panose="02010600030101010101" pitchFamily="2" charset="-122"/>
            </a:endParaRPr>
          </a:p>
          <a:p>
            <a:pPr marL="457200" indent="-457200">
              <a:lnSpc>
                <a:spcPct val="150000"/>
              </a:lnSpc>
              <a:buClr>
                <a:srgbClr val="FF0000"/>
              </a:buClr>
              <a:buFont typeface="Arial" panose="020B0604020202020204" pitchFamily="34" charset="0"/>
              <a:buChar char="•"/>
              <a:defRPr/>
            </a:pPr>
            <a:r>
              <a:rPr lang="en-US" altLang="zh-CN" sz="2400" dirty="0" err="1">
                <a:latin typeface="宋体" panose="02010600030101010101" pitchFamily="2" charset="-122"/>
                <a:ea typeface="宋体" panose="02010600030101010101" pitchFamily="2" charset="-122"/>
              </a:rPr>
              <a:t>yarpgen</a:t>
            </a:r>
            <a:endParaRPr lang="en-US" altLang="zh-CN" sz="2400" dirty="0">
              <a:latin typeface="宋体" panose="02010600030101010101" pitchFamily="2" charset="-122"/>
              <a:ea typeface="宋体" panose="02010600030101010101" pitchFamily="2" charset="-122"/>
            </a:endParaRPr>
          </a:p>
        </p:txBody>
      </p:sp>
      <p:sp>
        <p:nvSpPr>
          <p:cNvPr id="20" name="矩形 19">
            <a:extLst>
              <a:ext uri="{FF2B5EF4-FFF2-40B4-BE49-F238E27FC236}">
                <a16:creationId xmlns:a16="http://schemas.microsoft.com/office/drawing/2014/main" id="{18E9B798-1535-7609-8B94-778F33BAF84C}"/>
              </a:ext>
            </a:extLst>
          </p:cNvPr>
          <p:cNvSpPr/>
          <p:nvPr/>
        </p:nvSpPr>
        <p:spPr>
          <a:xfrm>
            <a:off x="9488045" y="1276820"/>
            <a:ext cx="2304685" cy="715581"/>
          </a:xfrm>
          <a:prstGeom prst="rect">
            <a:avLst/>
          </a:prstGeom>
        </p:spPr>
        <p:txBody>
          <a:bodyPr wrap="square">
            <a:spAutoFit/>
          </a:bodyPr>
          <a:lstStyle/>
          <a:p>
            <a:pPr>
              <a:lnSpc>
                <a:spcPct val="150000"/>
              </a:lnSpc>
              <a:buClr>
                <a:srgbClr val="FF0000"/>
              </a:buClr>
              <a:defRPr/>
            </a:pPr>
            <a:r>
              <a:rPr lang="zh-CN" altLang="en-US" sz="3200" b="1" dirty="0">
                <a:latin typeface="宋体" panose="02010600030101010101" pitchFamily="2" charset="-122"/>
                <a:ea typeface="宋体" panose="02010600030101010101" pitchFamily="2" charset="-122"/>
              </a:rPr>
              <a:t>自动化测试</a:t>
            </a:r>
            <a:endParaRPr lang="zh-CN" sz="3200" b="1" dirty="0">
              <a:latin typeface="宋体" panose="02010600030101010101" pitchFamily="2" charset="-122"/>
              <a:ea typeface="宋体" panose="02010600030101010101" pitchFamily="2" charset="-122"/>
            </a:endParaRPr>
          </a:p>
        </p:txBody>
      </p:sp>
      <p:sp>
        <p:nvSpPr>
          <p:cNvPr id="21" name="矩形 20">
            <a:extLst>
              <a:ext uri="{FF2B5EF4-FFF2-40B4-BE49-F238E27FC236}">
                <a16:creationId xmlns:a16="http://schemas.microsoft.com/office/drawing/2014/main" id="{919E1ECA-40B8-783A-0903-6D5A644F9D87}"/>
              </a:ext>
            </a:extLst>
          </p:cNvPr>
          <p:cNvSpPr/>
          <p:nvPr/>
        </p:nvSpPr>
        <p:spPr>
          <a:xfrm>
            <a:off x="9488045" y="2010429"/>
            <a:ext cx="2304685" cy="1113766"/>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en-US" altLang="zh-CN" sz="2400" dirty="0" err="1">
                <a:latin typeface="宋体" panose="02010600030101010101" pitchFamily="2" charset="-122"/>
                <a:ea typeface="宋体" panose="02010600030101010101" pitchFamily="2" charset="-122"/>
              </a:rPr>
              <a:t>Mugen</a:t>
            </a:r>
            <a:endParaRPr lang="en-US" altLang="zh-CN" sz="2400" dirty="0">
              <a:latin typeface="宋体" panose="02010600030101010101" pitchFamily="2" charset="-122"/>
              <a:ea typeface="宋体" panose="02010600030101010101" pitchFamily="2" charset="-122"/>
            </a:endParaRPr>
          </a:p>
          <a:p>
            <a:pPr marL="457200" indent="-457200">
              <a:lnSpc>
                <a:spcPct val="150000"/>
              </a:lnSpc>
              <a:buClr>
                <a:srgbClr val="FF0000"/>
              </a:buClr>
              <a:buFont typeface="Arial" panose="020B0604020202020204" pitchFamily="34" charset="0"/>
              <a:buChar char="•"/>
              <a:defRPr/>
            </a:pPr>
            <a:r>
              <a:rPr lang="en-US" altLang="zh-CN" sz="2400" dirty="0" err="1">
                <a:latin typeface="宋体" panose="02010600030101010101" pitchFamily="2" charset="-122"/>
                <a:ea typeface="宋体" panose="02010600030101010101" pitchFamily="2" charset="-122"/>
              </a:rPr>
              <a:t>openQA</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50021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877" y="376846"/>
            <a:ext cx="7327314" cy="460375"/>
          </a:xfrm>
          <a:prstGeom prst="rect">
            <a:avLst/>
          </a:prstGeom>
          <a:noFill/>
        </p:spPr>
        <p:txBody>
          <a:bodyPr wrap="square" rtlCol="0">
            <a:spAutoFit/>
          </a:bodyPr>
          <a:lstStyle/>
          <a:p>
            <a:r>
              <a:rPr lang="zh-CN" sz="2400" dirty="0" err="1">
                <a:latin typeface="黑体" panose="02010609060101010101" pitchFamily="49" charset="-122"/>
                <a:ea typeface="黑体" panose="02010609060101010101" pitchFamily="49" charset="-122"/>
                <a:cs typeface="Lantinghei SC Demibold" panose="02000000000000000000" charset="-122"/>
              </a:rPr>
              <a:t>开源测试工具的使用</a:t>
            </a: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Rectangle 3">
            <a:extLst>
              <a:ext uri="{FF2B5EF4-FFF2-40B4-BE49-F238E27FC236}">
                <a16:creationId xmlns:a16="http://schemas.microsoft.com/office/drawing/2014/main" id="{A04DDC49-4F68-61BE-768D-2BA9A2124F3F}"/>
              </a:ext>
            </a:extLst>
          </p:cNvPr>
          <p:cNvSpPr>
            <a:spLocks noChangeArrowheads="1"/>
          </p:cNvSpPr>
          <p:nvPr/>
        </p:nvSpPr>
        <p:spPr bwMode="auto">
          <a:xfrm>
            <a:off x="0" y="0"/>
            <a:ext cx="12192000" cy="45720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1200" b="0" i="0" u="none" strike="noStrike" cap="none" normalizeH="0" baseline="0">
                <a:ln>
                  <a:noFill/>
                </a:ln>
                <a:solidFill>
                  <a:schemeClr val="tx1"/>
                </a:solidFill>
                <a:effectLst/>
                <a:latin typeface="Arial" panose="020B0604020202020204" pitchFamily="34" charset="0"/>
              </a:rPr>
              <a:t> </a:t>
            </a:r>
          </a:p>
        </p:txBody>
      </p:sp>
      <p:sp>
        <p:nvSpPr>
          <p:cNvPr id="13" name="矩形 12">
            <a:extLst>
              <a:ext uri="{FF2B5EF4-FFF2-40B4-BE49-F238E27FC236}">
                <a16:creationId xmlns:a16="http://schemas.microsoft.com/office/drawing/2014/main" id="{2EB71864-D5A2-DA82-A5B2-4224BEE643EF}"/>
              </a:ext>
            </a:extLst>
          </p:cNvPr>
          <p:cNvSpPr/>
          <p:nvPr/>
        </p:nvSpPr>
        <p:spPr>
          <a:xfrm>
            <a:off x="727103" y="5403018"/>
            <a:ext cx="11065627" cy="481863"/>
          </a:xfrm>
          <a:prstGeom prst="rect">
            <a:avLst/>
          </a:prstGeom>
        </p:spPr>
        <p:txBody>
          <a:bodyPr wrap="square">
            <a:spAutoFit/>
          </a:bodyPr>
          <a:lstStyle/>
          <a:p>
            <a:pPr>
              <a:lnSpc>
                <a:spcPct val="150000"/>
              </a:lnSpc>
              <a:buClr>
                <a:srgbClr val="FF0000"/>
              </a:buClr>
              <a:defRPr/>
            </a:pPr>
            <a:r>
              <a:rPr lang="en-US" altLang="zh-CN" sz="2000" dirty="0">
                <a:latin typeface="宋体" panose="02010600030101010101" pitchFamily="2" charset="-122"/>
                <a:ea typeface="宋体" panose="02010600030101010101" pitchFamily="2" charset="-122"/>
              </a:rPr>
              <a:t>  </a:t>
            </a:r>
            <a:endParaRPr lang="zh-CN" sz="2000" dirty="0">
              <a:latin typeface="宋体" panose="02010600030101010101" pitchFamily="2" charset="-122"/>
              <a:ea typeface="宋体" panose="02010600030101010101" pitchFamily="2" charset="-122"/>
            </a:endParaRPr>
          </a:p>
        </p:txBody>
      </p:sp>
      <p:graphicFrame>
        <p:nvGraphicFramePr>
          <p:cNvPr id="3" name="表格 2">
            <a:extLst>
              <a:ext uri="{FF2B5EF4-FFF2-40B4-BE49-F238E27FC236}">
                <a16:creationId xmlns:a16="http://schemas.microsoft.com/office/drawing/2014/main" id="{26C9EB08-6EB7-6AD5-2A65-92360699CB87}"/>
              </a:ext>
            </a:extLst>
          </p:cNvPr>
          <p:cNvGraphicFramePr>
            <a:graphicFrameLocks noGrp="1"/>
          </p:cNvGraphicFramePr>
          <p:nvPr>
            <p:extLst>
              <p:ext uri="{D42A27DB-BD31-4B8C-83A1-F6EECF244321}">
                <p14:modId xmlns:p14="http://schemas.microsoft.com/office/powerpoint/2010/main" val="948538445"/>
              </p:ext>
            </p:extLst>
          </p:nvPr>
        </p:nvGraphicFramePr>
        <p:xfrm>
          <a:off x="1454826" y="1997232"/>
          <a:ext cx="9005651" cy="3135126"/>
        </p:xfrm>
        <a:graphic>
          <a:graphicData uri="http://schemas.openxmlformats.org/drawingml/2006/table">
            <a:tbl>
              <a:tblPr firstRow="1" bandRow="1">
                <a:tableStyleId>{5C22544A-7EE6-4342-B048-85BDC9FD1C3A}</a:tableStyleId>
              </a:tblPr>
              <a:tblGrid>
                <a:gridCol w="1786949">
                  <a:extLst>
                    <a:ext uri="{9D8B030D-6E8A-4147-A177-3AD203B41FA5}">
                      <a16:colId xmlns:a16="http://schemas.microsoft.com/office/drawing/2014/main" val="3563730747"/>
                    </a:ext>
                  </a:extLst>
                </a:gridCol>
                <a:gridCol w="3207573">
                  <a:extLst>
                    <a:ext uri="{9D8B030D-6E8A-4147-A177-3AD203B41FA5}">
                      <a16:colId xmlns:a16="http://schemas.microsoft.com/office/drawing/2014/main" val="2560282975"/>
                    </a:ext>
                  </a:extLst>
                </a:gridCol>
                <a:gridCol w="4011129">
                  <a:extLst>
                    <a:ext uri="{9D8B030D-6E8A-4147-A177-3AD203B41FA5}">
                      <a16:colId xmlns:a16="http://schemas.microsoft.com/office/drawing/2014/main" val="468886545"/>
                    </a:ext>
                  </a:extLst>
                </a:gridCol>
              </a:tblGrid>
              <a:tr h="346256">
                <a:tc>
                  <a:txBody>
                    <a:bodyPr/>
                    <a:lstStyle/>
                    <a:p>
                      <a:r>
                        <a:rPr lang="zh-CN" altLang="en-US" dirty="0"/>
                        <a:t>测试名称</a:t>
                      </a:r>
                    </a:p>
                  </a:txBody>
                  <a:tcPr/>
                </a:tc>
                <a:tc>
                  <a:txBody>
                    <a:bodyPr/>
                    <a:lstStyle/>
                    <a:p>
                      <a:r>
                        <a:rPr lang="zh-CN" altLang="en-US" dirty="0"/>
                        <a:t>测试工具</a:t>
                      </a:r>
                    </a:p>
                  </a:txBody>
                  <a:tcPr/>
                </a:tc>
                <a:tc>
                  <a:txBody>
                    <a:bodyPr/>
                    <a:lstStyle/>
                    <a:p>
                      <a:r>
                        <a:rPr lang="zh-CN" altLang="en-US" dirty="0"/>
                        <a:t>主要功能</a:t>
                      </a:r>
                    </a:p>
                  </a:txBody>
                  <a:tcPr/>
                </a:tc>
                <a:extLst>
                  <a:ext uri="{0D108BD9-81ED-4DB2-BD59-A6C34878D82A}">
                    <a16:rowId xmlns:a16="http://schemas.microsoft.com/office/drawing/2014/main" val="2585187270"/>
                  </a:ext>
                </a:extLst>
              </a:tr>
              <a:tr h="605949">
                <a:tc rowSpan="5">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lang="zh-CN" altLang="en-US" sz="1800" b="1" dirty="0">
                          <a:latin typeface="宋体" panose="02010600030101010101" pitchFamily="2" charset="-122"/>
                          <a:ea typeface="宋体" panose="02010600030101010101" pitchFamily="2" charset="-122"/>
                        </a:rPr>
                        <a:t>基础性能测试</a:t>
                      </a:r>
                      <a:endParaRPr lang="zh-CN" altLang="zh-CN" sz="1800" b="1" dirty="0">
                        <a:latin typeface="宋体" panose="02010600030101010101" pitchFamily="2" charset="-122"/>
                        <a:ea typeface="宋体" panose="02010600030101010101" pitchFamily="2" charset="-122"/>
                      </a:endParaRPr>
                    </a:p>
                    <a:p>
                      <a:pPr marL="0" indent="0" algn="ctr">
                        <a:buFont typeface="+mj-lt"/>
                        <a:buNone/>
                      </a:pP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err="1">
                          <a:latin typeface="宋体" panose="02010600030101010101" pitchFamily="2" charset="-122"/>
                          <a:ea typeface="宋体" panose="02010600030101010101" pitchFamily="2" charset="-122"/>
                        </a:rPr>
                        <a:t>Unixbench</a:t>
                      </a:r>
                      <a:endParaRPr lang="en-US" altLang="zh-CN" sz="1800" dirty="0">
                        <a:latin typeface="宋体" panose="02010600030101010101" pitchFamily="2" charset="-122"/>
                        <a:ea typeface="宋体" panose="02010600030101010101" pitchFamily="2" charset="-122"/>
                      </a:endParaRPr>
                    </a:p>
                    <a:p>
                      <a:endParaRPr lang="zh-CN" altLang="en-US" dirty="0"/>
                    </a:p>
                  </a:txBody>
                  <a:tcPr/>
                </a:tc>
                <a:tc>
                  <a:txBody>
                    <a:bodyPr/>
                    <a:lstStyle/>
                    <a:p>
                      <a:r>
                        <a:rPr lang="zh-CN" altLang="en-US" sz="1800" dirty="0">
                          <a:latin typeface="宋体" panose="02010600030101010101" pitchFamily="2" charset="-122"/>
                          <a:ea typeface="宋体" panose="02010600030101010101" pitchFamily="2" charset="-122"/>
                        </a:rPr>
                        <a:t>测试</a:t>
                      </a:r>
                      <a:r>
                        <a:rPr lang="en-US" altLang="zh-CN" sz="1800" dirty="0" err="1">
                          <a:latin typeface="宋体" panose="02010600030101010101" pitchFamily="2" charset="-122"/>
                          <a:ea typeface="宋体" panose="02010600030101010101" pitchFamily="2" charset="-122"/>
                        </a:rPr>
                        <a:t>unix</a:t>
                      </a:r>
                      <a:r>
                        <a:rPr lang="zh-CN" altLang="en-US" sz="1800" dirty="0">
                          <a:latin typeface="宋体" panose="02010600030101010101" pitchFamily="2" charset="-122"/>
                          <a:ea typeface="宋体" panose="02010600030101010101" pitchFamily="2" charset="-122"/>
                        </a:rPr>
                        <a:t>性能</a:t>
                      </a:r>
                      <a:r>
                        <a:rPr lang="en-US" altLang="zh-CN" sz="1800" dirty="0">
                          <a:latin typeface="宋体" panose="02010600030101010101" pitchFamily="2" charset="-122"/>
                          <a:ea typeface="宋体" panose="02010600030101010101" pitchFamily="2" charset="-122"/>
                        </a:rPr>
                        <a:t>(</a:t>
                      </a:r>
                      <a:r>
                        <a:rPr lang="en-US" altLang="zh-CN" sz="1800" dirty="0" err="1">
                          <a:latin typeface="宋体" panose="02010600030101010101" pitchFamily="2" charset="-122"/>
                          <a:ea typeface="宋体" panose="02010600030101010101" pitchFamily="2" charset="-122"/>
                        </a:rPr>
                        <a:t>cpu</a:t>
                      </a:r>
                      <a:r>
                        <a:rPr lang="zh-CN" altLang="en-US" sz="1800" dirty="0">
                          <a:latin typeface="宋体" panose="02010600030101010101" pitchFamily="2" charset="-122"/>
                          <a:ea typeface="宋体" panose="02010600030101010101" pitchFamily="2" charset="-122"/>
                        </a:rPr>
                        <a:t>为主</a:t>
                      </a:r>
                      <a:r>
                        <a:rPr lang="en-US" altLang="zh-CN" sz="1800" dirty="0">
                          <a:latin typeface="宋体" panose="02010600030101010101" pitchFamily="2" charset="-122"/>
                          <a:ea typeface="宋体" panose="02010600030101010101" pitchFamily="2" charset="-122"/>
                        </a:rPr>
                        <a:t>)</a:t>
                      </a:r>
                      <a:endParaRPr lang="zh-CN" altLang="en-US" dirty="0"/>
                    </a:p>
                  </a:txBody>
                  <a:tcPr/>
                </a:tc>
                <a:extLst>
                  <a:ext uri="{0D108BD9-81ED-4DB2-BD59-A6C34878D82A}">
                    <a16:rowId xmlns:a16="http://schemas.microsoft.com/office/drawing/2014/main" val="2804858057"/>
                  </a:ext>
                </a:extLst>
              </a:tr>
              <a:tr h="346256">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err="1">
                          <a:latin typeface="宋体" panose="02010600030101010101" pitchFamily="2" charset="-122"/>
                          <a:ea typeface="宋体" panose="02010600030101010101" pitchFamily="2" charset="-122"/>
                        </a:rPr>
                        <a:t>Netperf</a:t>
                      </a:r>
                      <a:endParaRPr lang="en-US" altLang="zh-CN" sz="1800" dirty="0">
                        <a:latin typeface="宋体" panose="02010600030101010101" pitchFamily="2" charset="-122"/>
                        <a:ea typeface="宋体" panose="02010600030101010101" pitchFamily="2" charset="-122"/>
                      </a:endParaRPr>
                    </a:p>
                  </a:txBody>
                  <a:tcPr/>
                </a:tc>
                <a:tc>
                  <a:txBody>
                    <a:bodyPr/>
                    <a:lstStyle/>
                    <a:p>
                      <a:r>
                        <a:rPr lang="zh-CN" altLang="en-US" sz="1800" dirty="0">
                          <a:latin typeface="宋体" panose="02010600030101010101" pitchFamily="2" charset="-122"/>
                          <a:ea typeface="宋体" panose="02010600030101010101" pitchFamily="2" charset="-122"/>
                        </a:rPr>
                        <a:t>测试网络性能</a:t>
                      </a:r>
                      <a:endParaRPr lang="zh-CN" altLang="en-US" dirty="0"/>
                    </a:p>
                  </a:txBody>
                  <a:tcPr/>
                </a:tc>
                <a:extLst>
                  <a:ext uri="{0D108BD9-81ED-4DB2-BD59-A6C34878D82A}">
                    <a16:rowId xmlns:a16="http://schemas.microsoft.com/office/drawing/2014/main" val="1095335354"/>
                  </a:ext>
                </a:extLst>
              </a:tr>
              <a:tr h="483366">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err="1">
                          <a:latin typeface="宋体" panose="02010600030101010101" pitchFamily="2" charset="-122"/>
                          <a:ea typeface="宋体" panose="02010600030101010101" pitchFamily="2" charset="-122"/>
                        </a:rPr>
                        <a:t>Fio</a:t>
                      </a:r>
                      <a:endParaRPr lang="en-US" altLang="zh-CN" sz="1800" dirty="0">
                        <a:latin typeface="宋体" panose="02010600030101010101" pitchFamily="2" charset="-122"/>
                        <a:ea typeface="宋体" panose="02010600030101010101" pitchFamily="2"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宋体" panose="02010600030101010101" pitchFamily="2" charset="-122"/>
                          <a:ea typeface="宋体" panose="02010600030101010101" pitchFamily="2" charset="-122"/>
                        </a:rPr>
                        <a:t>对磁盘进行压力测试和性能验证</a:t>
                      </a:r>
                      <a:endParaRPr lang="zh-CN" altLang="en-US" dirty="0"/>
                    </a:p>
                  </a:txBody>
                  <a:tcPr/>
                </a:tc>
                <a:extLst>
                  <a:ext uri="{0D108BD9-81ED-4DB2-BD59-A6C34878D82A}">
                    <a16:rowId xmlns:a16="http://schemas.microsoft.com/office/drawing/2014/main" val="3295354185"/>
                  </a:ext>
                </a:extLst>
              </a:tr>
              <a:tr h="346256">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宋体" panose="02010600030101010101" pitchFamily="2" charset="-122"/>
                          <a:ea typeface="宋体" panose="02010600030101010101" pitchFamily="2" charset="-122"/>
                        </a:rPr>
                        <a:t>Stream</a:t>
                      </a:r>
                    </a:p>
                  </a:txBody>
                  <a:tcPr/>
                </a:tc>
                <a:tc>
                  <a:txBody>
                    <a:bodyPr/>
                    <a:lstStyle/>
                    <a:p>
                      <a:r>
                        <a:rPr lang="zh-CN" altLang="en-US" sz="1800" dirty="0">
                          <a:latin typeface="宋体" panose="02010600030101010101" pitchFamily="2" charset="-122"/>
                          <a:ea typeface="宋体" panose="02010600030101010101" pitchFamily="2" charset="-122"/>
                        </a:rPr>
                        <a:t>测试内存带宽性能</a:t>
                      </a:r>
                      <a:endParaRPr lang="zh-CN" altLang="en-US" dirty="0"/>
                    </a:p>
                  </a:txBody>
                  <a:tcPr/>
                </a:tc>
                <a:extLst>
                  <a:ext uri="{0D108BD9-81ED-4DB2-BD59-A6C34878D82A}">
                    <a16:rowId xmlns:a16="http://schemas.microsoft.com/office/drawing/2014/main" val="1044668592"/>
                  </a:ext>
                </a:extLst>
              </a:tr>
              <a:tr h="897681">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err="1">
                          <a:latin typeface="宋体" panose="02010600030101010101" pitchFamily="2" charset="-122"/>
                          <a:ea typeface="宋体" panose="02010600030101010101" pitchFamily="2" charset="-122"/>
                        </a:rPr>
                        <a:t>Lmbench</a:t>
                      </a:r>
                      <a:endParaRPr lang="zh-CN" altLang="zh-CN" sz="1800" dirty="0">
                        <a:latin typeface="宋体" panose="02010600030101010101" pitchFamily="2" charset="-122"/>
                        <a:ea typeface="宋体" panose="02010600030101010101" pitchFamily="2"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宋体" panose="02010600030101010101" pitchFamily="2" charset="-122"/>
                          <a:ea typeface="宋体" panose="02010600030101010101" pitchFamily="2" charset="-122"/>
                        </a:rPr>
                        <a:t>评价系统综合性能（带宽，网络内存为主）</a:t>
                      </a:r>
                      <a:endParaRPr lang="zh-CN" altLang="en-US" dirty="0"/>
                    </a:p>
                    <a:p>
                      <a:endParaRPr lang="zh-CN" altLang="en-US" dirty="0"/>
                    </a:p>
                  </a:txBody>
                  <a:tcPr/>
                </a:tc>
                <a:extLst>
                  <a:ext uri="{0D108BD9-81ED-4DB2-BD59-A6C34878D82A}">
                    <a16:rowId xmlns:a16="http://schemas.microsoft.com/office/drawing/2014/main" val="1554346564"/>
                  </a:ext>
                </a:extLst>
              </a:tr>
            </a:tbl>
          </a:graphicData>
        </a:graphic>
      </p:graphicFrame>
    </p:spTree>
    <p:extLst>
      <p:ext uri="{BB962C8B-B14F-4D97-AF65-F5344CB8AC3E}">
        <p14:creationId xmlns:p14="http://schemas.microsoft.com/office/powerpoint/2010/main" val="2955833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877" y="376846"/>
            <a:ext cx="7327314" cy="460375"/>
          </a:xfrm>
          <a:prstGeom prst="rect">
            <a:avLst/>
          </a:prstGeom>
          <a:noFill/>
        </p:spPr>
        <p:txBody>
          <a:bodyPr wrap="square" rtlCol="0">
            <a:spAutoFit/>
          </a:bodyPr>
          <a:lstStyle/>
          <a:p>
            <a:r>
              <a:rPr lang="zh-CN" sz="2400" dirty="0" err="1">
                <a:latin typeface="黑体" panose="02010609060101010101" pitchFamily="49" charset="-122"/>
                <a:ea typeface="黑体" panose="02010609060101010101" pitchFamily="49" charset="-122"/>
                <a:cs typeface="Lantinghei SC Demibold" panose="02000000000000000000" charset="-122"/>
              </a:rPr>
              <a:t>开源测试工具的使用</a:t>
            </a: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616856" y="870764"/>
            <a:ext cx="11065627" cy="715581"/>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en-US" altLang="zh-CN" sz="3200" b="1" dirty="0" err="1">
                <a:latin typeface="宋体" panose="02010600030101010101" pitchFamily="2" charset="-122"/>
                <a:ea typeface="宋体" panose="02010600030101010101" pitchFamily="2" charset="-122"/>
              </a:rPr>
              <a:t>Unixbench</a:t>
            </a:r>
            <a:endParaRPr lang="zh-CN" sz="3200" b="1" dirty="0">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E38E5DDE-8877-B231-4BD6-C4368CCA5AF3}"/>
              </a:ext>
            </a:extLst>
          </p:cNvPr>
          <p:cNvSpPr/>
          <p:nvPr/>
        </p:nvSpPr>
        <p:spPr>
          <a:xfrm>
            <a:off x="860048" y="1762466"/>
            <a:ext cx="11065627" cy="943528"/>
          </a:xfrm>
          <a:prstGeom prst="rect">
            <a:avLst/>
          </a:prstGeom>
        </p:spPr>
        <p:txBody>
          <a:bodyPr wrap="square">
            <a:spAutoFit/>
          </a:bodyPr>
          <a:lstStyle/>
          <a:p>
            <a:pPr>
              <a:lnSpc>
                <a:spcPct val="150000"/>
              </a:lnSpc>
              <a:buClr>
                <a:srgbClr val="FF0000"/>
              </a:buClr>
              <a:defRPr/>
            </a:pPr>
            <a:r>
              <a:rPr lang="en-US" altLang="zh-CN" sz="2000" dirty="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Unixbench</a:t>
            </a:r>
            <a:r>
              <a:rPr lang="zh-CN" altLang="en-US" sz="2000" dirty="0">
                <a:latin typeface="宋体" panose="02010600030101010101" pitchFamily="2" charset="-122"/>
                <a:ea typeface="宋体" panose="02010600030101010101" pitchFamily="2" charset="-122"/>
              </a:rPr>
              <a:t>是一个用于测试</a:t>
            </a:r>
            <a:r>
              <a:rPr lang="en-US" altLang="zh-CN" sz="2000" dirty="0" err="1">
                <a:latin typeface="宋体" panose="02010600030101010101" pitchFamily="2" charset="-122"/>
                <a:ea typeface="宋体" panose="02010600030101010101" pitchFamily="2" charset="-122"/>
              </a:rPr>
              <a:t>unix</a:t>
            </a:r>
            <a:r>
              <a:rPr lang="zh-CN" altLang="en-US" sz="2000" dirty="0">
                <a:latin typeface="宋体" panose="02010600030101010101" pitchFamily="2" charset="-122"/>
                <a:ea typeface="宋体" panose="02010600030101010101" pitchFamily="2" charset="-122"/>
              </a:rPr>
              <a:t>性能的开源工具，也是一个比较通用的</a:t>
            </a:r>
            <a:r>
              <a:rPr lang="en-US" altLang="zh-CN" sz="2000" dirty="0">
                <a:latin typeface="宋体" panose="02010600030101010101" pitchFamily="2" charset="-122"/>
                <a:ea typeface="宋体" panose="02010600030101010101" pitchFamily="2" charset="-122"/>
              </a:rPr>
              <a:t>benchmark,</a:t>
            </a:r>
            <a:r>
              <a:rPr lang="zh-CN" altLang="en-US" sz="2000" dirty="0">
                <a:latin typeface="宋体" panose="02010600030101010101" pitchFamily="2" charset="-122"/>
                <a:ea typeface="宋体" panose="02010600030101010101" pitchFamily="2" charset="-122"/>
              </a:rPr>
              <a:t>测试包含了系统调用 读写 进程 管道 运算 </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库等系统基本性能，以及一些简单的</a:t>
            </a:r>
            <a:r>
              <a:rPr lang="en-US" altLang="zh-CN" sz="2000" dirty="0">
                <a:latin typeface="宋体" panose="02010600030101010101" pitchFamily="2" charset="-122"/>
                <a:ea typeface="宋体" panose="02010600030101010101" pitchFamily="2" charset="-122"/>
              </a:rPr>
              <a:t>2D 3D</a:t>
            </a:r>
            <a:r>
              <a:rPr lang="zh-CN" altLang="en-US" sz="2000" dirty="0">
                <a:latin typeface="宋体" panose="02010600030101010101" pitchFamily="2" charset="-122"/>
                <a:ea typeface="宋体" panose="02010600030101010101" pitchFamily="2" charset="-122"/>
              </a:rPr>
              <a:t>图形测试。</a:t>
            </a:r>
            <a:endParaRPr lang="zh-CN" sz="2000"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2EC7A3BB-1239-5445-0330-D8A487CCFC02}"/>
              </a:ext>
            </a:extLst>
          </p:cNvPr>
          <p:cNvSpPr/>
          <p:nvPr/>
        </p:nvSpPr>
        <p:spPr>
          <a:xfrm>
            <a:off x="616856" y="2869231"/>
            <a:ext cx="11065627" cy="559769"/>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zh-CN" altLang="en-US" sz="2400" b="1" dirty="0">
                <a:latin typeface="宋体" panose="02010600030101010101" pitchFamily="2" charset="-122"/>
                <a:ea typeface="宋体" panose="02010600030101010101" pitchFamily="2" charset="-122"/>
              </a:rPr>
              <a:t>操作步骤</a:t>
            </a:r>
            <a:endParaRPr lang="zh-CN" sz="2400" b="1" dirty="0">
              <a:latin typeface="宋体" panose="02010600030101010101" pitchFamily="2" charset="-122"/>
              <a:ea typeface="宋体" panose="02010600030101010101" pitchFamily="2" charset="-122"/>
            </a:endParaRPr>
          </a:p>
        </p:txBody>
      </p:sp>
      <p:sp>
        <p:nvSpPr>
          <p:cNvPr id="9" name="Rectangle 2">
            <a:extLst>
              <a:ext uri="{FF2B5EF4-FFF2-40B4-BE49-F238E27FC236}">
                <a16:creationId xmlns:a16="http://schemas.microsoft.com/office/drawing/2014/main" id="{485D4AFA-826A-BFDA-F4AE-529EA4336E71}"/>
              </a:ext>
            </a:extLst>
          </p:cNvPr>
          <p:cNvSpPr>
            <a:spLocks noChangeArrowheads="1"/>
          </p:cNvSpPr>
          <p:nvPr/>
        </p:nvSpPr>
        <p:spPr bwMode="auto">
          <a:xfrm>
            <a:off x="1028326" y="3595638"/>
            <a:ext cx="4939805" cy="984885"/>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Arial Unicode MS"/>
                <a:ea typeface="SFMono-Regular"/>
              </a:rPr>
              <a:t>git clone https://github.com/kdlucas/byte-unixbench </a:t>
            </a:r>
            <a:endParaRPr kumimoji="0" lang="zh-CN" altLang="zh-CN" sz="1600" b="0" i="0" u="none" strike="noStrike" cap="none" normalizeH="0" baseline="0" dirty="0">
              <a:ln>
                <a:noFill/>
              </a:ln>
              <a:solidFill>
                <a:srgbClr val="0086B3"/>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333333"/>
                </a:solidFill>
                <a:latin typeface="Arial Unicode MS"/>
                <a:ea typeface="SFMono-Regular"/>
              </a:rPr>
              <a:t>c</a:t>
            </a:r>
            <a:r>
              <a:rPr kumimoji="0" lang="en-US" altLang="zh-CN" sz="1600" b="0" i="0" u="none" strike="noStrike" cap="none" normalizeH="0" baseline="0" dirty="0">
                <a:ln>
                  <a:noFill/>
                </a:ln>
                <a:solidFill>
                  <a:srgbClr val="333333"/>
                </a:solidFill>
                <a:effectLst/>
                <a:latin typeface="Arial Unicode MS"/>
                <a:ea typeface="SFMono-Regular"/>
              </a:rPr>
              <a:t>d </a:t>
            </a:r>
            <a:r>
              <a:rPr kumimoji="0" lang="zh-CN" altLang="zh-CN" sz="1600" b="0" i="0" u="none" strike="noStrike" cap="none" normalizeH="0" baseline="0" dirty="0">
                <a:ln>
                  <a:noFill/>
                </a:ln>
                <a:solidFill>
                  <a:srgbClr val="333333"/>
                </a:solidFill>
                <a:effectLst/>
                <a:latin typeface="Arial Unicode MS"/>
                <a:ea typeface="SFMono-Regular"/>
              </a:rPr>
              <a:t>byte-unixbench/UnixBench </a:t>
            </a:r>
            <a:endParaRPr kumimoji="0" lang="en-US" altLang="zh-CN" sz="1600" b="0" i="0" u="none" strike="noStrike" cap="none" normalizeH="0" baseline="0" dirty="0">
              <a:ln>
                <a:noFill/>
              </a:ln>
              <a:solidFill>
                <a:srgbClr val="33333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Arial Unicode MS"/>
                <a:ea typeface="SFMono-Regular"/>
              </a:rPr>
              <a:t>make </a:t>
            </a:r>
            <a:r>
              <a:rPr kumimoji="0" lang="zh-CN" altLang="zh-CN" sz="1600" b="0" i="0" u="none" strike="noStrike" cap="none" normalizeH="0" baseline="0" dirty="0">
                <a:ln>
                  <a:noFill/>
                </a:ln>
                <a:solidFill>
                  <a:srgbClr val="000080"/>
                </a:solidFill>
                <a:effectLst/>
                <a:latin typeface="Arial Unicode MS"/>
                <a:ea typeface="SFMono-Regular"/>
              </a:rPr>
              <a:t>-j</a:t>
            </a:r>
            <a:r>
              <a:rPr kumimoji="0" lang="zh-CN" altLang="zh-CN" sz="1600" b="0" i="0" u="none" strike="noStrike" cap="none" normalizeH="0" baseline="0" dirty="0">
                <a:ln>
                  <a:noFill/>
                </a:ln>
                <a:solidFill>
                  <a:srgbClr val="DD1144"/>
                </a:solidFill>
                <a:effectLst/>
                <a:latin typeface="Arial Unicode MS"/>
                <a:ea typeface="SFMono-Regular"/>
              </a:rPr>
              <a:t>$(</a:t>
            </a:r>
            <a:r>
              <a:rPr lang="en-US" altLang="zh-CN" sz="1600" dirty="0" err="1">
                <a:solidFill>
                  <a:srgbClr val="DD1144"/>
                </a:solidFill>
                <a:latin typeface="Arial Unicode MS"/>
                <a:ea typeface="SFMono-Regular"/>
              </a:rPr>
              <a:t>nproc</a:t>
            </a:r>
            <a:r>
              <a:rPr kumimoji="0" lang="zh-CN" altLang="zh-CN" sz="1600" b="0" i="0" u="none" strike="noStrike" cap="none" normalizeH="0" baseline="0" dirty="0">
                <a:ln>
                  <a:noFill/>
                </a:ln>
                <a:solidFill>
                  <a:srgbClr val="DD1144"/>
                </a:solidFill>
                <a:effectLst/>
                <a:latin typeface="Arial Unicode MS"/>
                <a:ea typeface="SFMono-Regular"/>
              </a:rPr>
              <a:t>)</a:t>
            </a:r>
            <a:r>
              <a:rPr kumimoji="0" lang="zh-CN" altLang="zh-CN" sz="1600" b="0" i="0" u="none" strike="noStrike" cap="none" normalizeH="0" baseline="0" dirty="0">
                <a:ln>
                  <a:noFill/>
                </a:ln>
                <a:solidFill>
                  <a:srgbClr val="333333"/>
                </a:solidFill>
                <a:effectLst/>
                <a:latin typeface="Arial Unicode MS"/>
                <a:ea typeface="SFMono-Regular"/>
              </a:rPr>
              <a:t> </a:t>
            </a:r>
            <a:endParaRPr kumimoji="0" lang="en-US" altLang="zh-CN" sz="1600" b="0" i="0" u="none" strike="noStrike" cap="none" normalizeH="0" baseline="0" dirty="0">
              <a:ln>
                <a:noFill/>
              </a:ln>
              <a:solidFill>
                <a:srgbClr val="333333"/>
              </a:solidFill>
              <a:effectLst/>
              <a:latin typeface="Arial Unicode MS"/>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Arial Unicode MS"/>
                <a:ea typeface="SFMono-Regular"/>
              </a:rPr>
              <a:t>./Run </a:t>
            </a:r>
            <a:r>
              <a:rPr kumimoji="0" lang="zh-CN" altLang="zh-CN" sz="1600" b="0" i="0" u="none" strike="noStrike" cap="none" normalizeH="0" baseline="0" dirty="0">
                <a:ln>
                  <a:noFill/>
                </a:ln>
                <a:solidFill>
                  <a:srgbClr val="000080"/>
                </a:solidFill>
                <a:effectLst/>
                <a:latin typeface="Arial Unicode MS"/>
                <a:ea typeface="SFMono-Regular"/>
              </a:rPr>
              <a:t>-c</a:t>
            </a:r>
            <a:r>
              <a:rPr kumimoji="0" lang="zh-CN" altLang="zh-CN" sz="1600" b="0" i="0" u="none" strike="noStrike" cap="none" normalizeH="0" baseline="0" dirty="0">
                <a:ln>
                  <a:noFill/>
                </a:ln>
                <a:solidFill>
                  <a:srgbClr val="333333"/>
                </a:solidFill>
                <a:effectLst/>
                <a:latin typeface="Arial Unicode MS"/>
                <a:ea typeface="SFMono-Regular"/>
              </a:rPr>
              <a:t> </a:t>
            </a:r>
            <a:r>
              <a:rPr kumimoji="0" lang="zh-CN" altLang="zh-CN" sz="1600" b="0" i="0" u="none" strike="noStrike" cap="none" normalizeH="0" baseline="0" dirty="0">
                <a:ln>
                  <a:noFill/>
                </a:ln>
                <a:solidFill>
                  <a:srgbClr val="DD1144"/>
                </a:solidFill>
                <a:effectLst/>
                <a:latin typeface="Arial Unicode MS"/>
                <a:ea typeface="SFMono-Regular"/>
              </a:rPr>
              <a:t>$(</a:t>
            </a:r>
            <a:r>
              <a:rPr kumimoji="0" lang="en-US" altLang="zh-CN" sz="1600" b="0" i="0" u="none" strike="noStrike" cap="none" normalizeH="0" baseline="0" dirty="0" err="1">
                <a:ln>
                  <a:noFill/>
                </a:ln>
                <a:solidFill>
                  <a:srgbClr val="DD1144"/>
                </a:solidFill>
                <a:effectLst/>
                <a:latin typeface="Arial Unicode MS"/>
                <a:ea typeface="SFMono-Regular"/>
              </a:rPr>
              <a:t>nproc</a:t>
            </a:r>
            <a:r>
              <a:rPr kumimoji="0" lang="zh-CN" altLang="zh-CN" sz="1600" b="0" i="0" u="none" strike="noStrike" cap="none" normalizeH="0" baseline="0" dirty="0">
                <a:ln>
                  <a:noFill/>
                </a:ln>
                <a:solidFill>
                  <a:srgbClr val="DD1144"/>
                </a:solidFill>
                <a:effectLst/>
                <a:latin typeface="Arial Unicode MS"/>
                <a:ea typeface="SFMono-Regular"/>
              </a:rPr>
              <a:t>)</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A04DDC49-4F68-61BE-768D-2BA9A2124F3F}"/>
              </a:ext>
            </a:extLst>
          </p:cNvPr>
          <p:cNvSpPr>
            <a:spLocks noChangeArrowheads="1"/>
          </p:cNvSpPr>
          <p:nvPr/>
        </p:nvSpPr>
        <p:spPr bwMode="auto">
          <a:xfrm>
            <a:off x="0" y="0"/>
            <a:ext cx="12192000" cy="45720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1200" b="0" i="0" u="none" strike="noStrike" cap="none" normalizeH="0" baseline="0">
                <a:ln>
                  <a:noFill/>
                </a:ln>
                <a:solidFill>
                  <a:schemeClr val="tx1"/>
                </a:solidFill>
                <a:effectLst/>
                <a:latin typeface="Arial" panose="020B0604020202020204" pitchFamily="34" charset="0"/>
              </a:rPr>
              <a:t> </a:t>
            </a:r>
          </a:p>
        </p:txBody>
      </p:sp>
      <p:sp>
        <p:nvSpPr>
          <p:cNvPr id="12" name="矩形 11">
            <a:extLst>
              <a:ext uri="{FF2B5EF4-FFF2-40B4-BE49-F238E27FC236}">
                <a16:creationId xmlns:a16="http://schemas.microsoft.com/office/drawing/2014/main" id="{0F43EE61-3AD8-0F3D-9036-2055DDADC86C}"/>
              </a:ext>
            </a:extLst>
          </p:cNvPr>
          <p:cNvSpPr/>
          <p:nvPr/>
        </p:nvSpPr>
        <p:spPr>
          <a:xfrm>
            <a:off x="616855" y="4711886"/>
            <a:ext cx="11065627" cy="559769"/>
          </a:xfrm>
          <a:prstGeom prst="rect">
            <a:avLst/>
          </a:prstGeom>
        </p:spPr>
        <p:txBody>
          <a:bodyPr wrap="square">
            <a:spAutoFit/>
          </a:bodyPr>
          <a:lstStyle/>
          <a:p>
            <a:pPr marL="457200" indent="-457200">
              <a:lnSpc>
                <a:spcPct val="150000"/>
              </a:lnSpc>
              <a:buClr>
                <a:srgbClr val="FF0000"/>
              </a:buClr>
              <a:buFont typeface="Arial" panose="020B0604020202020204" pitchFamily="34" charset="0"/>
              <a:buChar char="•"/>
              <a:defRPr/>
            </a:pPr>
            <a:r>
              <a:rPr lang="zh-CN" altLang="en-US" sz="2400" b="1" dirty="0">
                <a:latin typeface="宋体" panose="02010600030101010101" pitchFamily="2" charset="-122"/>
                <a:ea typeface="宋体" panose="02010600030101010101" pitchFamily="2" charset="-122"/>
              </a:rPr>
              <a:t>与上游测试方式不同之处</a:t>
            </a:r>
            <a:endParaRPr lang="zh-CN" sz="2400" b="1" dirty="0">
              <a:latin typeface="宋体" panose="02010600030101010101" pitchFamily="2" charset="-122"/>
              <a:ea typeface="宋体" panose="02010600030101010101" pitchFamily="2" charset="-122"/>
            </a:endParaRPr>
          </a:p>
        </p:txBody>
      </p:sp>
      <p:sp>
        <p:nvSpPr>
          <p:cNvPr id="13" name="矩形 12">
            <a:extLst>
              <a:ext uri="{FF2B5EF4-FFF2-40B4-BE49-F238E27FC236}">
                <a16:creationId xmlns:a16="http://schemas.microsoft.com/office/drawing/2014/main" id="{2EB71864-D5A2-DA82-A5B2-4224BEE643EF}"/>
              </a:ext>
            </a:extLst>
          </p:cNvPr>
          <p:cNvSpPr/>
          <p:nvPr/>
        </p:nvSpPr>
        <p:spPr>
          <a:xfrm>
            <a:off x="727103" y="5403018"/>
            <a:ext cx="11065627" cy="481863"/>
          </a:xfrm>
          <a:prstGeom prst="rect">
            <a:avLst/>
          </a:prstGeom>
        </p:spPr>
        <p:txBody>
          <a:bodyPr wrap="square">
            <a:spAutoFit/>
          </a:bodyPr>
          <a:lstStyle/>
          <a:p>
            <a:pPr>
              <a:lnSpc>
                <a:spcPct val="150000"/>
              </a:lnSpc>
              <a:buClr>
                <a:srgbClr val="FF0000"/>
              </a:buClr>
              <a:defRPr/>
            </a:pPr>
            <a:r>
              <a:rPr lang="en-US" altLang="zh-CN" sz="2000" dirty="0">
                <a:latin typeface="宋体" panose="02010600030101010101" pitchFamily="2" charset="-122"/>
                <a:ea typeface="宋体" panose="02010600030101010101" pitchFamily="2" charset="-122"/>
              </a:rPr>
              <a:t>  </a:t>
            </a:r>
            <a:endParaRPr lang="zh-CN" sz="2000" dirty="0">
              <a:latin typeface="宋体" panose="02010600030101010101" pitchFamily="2" charset="-122"/>
              <a:ea typeface="宋体" panose="02010600030101010101" pitchFamily="2" charset="-122"/>
            </a:endParaRPr>
          </a:p>
        </p:txBody>
      </p:sp>
      <p:sp>
        <p:nvSpPr>
          <p:cNvPr id="15" name="文本框 14">
            <a:extLst>
              <a:ext uri="{FF2B5EF4-FFF2-40B4-BE49-F238E27FC236}">
                <a16:creationId xmlns:a16="http://schemas.microsoft.com/office/drawing/2014/main" id="{96923DD8-5251-C8B7-B017-AC67DBE49722}"/>
              </a:ext>
            </a:extLst>
          </p:cNvPr>
          <p:cNvSpPr txBox="1"/>
          <p:nvPr/>
        </p:nvSpPr>
        <p:spPr>
          <a:xfrm>
            <a:off x="1028326" y="5474132"/>
            <a:ext cx="6096000" cy="646331"/>
          </a:xfrm>
          <a:prstGeom prst="rect">
            <a:avLst/>
          </a:prstGeom>
          <a:noFill/>
        </p:spPr>
        <p:txBody>
          <a:bodyPr wrap="square">
            <a:spAutoFit/>
          </a:bodyPr>
          <a:lstStyle/>
          <a:p>
            <a:r>
              <a:rPr lang="en-US" altLang="zh-CN" dirty="0"/>
              <a:t>· </a:t>
            </a:r>
            <a:r>
              <a:rPr lang="en-US" altLang="zh-CN" dirty="0" err="1"/>
              <a:t>unixbench</a:t>
            </a:r>
            <a:r>
              <a:rPr lang="en-US" altLang="zh-CN" dirty="0"/>
              <a:t> </a:t>
            </a:r>
            <a:r>
              <a:rPr lang="zh-CN" altLang="en-US" dirty="0"/>
              <a:t>直接拉取 </a:t>
            </a:r>
            <a:r>
              <a:rPr lang="en-US" altLang="zh-CN" dirty="0"/>
              <a:t>GitHub </a:t>
            </a:r>
            <a:r>
              <a:rPr lang="zh-CN" altLang="en-US" dirty="0"/>
              <a:t>主线最新源码</a:t>
            </a:r>
            <a:endParaRPr lang="en-US" altLang="zh-CN" dirty="0"/>
          </a:p>
          <a:p>
            <a:r>
              <a:rPr lang="en-US" altLang="zh-CN" dirty="0"/>
              <a:t>· </a:t>
            </a:r>
            <a:r>
              <a:rPr lang="zh-CN" altLang="en-US" dirty="0"/>
              <a:t>未修改最大线程数</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Q2ZjU4OThhNTllMzAzOTZkYzk0NTMzZDhkNWI3ZmEifQ=="/>
  <p:tag name="KSO_WPP_MARK_KEY" val="f9cfc4bb-c9eb-4f79-bee8-8f7dc1151218"/>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1436</TotalTime>
  <Words>2383</Words>
  <Application>Microsoft Office PowerPoint</Application>
  <PresentationFormat>宽屏</PresentationFormat>
  <Paragraphs>385</Paragraphs>
  <Slides>42</Slides>
  <Notes>41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42</vt:i4>
      </vt:variant>
    </vt:vector>
  </HeadingPairs>
  <TitlesOfParts>
    <vt:vector size="51" baseType="lpstr">
      <vt:lpstr>Arial Unicode MS</vt:lpstr>
      <vt:lpstr>等线</vt:lpstr>
      <vt:lpstr>等线 Light</vt:lpstr>
      <vt:lpstr>黑体</vt:lpstr>
      <vt:lpstr>宋体</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谢谢&amp;提问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Chara Vide</cp:lastModifiedBy>
  <cp:revision>1912</cp:revision>
  <dcterms:created xsi:type="dcterms:W3CDTF">2021-11-09T09:58:00Z</dcterms:created>
  <dcterms:modified xsi:type="dcterms:W3CDTF">2024-01-12T09:58:49Z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E7EE526141484A989FCBC69ED3CEA33B_13</vt:lpwstr>
  </property>
  <property fmtid="{D5CDD505-2E9C-101B-9397-08002B2CF9AE}" pid="3" name="KSOProductBuildVer">
    <vt:lpwstr>2052-12.1.0.16120</vt:lpwstr>
  </property>
</Properties>
</file>