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98" r:id="rId2"/>
  </p:sldMasterIdLst>
  <p:notesMasterIdLst>
    <p:notesMasterId r:id="rId12"/>
  </p:notesMasterIdLst>
  <p:handoutMasterIdLst>
    <p:handoutMasterId r:id="rId13"/>
  </p:handoutMasterIdLst>
  <p:sldIdLst>
    <p:sldId id="362" r:id="rId3"/>
    <p:sldId id="392" r:id="rId4"/>
    <p:sldId id="408" r:id="rId5"/>
    <p:sldId id="409" r:id="rId6"/>
    <p:sldId id="410" r:id="rId7"/>
    <p:sldId id="412" r:id="rId8"/>
    <p:sldId id="414" r:id="rId9"/>
    <p:sldId id="415" r:id="rId10"/>
    <p:sldId id="416" r:id="rId11"/>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6F58"/>
    <a:srgbClr val="01527F"/>
    <a:srgbClr val="011C27"/>
    <a:srgbClr val="FCF7DA"/>
    <a:srgbClr val="DF2123"/>
    <a:srgbClr val="F49E00"/>
    <a:srgbClr val="4256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16" autoAdjust="0"/>
    <p:restoredTop sz="96271"/>
  </p:normalViewPr>
  <p:slideViewPr>
    <p:cSldViewPr snapToGrid="0" snapToObjects="1">
      <p:cViewPr varScale="1">
        <p:scale>
          <a:sx n="110" d="100"/>
          <a:sy n="110" d="100"/>
        </p:scale>
        <p:origin x="198"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96" d="100"/>
        <a:sy n="196" d="100"/>
      </p:scale>
      <p:origin x="0" y="0"/>
    </p:cViewPr>
  </p:sorterViewPr>
  <p:notesViewPr>
    <p:cSldViewPr snapToGrid="0" snapToObjects="1">
      <p:cViewPr varScale="1">
        <p:scale>
          <a:sx n="95" d="100"/>
          <a:sy n="95" d="100"/>
        </p:scale>
        <p:origin x="250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4B3C7D-7ED1-A34F-BCFC-1C01389AE58C}" type="datetimeFigureOut">
              <a:rPr kumimoji="1" lang="zh-CN" altLang="en-US" smtClean="0"/>
              <a:t>2024/12/6</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CED8CE-3D9F-CA47-A17E-9AD879C3B1C0}" type="slidenum">
              <a:rPr kumimoji="1" lang="zh-CN" altLang="en-US" smtClean="0"/>
              <a:t>‹#›</a:t>
            </a:fld>
            <a:endParaRPr kumimoji="1" lang="zh-CN" altLang="en-US"/>
          </a:p>
        </p:txBody>
      </p:sp>
    </p:spTree>
    <p:extLst>
      <p:ext uri="{BB962C8B-B14F-4D97-AF65-F5344CB8AC3E}">
        <p14:creationId xmlns:p14="http://schemas.microsoft.com/office/powerpoint/2010/main" val="19137084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CF2CF-5EF1-D24F-8F8B-C67282AA038A}" type="datetimeFigureOut">
              <a:rPr kumimoji="1" lang="zh-CN" altLang="en-US" smtClean="0"/>
              <a:t>2024/12/6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70782-008B-5B48-B01C-A994AC4AA046}" type="slidenum">
              <a:rPr kumimoji="1" lang="zh-CN" altLang="en-US" smtClean="0"/>
              <a:t>‹#›</a:t>
            </a:fld>
            <a:endParaRPr kumimoji="1" lang="zh-CN" altLang="en-US"/>
          </a:p>
        </p:txBody>
      </p:sp>
    </p:spTree>
    <p:extLst>
      <p:ext uri="{BB962C8B-B14F-4D97-AF65-F5344CB8AC3E}">
        <p14:creationId xmlns:p14="http://schemas.microsoft.com/office/powerpoint/2010/main" val="113107899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8C551-AC3A-FB47-1C6C-1A7329382EE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3A15281-4628-E0E0-C052-5303291767B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A62E60A-BE31-81C5-BBDB-42576CBF6D54}"/>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90813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D45754-D94C-A822-5D36-EE3E7096557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2C7D4A9-BEDA-E847-9290-DB405C87950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605D8C5-3186-1E74-D123-5386012B6043}"/>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05037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9383EE-CD62-DCE7-B473-6BAAF6F4B59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73493D9-3BF5-C12B-4787-05EA7E06F71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3E5CBE8-9A77-93D4-A8DC-28B949E562FA}"/>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65416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6BBF6-B51B-D6BB-5DFF-D0290796E87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810EEF8-DC11-2E85-8574-2AF575CAC40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4BB6365-49D5-D3E1-5538-E18E40FC070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03245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07E877-9295-B7B3-5AE6-CE9EA4B322D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816DD08-A887-BD3C-D3E0-D81E85016EF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21AE038-B87C-A1F9-E8E4-7467D137B4AE}"/>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01408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648795-3A6A-A8D9-CA7E-B9819669163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4ACAA04-D48C-A112-380A-FD6BEF9F04B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C89BD7-5059-080D-DD07-33F63E517680}"/>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84430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7991EB-FB06-CCCF-CCF8-A1D5BFF4672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81CB136-C0F5-01D6-6AD2-48CA090853D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83D7317-F0EF-8B46-707A-1AA35000A3B8}"/>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5965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圆角矩形 8"/>
          <p:cNvSpPr/>
          <p:nvPr userDrawn="1"/>
        </p:nvSpPr>
        <p:spPr>
          <a:xfrm>
            <a:off x="-1251391" y="-411145"/>
            <a:ext cx="1619148" cy="1217525"/>
          </a:xfrm>
          <a:prstGeom prst="roundRect">
            <a:avLst>
              <a:gd name="adj" fmla="val 14907"/>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endParaRPr>
          </a:p>
        </p:txBody>
      </p:sp>
      <p:sp>
        <p:nvSpPr>
          <p:cNvPr id="10" name="圆角矩形 9"/>
          <p:cNvSpPr/>
          <p:nvPr userDrawn="1"/>
        </p:nvSpPr>
        <p:spPr>
          <a:xfrm>
            <a:off x="-580937" y="-335230"/>
            <a:ext cx="1324516" cy="714803"/>
          </a:xfrm>
          <a:prstGeom prst="roundRect">
            <a:avLst>
              <a:gd name="adj" fmla="val 23145"/>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endParaRPr>
          </a:p>
        </p:txBody>
      </p:sp>
      <p:sp>
        <p:nvSpPr>
          <p:cNvPr id="7" name="椭圆 6"/>
          <p:cNvSpPr/>
          <p:nvPr userDrawn="1"/>
        </p:nvSpPr>
        <p:spPr>
          <a:xfrm>
            <a:off x="280387" y="292506"/>
            <a:ext cx="174134" cy="17413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endParaRPr>
          </a:p>
        </p:txBody>
      </p:sp>
      <p:sp>
        <p:nvSpPr>
          <p:cNvPr id="11" name="文本框 10"/>
          <p:cNvSpPr txBox="1"/>
          <p:nvPr userDrawn="1"/>
        </p:nvSpPr>
        <p:spPr>
          <a:xfrm>
            <a:off x="744373" y="147940"/>
            <a:ext cx="2839157" cy="523220"/>
          </a:xfrm>
          <a:prstGeom prst="rect">
            <a:avLst/>
          </a:prstGeom>
          <a:noFill/>
        </p:spPr>
        <p:txBody>
          <a:bodyPr wrap="square" rtlCol="0">
            <a:spAutoFit/>
          </a:bodyPr>
          <a:lstStyle/>
          <a:p>
            <a:pPr algn="dist"/>
            <a:r>
              <a:rPr kumimoji="1" lang="zh-CN" altLang="en-US" sz="2800" dirty="0">
                <a:solidFill>
                  <a:schemeClr val="tx1">
                    <a:lumMod val="75000"/>
                    <a:lumOff val="25000"/>
                  </a:schemeClr>
                </a:solidFill>
                <a:latin typeface="造字工房悦黑体验版纤细体" pitchFamily="50" charset="-122"/>
                <a:ea typeface="造字工房悦黑体验版纤细体" pitchFamily="50" charset="-122"/>
              </a:rPr>
              <a:t>请在此输入标题</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36404246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86407846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1205570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61277778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40412104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2750339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1658785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72821940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4919114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75725012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6810655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93908940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94220184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3450303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43609144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87035171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9458582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8425874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3560683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17167662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58099435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2948654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063754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97816196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84663872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235829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558898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2141235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46153898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21118510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21567931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7825958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7628983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2566002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7226478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6776269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TextBox 2"/>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120835770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9401814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5080318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2994903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2024/12/6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1695459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2024/12/6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0185878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0366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99796110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69691129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67481451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24249569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30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 id="2147483682" r:id="rId31"/>
    <p:sldLayoutId id="2147483683" r:id="rId32"/>
    <p:sldLayoutId id="2147483684" r:id="rId33"/>
    <p:sldLayoutId id="2147483685" r:id="rId34"/>
    <p:sldLayoutId id="2147483686" r:id="rId35"/>
    <p:sldLayoutId id="2147483687" r:id="rId36"/>
    <p:sldLayoutId id="2147483688" r:id="rId37"/>
    <p:sldLayoutId id="2147483689" r:id="rId38"/>
    <p:sldLayoutId id="2147483690" r:id="rId39"/>
    <p:sldLayoutId id="2147483691" r:id="rId40"/>
    <p:sldLayoutId id="2147483692" r:id="rId41"/>
    <p:sldLayoutId id="2147483693" r:id="rId42"/>
    <p:sldLayoutId id="2147483694" r:id="rId43"/>
    <p:sldLayoutId id="2147483695" r:id="rId44"/>
    <p:sldLayoutId id="2147483696" r:id="rId45"/>
    <p:sldLayoutId id="2147483697" r:id="rId46"/>
    <p:sldLayoutId id="2147483651" r:id="rId47"/>
    <p:sldLayoutId id="2147483652" r:id="rId48"/>
    <p:sldLayoutId id="2147483653" r:id="rId49"/>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260641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github.com/riscv-non-isa/riscv-arch-test/pull/570" TargetMode="External"/><Relationship Id="rId13" Type="http://schemas.openxmlformats.org/officeDocument/2006/relationships/hyperlink" Target="https://github.com/riscv-non-isa/riscv-arch-test/pull/517" TargetMode="External"/><Relationship Id="rId3" Type="http://schemas.openxmlformats.org/officeDocument/2006/relationships/hyperlink" Target="https://github.com/riscv-non-isa/riscv-arch-test/pull/564" TargetMode="External"/><Relationship Id="rId7" Type="http://schemas.openxmlformats.org/officeDocument/2006/relationships/hyperlink" Target="https://github.com/riscv-non-isa/riscv-arch-test/pull/571" TargetMode="External"/><Relationship Id="rId12" Type="http://schemas.openxmlformats.org/officeDocument/2006/relationships/hyperlink" Target="https://github.com/riscv-non-isa/riscv-arch-test/pull/547" TargetMode="External"/><Relationship Id="rId2" Type="http://schemas.openxmlformats.org/officeDocument/2006/relationships/notesSlide" Target="../notesSlides/notesSlide7.xml"/><Relationship Id="rId16" Type="http://schemas.openxmlformats.org/officeDocument/2006/relationships/hyperlink" Target="https://github.com/riscv-non-isa/riscv-arch-test/pull/573" TargetMode="External"/><Relationship Id="rId1" Type="http://schemas.openxmlformats.org/officeDocument/2006/relationships/slideLayout" Target="../slideLayouts/slideLayout2.xml"/><Relationship Id="rId6" Type="http://schemas.openxmlformats.org/officeDocument/2006/relationships/hyperlink" Target="https://github.com/riscv-non-isa/riscv-arch-test/pull/494" TargetMode="External"/><Relationship Id="rId11" Type="http://schemas.openxmlformats.org/officeDocument/2006/relationships/hyperlink" Target="https://github.com/riscv-non-isa/riscv-arch-test/pull/546" TargetMode="External"/><Relationship Id="rId5" Type="http://schemas.openxmlformats.org/officeDocument/2006/relationships/hyperlink" Target="https://github.com/riscv-non-isa/riscv-arch-test/pull/572" TargetMode="External"/><Relationship Id="rId15" Type="http://schemas.openxmlformats.org/officeDocument/2006/relationships/hyperlink" Target="https://github.com/riscv-non-isa/riscv-arch-test/pull/544" TargetMode="External"/><Relationship Id="rId10" Type="http://schemas.openxmlformats.org/officeDocument/2006/relationships/hyperlink" Target="https://github.com/riscv-non-isa/riscv-arch-test/pull/548" TargetMode="External"/><Relationship Id="rId4" Type="http://schemas.openxmlformats.org/officeDocument/2006/relationships/hyperlink" Target="https://github.com/riscv-non-isa/riscv-arch-test/pull/565" TargetMode="External"/><Relationship Id="rId9" Type="http://schemas.openxmlformats.org/officeDocument/2006/relationships/hyperlink" Target="https://github.com/riscv-non-isa/riscv-arch-test/pull/539" TargetMode="External"/><Relationship Id="rId14" Type="http://schemas.openxmlformats.org/officeDocument/2006/relationships/hyperlink" Target="https://github.com/riscv-non-isa/riscv-arch-test/pull/549"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82295" y="2659852"/>
            <a:ext cx="11222605" cy="923330"/>
          </a:xfrm>
          <a:prstGeom prst="rect">
            <a:avLst/>
          </a:prstGeom>
          <a:noFill/>
        </p:spPr>
        <p:txBody>
          <a:bodyPr wrap="square" rtlCol="0">
            <a:spAutoFit/>
          </a:bodyPr>
          <a:lstStyle/>
          <a:p>
            <a:pPr algn="dist"/>
            <a:r>
              <a:rPr kumimoji="1" lang="en-US" altLang="zh-CN" sz="5400" dirty="0">
                <a:solidFill>
                  <a:schemeClr val="tx1">
                    <a:lumMod val="65000"/>
                    <a:lumOff val="35000"/>
                  </a:schemeClr>
                </a:solidFill>
                <a:cs typeface="+mn-ea"/>
                <a:sym typeface="+mn-lt"/>
              </a:rPr>
              <a:t>ACT</a:t>
            </a:r>
            <a:r>
              <a:rPr kumimoji="1" lang="zh-CN" altLang="en-US" sz="5400" dirty="0">
                <a:solidFill>
                  <a:schemeClr val="tx1">
                    <a:lumMod val="65000"/>
                    <a:lumOff val="35000"/>
                  </a:schemeClr>
                </a:solidFill>
                <a:cs typeface="+mn-ea"/>
                <a:sym typeface="+mn-lt"/>
              </a:rPr>
              <a:t>测试项目中的不足，改进及意义</a:t>
            </a:r>
          </a:p>
        </p:txBody>
      </p:sp>
      <p:sp>
        <p:nvSpPr>
          <p:cNvPr id="2" name="文本框 1">
            <a:extLst>
              <a:ext uri="{FF2B5EF4-FFF2-40B4-BE49-F238E27FC236}">
                <a16:creationId xmlns:a16="http://schemas.microsoft.com/office/drawing/2014/main" id="{585B607F-AB3D-D4A2-3A21-5844AEA9CEAA}"/>
              </a:ext>
            </a:extLst>
          </p:cNvPr>
          <p:cNvSpPr txBox="1"/>
          <p:nvPr/>
        </p:nvSpPr>
        <p:spPr>
          <a:xfrm>
            <a:off x="8694952" y="4120119"/>
            <a:ext cx="2433680" cy="461665"/>
          </a:xfrm>
          <a:prstGeom prst="rect">
            <a:avLst/>
          </a:prstGeom>
          <a:noFill/>
        </p:spPr>
        <p:txBody>
          <a:bodyPr wrap="none" rtlCol="0">
            <a:spAutoFit/>
          </a:bodyPr>
          <a:lstStyle/>
          <a:p>
            <a:r>
              <a:rPr lang="zh-CN" altLang="en-US" sz="2400" dirty="0">
                <a:solidFill>
                  <a:schemeClr val="tx1">
                    <a:lumMod val="75000"/>
                    <a:lumOff val="25000"/>
                  </a:schemeClr>
                </a:solidFill>
                <a:cs typeface="+mn-ea"/>
                <a:sym typeface="+mn-lt"/>
              </a:rPr>
              <a:t>测试团队</a:t>
            </a:r>
            <a:r>
              <a:rPr lang="en-US" altLang="zh-CN" sz="2400" dirty="0">
                <a:solidFill>
                  <a:schemeClr val="tx1">
                    <a:lumMod val="75000"/>
                    <a:lumOff val="25000"/>
                  </a:schemeClr>
                </a:solidFill>
                <a:cs typeface="+mn-ea"/>
                <a:sym typeface="+mn-lt"/>
              </a:rPr>
              <a:t>-</a:t>
            </a:r>
            <a:r>
              <a:rPr lang="zh-CN" altLang="en-US" sz="2400" dirty="0">
                <a:solidFill>
                  <a:schemeClr val="tx1">
                    <a:lumMod val="75000"/>
                    <a:lumOff val="25000"/>
                  </a:schemeClr>
                </a:solidFill>
                <a:cs typeface="+mn-ea"/>
                <a:sym typeface="+mn-lt"/>
              </a:rPr>
              <a:t>朱旭昌</a:t>
            </a:r>
          </a:p>
        </p:txBody>
      </p:sp>
    </p:spTree>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534808" y="1696044"/>
            <a:ext cx="647652" cy="5344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cs typeface="+mn-ea"/>
                <a:sym typeface="+mn-lt"/>
              </a:rPr>
              <a:t>01</a:t>
            </a:r>
            <a:endParaRPr kumimoji="1" lang="zh-CN" altLang="en-US" sz="2400" dirty="0">
              <a:cs typeface="+mn-ea"/>
              <a:sym typeface="+mn-lt"/>
            </a:endParaRPr>
          </a:p>
        </p:txBody>
      </p:sp>
      <p:sp>
        <p:nvSpPr>
          <p:cNvPr id="20" name="文本框 19"/>
          <p:cNvSpPr txBox="1"/>
          <p:nvPr/>
        </p:nvSpPr>
        <p:spPr>
          <a:xfrm>
            <a:off x="2182459" y="2020737"/>
            <a:ext cx="8931491" cy="1346907"/>
          </a:xfrm>
          <a:prstGeom prst="rect">
            <a:avLst/>
          </a:prstGeom>
          <a:noFill/>
        </p:spPr>
        <p:txBody>
          <a:bodyPr wrap="square" rtlCol="0">
            <a:spAutoFit/>
          </a:bodyPr>
          <a:lstStyle/>
          <a:p>
            <a:pPr>
              <a:lnSpc>
                <a:spcPct val="150000"/>
              </a:lnSpc>
            </a:pPr>
            <a:r>
              <a:rPr kumimoji="1" lang="en-US" altLang="zh-CN" sz="1400" dirty="0" err="1">
                <a:solidFill>
                  <a:schemeClr val="tx1">
                    <a:lumMod val="65000"/>
                    <a:lumOff val="35000"/>
                  </a:schemeClr>
                </a:solidFill>
                <a:cs typeface="+mn-ea"/>
                <a:sym typeface="+mn-lt"/>
              </a:rPr>
              <a:t>riscv</a:t>
            </a:r>
            <a:r>
              <a:rPr kumimoji="1" lang="en-US" altLang="zh-CN" sz="1400" dirty="0">
                <a:solidFill>
                  <a:schemeClr val="tx1">
                    <a:lumMod val="65000"/>
                    <a:lumOff val="35000"/>
                  </a:schemeClr>
                </a:solidFill>
                <a:cs typeface="+mn-ea"/>
                <a:sym typeface="+mn-lt"/>
              </a:rPr>
              <a:t>-arch-test (</a:t>
            </a:r>
            <a:r>
              <a:rPr kumimoji="1" lang="zh-CN" altLang="en-US" sz="1400" dirty="0">
                <a:solidFill>
                  <a:schemeClr val="tx1">
                    <a:lumMod val="65000"/>
                    <a:lumOff val="35000"/>
                  </a:schemeClr>
                </a:solidFill>
                <a:cs typeface="+mn-ea"/>
                <a:sym typeface="+mn-lt"/>
              </a:rPr>
              <a:t>下称</a:t>
            </a:r>
            <a:r>
              <a:rPr kumimoji="1" lang="en-US" altLang="zh-CN" sz="1400" dirty="0">
                <a:solidFill>
                  <a:schemeClr val="tx1">
                    <a:lumMod val="65000"/>
                    <a:lumOff val="35000"/>
                  </a:schemeClr>
                </a:solidFill>
                <a:cs typeface="+mn-ea"/>
                <a:sym typeface="+mn-lt"/>
              </a:rPr>
              <a:t>ACT</a:t>
            </a:r>
            <a:r>
              <a:rPr kumimoji="1" lang="zh-CN" altLang="en-US" sz="1400" dirty="0">
                <a:solidFill>
                  <a:schemeClr val="tx1">
                    <a:lumMod val="65000"/>
                    <a:lumOff val="35000"/>
                  </a:schemeClr>
                </a:solidFill>
                <a:cs typeface="+mn-ea"/>
                <a:sym typeface="+mn-lt"/>
              </a:rPr>
              <a:t>）是 </a:t>
            </a:r>
            <a:r>
              <a:rPr kumimoji="1" lang="en-US" altLang="zh-CN" sz="1400" dirty="0">
                <a:solidFill>
                  <a:schemeClr val="tx1">
                    <a:lumMod val="65000"/>
                    <a:lumOff val="35000"/>
                  </a:schemeClr>
                </a:solidFill>
                <a:cs typeface="+mn-ea"/>
                <a:sym typeface="+mn-lt"/>
              </a:rPr>
              <a:t>RISC-V </a:t>
            </a:r>
            <a:r>
              <a:rPr kumimoji="1" lang="zh-CN" altLang="en-US" sz="1400" dirty="0">
                <a:solidFill>
                  <a:schemeClr val="tx1">
                    <a:lumMod val="65000"/>
                    <a:lumOff val="35000"/>
                  </a:schemeClr>
                </a:solidFill>
                <a:cs typeface="+mn-ea"/>
                <a:sym typeface="+mn-lt"/>
              </a:rPr>
              <a:t>基金会支持的一个重要项目</a:t>
            </a:r>
            <a:r>
              <a:rPr kumimoji="1" lang="en-US" altLang="zh-CN" sz="1400" dirty="0">
                <a:solidFill>
                  <a:schemeClr val="tx1">
                    <a:lumMod val="65000"/>
                    <a:lumOff val="35000"/>
                  </a:schemeClr>
                </a:solidFill>
                <a:cs typeface="+mn-ea"/>
                <a:sym typeface="+mn-lt"/>
              </a:rPr>
              <a:t>,</a:t>
            </a:r>
            <a:r>
              <a:rPr lang="zh-CN" altLang="en-US" sz="1400" dirty="0">
                <a:solidFill>
                  <a:schemeClr val="tx1">
                    <a:lumMod val="65000"/>
                    <a:lumOff val="35000"/>
                  </a:schemeClr>
                </a:solidFill>
              </a:rPr>
              <a:t>属于 </a:t>
            </a:r>
            <a:r>
              <a:rPr lang="en-US" altLang="zh-CN" sz="1400" dirty="0">
                <a:solidFill>
                  <a:schemeClr val="tx1">
                    <a:lumMod val="65000"/>
                    <a:lumOff val="35000"/>
                  </a:schemeClr>
                </a:solidFill>
              </a:rPr>
              <a:t>RISC-V </a:t>
            </a:r>
            <a:r>
              <a:rPr lang="zh-CN" altLang="en-US" sz="1400" dirty="0">
                <a:solidFill>
                  <a:schemeClr val="tx1">
                    <a:lumMod val="65000"/>
                    <a:lumOff val="35000"/>
                  </a:schemeClr>
                </a:solidFill>
              </a:rPr>
              <a:t>非 </a:t>
            </a:r>
            <a:r>
              <a:rPr lang="en-US" altLang="zh-CN" sz="1400" dirty="0">
                <a:solidFill>
                  <a:schemeClr val="tx1">
                    <a:lumMod val="65000"/>
                    <a:lumOff val="35000"/>
                  </a:schemeClr>
                </a:solidFill>
              </a:rPr>
              <a:t>ISA</a:t>
            </a:r>
            <a:r>
              <a:rPr lang="zh-CN" altLang="en-US" sz="1400" dirty="0">
                <a:solidFill>
                  <a:schemeClr val="tx1">
                    <a:lumMod val="65000"/>
                    <a:lumOff val="35000"/>
                  </a:schemeClr>
                </a:solidFill>
              </a:rPr>
              <a:t>（</a:t>
            </a:r>
            <a:r>
              <a:rPr lang="en-US" altLang="zh-CN" sz="1400" dirty="0">
                <a:solidFill>
                  <a:schemeClr val="tx1">
                    <a:lumMod val="65000"/>
                    <a:lumOff val="35000"/>
                  </a:schemeClr>
                </a:solidFill>
              </a:rPr>
              <a:t>non-ISA</a:t>
            </a:r>
            <a:r>
              <a:rPr lang="zh-CN" altLang="en-US" sz="1400" dirty="0">
                <a:solidFill>
                  <a:schemeClr val="tx1">
                    <a:lumMod val="65000"/>
                    <a:lumOff val="35000"/>
                  </a:schemeClr>
                </a:solidFill>
              </a:rPr>
              <a:t>）组织的一部分，旨在验证和测试 </a:t>
            </a:r>
            <a:r>
              <a:rPr lang="en-US" altLang="zh-CN" sz="1400" dirty="0">
                <a:solidFill>
                  <a:schemeClr val="tx1">
                    <a:lumMod val="65000"/>
                    <a:lumOff val="35000"/>
                  </a:schemeClr>
                </a:solidFill>
              </a:rPr>
              <a:t>RISC-V </a:t>
            </a:r>
            <a:r>
              <a:rPr lang="zh-CN" altLang="en-US" sz="1400" dirty="0">
                <a:solidFill>
                  <a:schemeClr val="tx1">
                    <a:lumMod val="65000"/>
                    <a:lumOff val="35000"/>
                  </a:schemeClr>
                </a:solidFill>
              </a:rPr>
              <a:t>体系结构的实现是否符合 </a:t>
            </a:r>
            <a:r>
              <a:rPr lang="en-US" altLang="zh-CN" sz="1400" dirty="0">
                <a:solidFill>
                  <a:schemeClr val="tx1">
                    <a:lumMod val="65000"/>
                    <a:lumOff val="35000"/>
                  </a:schemeClr>
                </a:solidFill>
              </a:rPr>
              <a:t>RISC-V </a:t>
            </a:r>
            <a:r>
              <a:rPr lang="zh-CN" altLang="en-US" sz="1400" dirty="0">
                <a:solidFill>
                  <a:schemeClr val="tx1">
                    <a:lumMod val="65000"/>
                    <a:lumOff val="35000"/>
                  </a:schemeClr>
                </a:solidFill>
              </a:rPr>
              <a:t>的架构规范。这个测试套件主要用于测试硬件和软件是否按照 </a:t>
            </a:r>
            <a:r>
              <a:rPr lang="en-US" altLang="zh-CN" sz="1400" dirty="0">
                <a:solidFill>
                  <a:schemeClr val="tx1">
                    <a:lumMod val="65000"/>
                    <a:lumOff val="35000"/>
                  </a:schemeClr>
                </a:solidFill>
              </a:rPr>
              <a:t>RISC-V </a:t>
            </a:r>
            <a:r>
              <a:rPr lang="zh-CN" altLang="en-US" sz="1400" dirty="0">
                <a:solidFill>
                  <a:schemeClr val="tx1">
                    <a:lumMod val="65000"/>
                    <a:lumOff val="35000"/>
                  </a:schemeClr>
                </a:solidFill>
              </a:rPr>
              <a:t>指令集架构（</a:t>
            </a:r>
            <a:r>
              <a:rPr lang="en-US" altLang="zh-CN" sz="1400" dirty="0">
                <a:solidFill>
                  <a:schemeClr val="tx1">
                    <a:lumMod val="65000"/>
                    <a:lumOff val="35000"/>
                  </a:schemeClr>
                </a:solidFill>
              </a:rPr>
              <a:t>ISA</a:t>
            </a:r>
            <a:r>
              <a:rPr lang="zh-CN" altLang="en-US" sz="1400" dirty="0">
                <a:solidFill>
                  <a:schemeClr val="tx1">
                    <a:lumMod val="65000"/>
                    <a:lumOff val="35000"/>
                  </a:schemeClr>
                </a:solidFill>
              </a:rPr>
              <a:t>）规范进行正确的实现，确保不同厂商或开发者实现的 </a:t>
            </a:r>
            <a:r>
              <a:rPr lang="en-US" altLang="zh-CN" sz="1400" dirty="0">
                <a:solidFill>
                  <a:schemeClr val="tx1">
                    <a:lumMod val="65000"/>
                    <a:lumOff val="35000"/>
                  </a:schemeClr>
                </a:solidFill>
              </a:rPr>
              <a:t>RISC-V </a:t>
            </a:r>
            <a:r>
              <a:rPr lang="zh-CN" altLang="en-US" sz="1400" dirty="0">
                <a:solidFill>
                  <a:schemeClr val="tx1">
                    <a:lumMod val="65000"/>
                    <a:lumOff val="35000"/>
                  </a:schemeClr>
                </a:solidFill>
              </a:rPr>
              <a:t>处理器符合标准。</a:t>
            </a:r>
            <a:endParaRPr kumimoji="1" lang="zh-CN" altLang="en-US" sz="1400" dirty="0">
              <a:solidFill>
                <a:schemeClr val="tx1">
                  <a:lumMod val="65000"/>
                  <a:lumOff val="35000"/>
                </a:schemeClr>
              </a:solidFill>
              <a:cs typeface="+mn-ea"/>
              <a:sym typeface="+mn-lt"/>
            </a:endParaRPr>
          </a:p>
        </p:txBody>
      </p:sp>
      <p:sp>
        <p:nvSpPr>
          <p:cNvPr id="21" name="文本框 20"/>
          <p:cNvSpPr txBox="1"/>
          <p:nvPr/>
        </p:nvSpPr>
        <p:spPr>
          <a:xfrm>
            <a:off x="2182460" y="1689902"/>
            <a:ext cx="1705147" cy="461665"/>
          </a:xfrm>
          <a:prstGeom prst="rect">
            <a:avLst/>
          </a:prstGeom>
          <a:noFill/>
        </p:spPr>
        <p:txBody>
          <a:bodyPr wrap="none" rtlCol="0">
            <a:spAutoFit/>
          </a:bodyPr>
          <a:lstStyle/>
          <a:p>
            <a:r>
              <a:rPr lang="zh-CN" altLang="en-US" sz="2400" dirty="0">
                <a:solidFill>
                  <a:schemeClr val="tx1">
                    <a:lumMod val="75000"/>
                    <a:lumOff val="25000"/>
                  </a:schemeClr>
                </a:solidFill>
                <a:cs typeface="+mn-ea"/>
                <a:sym typeface="+mn-lt"/>
              </a:rPr>
              <a:t>什么是</a:t>
            </a:r>
            <a:r>
              <a:rPr lang="en-US" altLang="zh-CN" sz="2400" dirty="0">
                <a:solidFill>
                  <a:schemeClr val="tx1">
                    <a:lumMod val="75000"/>
                    <a:lumOff val="25000"/>
                  </a:schemeClr>
                </a:solidFill>
                <a:cs typeface="+mn-ea"/>
                <a:sym typeface="+mn-lt"/>
              </a:rPr>
              <a:t>ACT</a:t>
            </a:r>
            <a:endParaRPr lang="zh-CN" altLang="en-US" sz="2400" dirty="0">
              <a:solidFill>
                <a:schemeClr val="tx1">
                  <a:lumMod val="75000"/>
                  <a:lumOff val="25000"/>
                </a:schemeClr>
              </a:solidFill>
              <a:cs typeface="+mn-ea"/>
              <a:sym typeface="+mn-lt"/>
            </a:endParaRPr>
          </a:p>
        </p:txBody>
      </p:sp>
      <p:sp>
        <p:nvSpPr>
          <p:cNvPr id="24" name="文本框 23"/>
          <p:cNvSpPr txBox="1"/>
          <p:nvPr/>
        </p:nvSpPr>
        <p:spPr>
          <a:xfrm>
            <a:off x="1241527" y="450960"/>
            <a:ext cx="902811" cy="523220"/>
          </a:xfrm>
          <a:prstGeom prst="rect">
            <a:avLst/>
          </a:prstGeom>
          <a:noFill/>
        </p:spPr>
        <p:txBody>
          <a:bodyPr wrap="none" rtlCol="0">
            <a:spAutoFit/>
          </a:bodyPr>
          <a:lstStyle/>
          <a:p>
            <a:r>
              <a:rPr kumimoji="1" lang="zh-CN" altLang="en-US" sz="2800" dirty="0">
                <a:solidFill>
                  <a:schemeClr val="tx1">
                    <a:lumMod val="75000"/>
                    <a:lumOff val="25000"/>
                  </a:schemeClr>
                </a:solidFill>
                <a:cs typeface="+mn-ea"/>
                <a:sym typeface="+mn-lt"/>
              </a:rPr>
              <a:t>前言</a:t>
            </a:r>
          </a:p>
        </p:txBody>
      </p:sp>
      <p:sp>
        <p:nvSpPr>
          <p:cNvPr id="4" name="矩形 3">
            <a:extLst>
              <a:ext uri="{FF2B5EF4-FFF2-40B4-BE49-F238E27FC236}">
                <a16:creationId xmlns:a16="http://schemas.microsoft.com/office/drawing/2014/main" id="{BC2BA460-4298-5A73-C161-8B090C4117E5}"/>
              </a:ext>
            </a:extLst>
          </p:cNvPr>
          <p:cNvSpPr/>
          <p:nvPr/>
        </p:nvSpPr>
        <p:spPr>
          <a:xfrm>
            <a:off x="1534808" y="3835559"/>
            <a:ext cx="647652" cy="5344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cs typeface="+mn-ea"/>
                <a:sym typeface="+mn-lt"/>
              </a:rPr>
              <a:t>02</a:t>
            </a:r>
            <a:endParaRPr kumimoji="1" lang="zh-CN" altLang="en-US" sz="2400" dirty="0">
              <a:cs typeface="+mn-ea"/>
              <a:sym typeface="+mn-lt"/>
            </a:endParaRPr>
          </a:p>
        </p:txBody>
      </p:sp>
      <p:sp>
        <p:nvSpPr>
          <p:cNvPr id="5" name="文本框 4">
            <a:extLst>
              <a:ext uri="{FF2B5EF4-FFF2-40B4-BE49-F238E27FC236}">
                <a16:creationId xmlns:a16="http://schemas.microsoft.com/office/drawing/2014/main" id="{3B5D8EB8-78B4-417C-0713-C6B43BC96B99}"/>
              </a:ext>
            </a:extLst>
          </p:cNvPr>
          <p:cNvSpPr txBox="1"/>
          <p:nvPr/>
        </p:nvSpPr>
        <p:spPr>
          <a:xfrm>
            <a:off x="2182458" y="4137382"/>
            <a:ext cx="8931491" cy="700576"/>
          </a:xfrm>
          <a:prstGeom prst="rect">
            <a:avLst/>
          </a:prstGeom>
          <a:noFill/>
        </p:spPr>
        <p:txBody>
          <a:bodyPr wrap="square" rtlCol="0">
            <a:spAutoFit/>
          </a:bodyPr>
          <a:lstStyle/>
          <a:p>
            <a:pPr>
              <a:lnSpc>
                <a:spcPct val="150000"/>
              </a:lnSpc>
            </a:pPr>
            <a:r>
              <a:rPr lang="en-US" altLang="zh-CN" sz="1400" dirty="0">
                <a:solidFill>
                  <a:schemeClr val="tx1">
                    <a:lumMod val="65000"/>
                    <a:lumOff val="35000"/>
                  </a:schemeClr>
                </a:solidFill>
              </a:rPr>
              <a:t>ACT</a:t>
            </a:r>
            <a:r>
              <a:rPr lang="zh-CN" altLang="en-US" sz="1400" dirty="0">
                <a:solidFill>
                  <a:schemeClr val="tx1">
                    <a:lumMod val="65000"/>
                    <a:lumOff val="35000"/>
                  </a:schemeClr>
                </a:solidFill>
              </a:rPr>
              <a:t>是一个最小过滤器。通过测试并获得 </a:t>
            </a:r>
            <a:r>
              <a:rPr lang="en-US" altLang="zh-CN" sz="1400" dirty="0">
                <a:solidFill>
                  <a:schemeClr val="tx1">
                    <a:lumMod val="65000"/>
                    <a:lumOff val="35000"/>
                  </a:schemeClr>
                </a:solidFill>
              </a:rPr>
              <a:t>RISC-V International </a:t>
            </a:r>
            <a:r>
              <a:rPr lang="zh-CN" altLang="en-US" sz="1400" dirty="0">
                <a:solidFill>
                  <a:schemeClr val="tx1">
                    <a:lumMod val="65000"/>
                    <a:lumOff val="35000"/>
                  </a:schemeClr>
                </a:solidFill>
              </a:rPr>
              <a:t>批准的结果是获得与设计相关的 </a:t>
            </a:r>
            <a:r>
              <a:rPr lang="en-US" altLang="zh-CN" sz="1400" dirty="0">
                <a:solidFill>
                  <a:schemeClr val="tx1">
                    <a:lumMod val="65000"/>
                    <a:lumOff val="35000"/>
                  </a:schemeClr>
                </a:solidFill>
              </a:rPr>
              <a:t>RISC-V </a:t>
            </a:r>
            <a:r>
              <a:rPr lang="zh-CN" altLang="en-US" sz="1400" dirty="0">
                <a:solidFill>
                  <a:schemeClr val="tx1">
                    <a:lumMod val="65000"/>
                    <a:lumOff val="35000"/>
                  </a:schemeClr>
                </a:solidFill>
              </a:rPr>
              <a:t>商标许可的先决条件。</a:t>
            </a:r>
            <a:endParaRPr kumimoji="1" lang="zh-CN" altLang="en-US" sz="1400" dirty="0">
              <a:solidFill>
                <a:schemeClr val="tx1">
                  <a:lumMod val="65000"/>
                  <a:lumOff val="35000"/>
                </a:schemeClr>
              </a:solidFill>
              <a:cs typeface="+mn-ea"/>
              <a:sym typeface="+mn-lt"/>
            </a:endParaRPr>
          </a:p>
        </p:txBody>
      </p:sp>
      <p:sp>
        <p:nvSpPr>
          <p:cNvPr id="6" name="文本框 5">
            <a:extLst>
              <a:ext uri="{FF2B5EF4-FFF2-40B4-BE49-F238E27FC236}">
                <a16:creationId xmlns:a16="http://schemas.microsoft.com/office/drawing/2014/main" id="{A5D11ACE-CF49-E5BA-9570-5DA8D5D7B5CB}"/>
              </a:ext>
            </a:extLst>
          </p:cNvPr>
          <p:cNvSpPr txBox="1"/>
          <p:nvPr/>
        </p:nvSpPr>
        <p:spPr>
          <a:xfrm>
            <a:off x="2182460" y="3774892"/>
            <a:ext cx="2628476" cy="461665"/>
          </a:xfrm>
          <a:prstGeom prst="rect">
            <a:avLst/>
          </a:prstGeom>
          <a:noFill/>
        </p:spPr>
        <p:txBody>
          <a:bodyPr wrap="none" rtlCol="0">
            <a:spAutoFit/>
          </a:bodyPr>
          <a:lstStyle/>
          <a:p>
            <a:r>
              <a:rPr lang="en-US" altLang="zh-CN" sz="2400" dirty="0">
                <a:solidFill>
                  <a:schemeClr val="tx1">
                    <a:lumMod val="75000"/>
                    <a:lumOff val="25000"/>
                  </a:schemeClr>
                </a:solidFill>
                <a:cs typeface="+mn-ea"/>
                <a:sym typeface="+mn-lt"/>
              </a:rPr>
              <a:t>ACT</a:t>
            </a:r>
            <a:r>
              <a:rPr lang="zh-CN" altLang="en-US" sz="2400" dirty="0">
                <a:solidFill>
                  <a:schemeClr val="tx1">
                    <a:lumMod val="75000"/>
                    <a:lumOff val="25000"/>
                  </a:schemeClr>
                </a:solidFill>
                <a:cs typeface="+mn-ea"/>
                <a:sym typeface="+mn-lt"/>
              </a:rPr>
              <a:t>的意义是什么</a:t>
            </a:r>
          </a:p>
        </p:txBody>
      </p:sp>
    </p:spTree>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5885A-E42B-3512-51F1-07109DDDA582}"/>
            </a:ext>
          </a:extLst>
        </p:cNvPr>
        <p:cNvGrpSpPr/>
        <p:nvPr/>
      </p:nvGrpSpPr>
      <p:grpSpPr>
        <a:xfrm>
          <a:off x="0" y="0"/>
          <a:ext cx="0" cy="0"/>
          <a:chOff x="0" y="0"/>
          <a:chExt cx="0" cy="0"/>
        </a:xfrm>
      </p:grpSpPr>
      <p:sp>
        <p:nvSpPr>
          <p:cNvPr id="17" name="矩形 16">
            <a:extLst>
              <a:ext uri="{FF2B5EF4-FFF2-40B4-BE49-F238E27FC236}">
                <a16:creationId xmlns:a16="http://schemas.microsoft.com/office/drawing/2014/main" id="{B3E6A5C3-3829-6371-F3D1-9FAE37E9885A}"/>
              </a:ext>
            </a:extLst>
          </p:cNvPr>
          <p:cNvSpPr/>
          <p:nvPr/>
        </p:nvSpPr>
        <p:spPr>
          <a:xfrm>
            <a:off x="1534808" y="1696044"/>
            <a:ext cx="647652" cy="5344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cs typeface="+mn-ea"/>
                <a:sym typeface="+mn-lt"/>
              </a:rPr>
              <a:t>01</a:t>
            </a:r>
            <a:endParaRPr kumimoji="1" lang="zh-CN" altLang="en-US" sz="2400" dirty="0">
              <a:cs typeface="+mn-ea"/>
              <a:sym typeface="+mn-lt"/>
            </a:endParaRPr>
          </a:p>
        </p:txBody>
      </p:sp>
      <p:sp>
        <p:nvSpPr>
          <p:cNvPr id="21" name="文本框 20">
            <a:extLst>
              <a:ext uri="{FF2B5EF4-FFF2-40B4-BE49-F238E27FC236}">
                <a16:creationId xmlns:a16="http://schemas.microsoft.com/office/drawing/2014/main" id="{DA037BAD-234D-430B-575B-54B3E43A211C}"/>
              </a:ext>
            </a:extLst>
          </p:cNvPr>
          <p:cNvSpPr txBox="1"/>
          <p:nvPr/>
        </p:nvSpPr>
        <p:spPr>
          <a:xfrm>
            <a:off x="2182458" y="1731626"/>
            <a:ext cx="8161209" cy="461665"/>
          </a:xfrm>
          <a:prstGeom prst="rect">
            <a:avLst/>
          </a:prstGeom>
          <a:noFill/>
        </p:spPr>
        <p:txBody>
          <a:bodyPr wrap="none" rtlCol="0">
            <a:spAutoFit/>
          </a:bodyPr>
          <a:lstStyle/>
          <a:p>
            <a:r>
              <a:rPr lang="zh-CN" altLang="en-US" sz="2400" dirty="0">
                <a:solidFill>
                  <a:schemeClr val="tx1">
                    <a:lumMod val="75000"/>
                    <a:lumOff val="25000"/>
                  </a:schemeClr>
                </a:solidFill>
                <a:cs typeface="+mn-ea"/>
                <a:sym typeface="+mn-lt"/>
              </a:rPr>
              <a:t>测试框架依赖于</a:t>
            </a:r>
            <a:r>
              <a:rPr lang="en-US" altLang="zh-CN" sz="2400" dirty="0">
                <a:solidFill>
                  <a:schemeClr val="tx1">
                    <a:lumMod val="75000"/>
                    <a:lumOff val="25000"/>
                  </a:schemeClr>
                </a:solidFill>
                <a:cs typeface="+mn-ea"/>
                <a:sym typeface="+mn-lt"/>
              </a:rPr>
              <a:t>Sail-RISCV</a:t>
            </a:r>
            <a:r>
              <a:rPr lang="zh-CN" altLang="en-US" sz="2400" dirty="0">
                <a:solidFill>
                  <a:schemeClr val="tx1">
                    <a:lumMod val="75000"/>
                    <a:lumOff val="25000"/>
                  </a:schemeClr>
                </a:solidFill>
                <a:cs typeface="+mn-ea"/>
                <a:sym typeface="+mn-lt"/>
              </a:rPr>
              <a:t>，而</a:t>
            </a:r>
            <a:r>
              <a:rPr lang="en-US" altLang="zh-CN" sz="2400" dirty="0">
                <a:solidFill>
                  <a:schemeClr val="tx1">
                    <a:lumMod val="75000"/>
                    <a:lumOff val="25000"/>
                  </a:schemeClr>
                </a:solidFill>
                <a:cs typeface="+mn-ea"/>
                <a:sym typeface="+mn-lt"/>
              </a:rPr>
              <a:t>Sail-RISCV</a:t>
            </a:r>
            <a:r>
              <a:rPr lang="zh-CN" altLang="en-US" sz="2400" dirty="0">
                <a:solidFill>
                  <a:schemeClr val="tx1">
                    <a:lumMod val="75000"/>
                    <a:lumOff val="25000"/>
                  </a:schemeClr>
                </a:solidFill>
                <a:cs typeface="+mn-ea"/>
                <a:sym typeface="+mn-lt"/>
              </a:rPr>
              <a:t>模型更新频繁</a:t>
            </a:r>
          </a:p>
        </p:txBody>
      </p:sp>
      <p:sp>
        <p:nvSpPr>
          <p:cNvPr id="24" name="文本框 23">
            <a:extLst>
              <a:ext uri="{FF2B5EF4-FFF2-40B4-BE49-F238E27FC236}">
                <a16:creationId xmlns:a16="http://schemas.microsoft.com/office/drawing/2014/main" id="{287AD3D3-B31B-E765-61D4-5714790B210E}"/>
              </a:ext>
            </a:extLst>
          </p:cNvPr>
          <p:cNvSpPr txBox="1"/>
          <p:nvPr/>
        </p:nvSpPr>
        <p:spPr>
          <a:xfrm>
            <a:off x="1241527" y="450960"/>
            <a:ext cx="4114331" cy="523220"/>
          </a:xfrm>
          <a:prstGeom prst="rect">
            <a:avLst/>
          </a:prstGeom>
          <a:noFill/>
        </p:spPr>
        <p:txBody>
          <a:bodyPr wrap="none" rtlCol="0">
            <a:spAutoFit/>
          </a:bodyPr>
          <a:lstStyle/>
          <a:p>
            <a:r>
              <a:rPr kumimoji="1" lang="en-US" altLang="zh-CN" sz="2800" dirty="0">
                <a:solidFill>
                  <a:schemeClr val="tx1">
                    <a:lumMod val="75000"/>
                    <a:lumOff val="25000"/>
                  </a:schemeClr>
                </a:solidFill>
                <a:cs typeface="+mn-ea"/>
                <a:sym typeface="+mn-lt"/>
              </a:rPr>
              <a:t>ACT</a:t>
            </a:r>
            <a:r>
              <a:rPr kumimoji="1" lang="zh-CN" altLang="en-US" sz="2800" dirty="0">
                <a:solidFill>
                  <a:schemeClr val="tx1">
                    <a:lumMod val="75000"/>
                    <a:lumOff val="25000"/>
                  </a:schemeClr>
                </a:solidFill>
                <a:cs typeface="+mn-ea"/>
                <a:sym typeface="+mn-lt"/>
              </a:rPr>
              <a:t>项目当前存在的不足</a:t>
            </a:r>
          </a:p>
        </p:txBody>
      </p:sp>
      <p:sp>
        <p:nvSpPr>
          <p:cNvPr id="4" name="矩形 3">
            <a:extLst>
              <a:ext uri="{FF2B5EF4-FFF2-40B4-BE49-F238E27FC236}">
                <a16:creationId xmlns:a16="http://schemas.microsoft.com/office/drawing/2014/main" id="{4A6DE628-03CE-D004-077F-F0028169D362}"/>
              </a:ext>
            </a:extLst>
          </p:cNvPr>
          <p:cNvSpPr/>
          <p:nvPr/>
        </p:nvSpPr>
        <p:spPr>
          <a:xfrm>
            <a:off x="1534808" y="2827714"/>
            <a:ext cx="647652" cy="5344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cs typeface="+mn-ea"/>
                <a:sym typeface="+mn-lt"/>
              </a:rPr>
              <a:t>02</a:t>
            </a:r>
            <a:endParaRPr kumimoji="1" lang="zh-CN" altLang="en-US" sz="2400" dirty="0">
              <a:cs typeface="+mn-ea"/>
              <a:sym typeface="+mn-lt"/>
            </a:endParaRPr>
          </a:p>
        </p:txBody>
      </p:sp>
      <p:sp>
        <p:nvSpPr>
          <p:cNvPr id="6" name="文本框 5">
            <a:extLst>
              <a:ext uri="{FF2B5EF4-FFF2-40B4-BE49-F238E27FC236}">
                <a16:creationId xmlns:a16="http://schemas.microsoft.com/office/drawing/2014/main" id="{1A57F0C5-20D2-2FF7-E870-9180090322FB}"/>
              </a:ext>
            </a:extLst>
          </p:cNvPr>
          <p:cNvSpPr txBox="1"/>
          <p:nvPr/>
        </p:nvSpPr>
        <p:spPr>
          <a:xfrm>
            <a:off x="2182458" y="2864123"/>
            <a:ext cx="7808163" cy="461665"/>
          </a:xfrm>
          <a:prstGeom prst="rect">
            <a:avLst/>
          </a:prstGeom>
          <a:noFill/>
        </p:spPr>
        <p:txBody>
          <a:bodyPr wrap="none" rtlCol="0">
            <a:spAutoFit/>
          </a:bodyPr>
          <a:lstStyle/>
          <a:p>
            <a:r>
              <a:rPr lang="zh-CN" altLang="en-US" sz="2400" dirty="0">
                <a:solidFill>
                  <a:schemeClr val="tx1">
                    <a:lumMod val="75000"/>
                    <a:lumOff val="25000"/>
                  </a:schemeClr>
                </a:solidFill>
                <a:cs typeface="+mn-ea"/>
                <a:sym typeface="+mn-lt"/>
              </a:rPr>
              <a:t>部分测试用例过于老旧，或者没有覆盖应有的测试范围</a:t>
            </a:r>
          </a:p>
        </p:txBody>
      </p:sp>
      <p:sp>
        <p:nvSpPr>
          <p:cNvPr id="2" name="矩形 1">
            <a:extLst>
              <a:ext uri="{FF2B5EF4-FFF2-40B4-BE49-F238E27FC236}">
                <a16:creationId xmlns:a16="http://schemas.microsoft.com/office/drawing/2014/main" id="{074D74BC-C86D-90BD-5CB5-43272507B9E1}"/>
              </a:ext>
            </a:extLst>
          </p:cNvPr>
          <p:cNvSpPr/>
          <p:nvPr/>
        </p:nvSpPr>
        <p:spPr>
          <a:xfrm>
            <a:off x="1534806" y="5113788"/>
            <a:ext cx="647652" cy="5344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cs typeface="+mn-ea"/>
                <a:sym typeface="+mn-lt"/>
              </a:rPr>
              <a:t>04</a:t>
            </a:r>
            <a:endParaRPr kumimoji="1" lang="zh-CN" altLang="en-US" sz="2400" dirty="0">
              <a:cs typeface="+mn-ea"/>
              <a:sym typeface="+mn-lt"/>
            </a:endParaRPr>
          </a:p>
        </p:txBody>
      </p:sp>
      <p:sp>
        <p:nvSpPr>
          <p:cNvPr id="3" name="文本框 2">
            <a:extLst>
              <a:ext uri="{FF2B5EF4-FFF2-40B4-BE49-F238E27FC236}">
                <a16:creationId xmlns:a16="http://schemas.microsoft.com/office/drawing/2014/main" id="{5F37869E-6C24-D852-7A1E-D3DF77A8BFB5}"/>
              </a:ext>
            </a:extLst>
          </p:cNvPr>
          <p:cNvSpPr txBox="1"/>
          <p:nvPr/>
        </p:nvSpPr>
        <p:spPr>
          <a:xfrm>
            <a:off x="2182456" y="5150197"/>
            <a:ext cx="3262432" cy="461665"/>
          </a:xfrm>
          <a:prstGeom prst="rect">
            <a:avLst/>
          </a:prstGeom>
          <a:noFill/>
        </p:spPr>
        <p:txBody>
          <a:bodyPr wrap="none" rtlCol="0">
            <a:spAutoFit/>
          </a:bodyPr>
          <a:lstStyle/>
          <a:p>
            <a:r>
              <a:rPr lang="zh-CN" altLang="en-US" sz="2400" dirty="0">
                <a:solidFill>
                  <a:schemeClr val="tx1">
                    <a:lumMod val="75000"/>
                    <a:lumOff val="25000"/>
                  </a:schemeClr>
                </a:solidFill>
                <a:cs typeface="+mn-ea"/>
                <a:sym typeface="+mn-lt"/>
              </a:rPr>
              <a:t>支持的拓展并不够全面</a:t>
            </a:r>
          </a:p>
        </p:txBody>
      </p:sp>
      <p:sp>
        <p:nvSpPr>
          <p:cNvPr id="7" name="矩形 6">
            <a:extLst>
              <a:ext uri="{FF2B5EF4-FFF2-40B4-BE49-F238E27FC236}">
                <a16:creationId xmlns:a16="http://schemas.microsoft.com/office/drawing/2014/main" id="{DE1DEB4E-4AE1-926C-3191-28ADB3FDE687}"/>
              </a:ext>
            </a:extLst>
          </p:cNvPr>
          <p:cNvSpPr/>
          <p:nvPr/>
        </p:nvSpPr>
        <p:spPr>
          <a:xfrm>
            <a:off x="1534810" y="4005371"/>
            <a:ext cx="647652" cy="5344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cs typeface="+mn-ea"/>
                <a:sym typeface="+mn-lt"/>
              </a:rPr>
              <a:t>03</a:t>
            </a:r>
            <a:endParaRPr kumimoji="1" lang="zh-CN" altLang="en-US" sz="2400" dirty="0">
              <a:cs typeface="+mn-ea"/>
              <a:sym typeface="+mn-lt"/>
            </a:endParaRPr>
          </a:p>
        </p:txBody>
      </p:sp>
      <p:sp>
        <p:nvSpPr>
          <p:cNvPr id="8" name="文本框 7">
            <a:extLst>
              <a:ext uri="{FF2B5EF4-FFF2-40B4-BE49-F238E27FC236}">
                <a16:creationId xmlns:a16="http://schemas.microsoft.com/office/drawing/2014/main" id="{931063D4-24AC-C43F-7919-70A5CB4BFBC9}"/>
              </a:ext>
            </a:extLst>
          </p:cNvPr>
          <p:cNvSpPr txBox="1"/>
          <p:nvPr/>
        </p:nvSpPr>
        <p:spPr>
          <a:xfrm>
            <a:off x="2182460" y="4041780"/>
            <a:ext cx="5692584" cy="461665"/>
          </a:xfrm>
          <a:prstGeom prst="rect">
            <a:avLst/>
          </a:prstGeom>
          <a:noFill/>
        </p:spPr>
        <p:txBody>
          <a:bodyPr wrap="none" rtlCol="0">
            <a:spAutoFit/>
          </a:bodyPr>
          <a:lstStyle/>
          <a:p>
            <a:r>
              <a:rPr lang="zh-CN" altLang="en-US" sz="2400" dirty="0">
                <a:solidFill>
                  <a:schemeClr val="tx1">
                    <a:lumMod val="75000"/>
                    <a:lumOff val="25000"/>
                  </a:schemeClr>
                </a:solidFill>
                <a:cs typeface="+mn-ea"/>
                <a:sym typeface="+mn-lt"/>
              </a:rPr>
              <a:t>测试框架依赖的工具之间的兼容</a:t>
            </a:r>
            <a:r>
              <a:rPr lang="en-US" altLang="zh-CN" sz="2400" dirty="0">
                <a:solidFill>
                  <a:schemeClr val="tx1">
                    <a:lumMod val="75000"/>
                    <a:lumOff val="25000"/>
                  </a:schemeClr>
                </a:solidFill>
                <a:cs typeface="+mn-ea"/>
                <a:sym typeface="+mn-lt"/>
              </a:rPr>
              <a:t>bug</a:t>
            </a:r>
            <a:r>
              <a:rPr lang="zh-CN" altLang="en-US" sz="2400" dirty="0">
                <a:solidFill>
                  <a:schemeClr val="tx1">
                    <a:lumMod val="75000"/>
                    <a:lumOff val="25000"/>
                  </a:schemeClr>
                </a:solidFill>
                <a:cs typeface="+mn-ea"/>
                <a:sym typeface="+mn-lt"/>
              </a:rPr>
              <a:t>过多</a:t>
            </a:r>
          </a:p>
        </p:txBody>
      </p:sp>
    </p:spTree>
    <p:extLst>
      <p:ext uri="{BB962C8B-B14F-4D97-AF65-F5344CB8AC3E}">
        <p14:creationId xmlns:p14="http://schemas.microsoft.com/office/powerpoint/2010/main" val="2957741624"/>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8DD352-23DD-FE00-5459-5B9BF50D10E1}"/>
            </a:ext>
          </a:extLst>
        </p:cNvPr>
        <p:cNvGrpSpPr/>
        <p:nvPr/>
      </p:nvGrpSpPr>
      <p:grpSpPr>
        <a:xfrm>
          <a:off x="0" y="0"/>
          <a:ext cx="0" cy="0"/>
          <a:chOff x="0" y="0"/>
          <a:chExt cx="0" cy="0"/>
        </a:xfrm>
      </p:grpSpPr>
      <p:sp>
        <p:nvSpPr>
          <p:cNvPr id="17" name="矩形 16">
            <a:extLst>
              <a:ext uri="{FF2B5EF4-FFF2-40B4-BE49-F238E27FC236}">
                <a16:creationId xmlns:a16="http://schemas.microsoft.com/office/drawing/2014/main" id="{652AF175-29A2-51E4-70A2-50A16147107C}"/>
              </a:ext>
            </a:extLst>
          </p:cNvPr>
          <p:cNvSpPr/>
          <p:nvPr/>
        </p:nvSpPr>
        <p:spPr>
          <a:xfrm>
            <a:off x="841337" y="530030"/>
            <a:ext cx="647652" cy="5344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cs typeface="+mn-ea"/>
                <a:sym typeface="+mn-lt"/>
              </a:rPr>
              <a:t>01</a:t>
            </a:r>
            <a:endParaRPr kumimoji="1" lang="zh-CN" altLang="en-US" sz="2400" dirty="0">
              <a:cs typeface="+mn-ea"/>
              <a:sym typeface="+mn-lt"/>
            </a:endParaRPr>
          </a:p>
        </p:txBody>
      </p:sp>
      <p:sp>
        <p:nvSpPr>
          <p:cNvPr id="21" name="文本框 20">
            <a:extLst>
              <a:ext uri="{FF2B5EF4-FFF2-40B4-BE49-F238E27FC236}">
                <a16:creationId xmlns:a16="http://schemas.microsoft.com/office/drawing/2014/main" id="{C408F013-8BE8-D724-C765-FCF0A8686031}"/>
              </a:ext>
            </a:extLst>
          </p:cNvPr>
          <p:cNvSpPr txBox="1"/>
          <p:nvPr/>
        </p:nvSpPr>
        <p:spPr>
          <a:xfrm>
            <a:off x="1488987" y="565612"/>
            <a:ext cx="7853432" cy="461665"/>
          </a:xfrm>
          <a:prstGeom prst="rect">
            <a:avLst/>
          </a:prstGeom>
          <a:noFill/>
        </p:spPr>
        <p:txBody>
          <a:bodyPr wrap="none" rtlCol="0">
            <a:spAutoFit/>
          </a:bodyPr>
          <a:lstStyle/>
          <a:p>
            <a:r>
              <a:rPr lang="zh-CN" altLang="en-US" sz="2400" dirty="0">
                <a:solidFill>
                  <a:schemeClr val="tx1">
                    <a:lumMod val="75000"/>
                    <a:lumOff val="25000"/>
                  </a:schemeClr>
                </a:solidFill>
                <a:cs typeface="+mn-ea"/>
                <a:sym typeface="+mn-lt"/>
              </a:rPr>
              <a:t>测试框架依赖于</a:t>
            </a:r>
            <a:r>
              <a:rPr lang="en-US" altLang="zh-CN" sz="2400" dirty="0">
                <a:solidFill>
                  <a:schemeClr val="tx1">
                    <a:lumMod val="75000"/>
                    <a:lumOff val="25000"/>
                  </a:schemeClr>
                </a:solidFill>
                <a:cs typeface="+mn-ea"/>
                <a:sym typeface="+mn-lt"/>
              </a:rPr>
              <a:t>Sail-RISCV</a:t>
            </a:r>
            <a:r>
              <a:rPr lang="zh-CN" altLang="en-US" sz="2400" dirty="0">
                <a:solidFill>
                  <a:schemeClr val="tx1">
                    <a:lumMod val="75000"/>
                    <a:lumOff val="25000"/>
                  </a:schemeClr>
                </a:solidFill>
                <a:cs typeface="+mn-ea"/>
                <a:sym typeface="+mn-lt"/>
              </a:rPr>
              <a:t>，而</a:t>
            </a:r>
            <a:r>
              <a:rPr lang="en-US" altLang="zh-CN" sz="2400" dirty="0">
                <a:solidFill>
                  <a:schemeClr val="tx1">
                    <a:lumMod val="75000"/>
                    <a:lumOff val="25000"/>
                  </a:schemeClr>
                </a:solidFill>
                <a:cs typeface="+mn-ea"/>
                <a:sym typeface="+mn-lt"/>
              </a:rPr>
              <a:t>Sail-RISCV</a:t>
            </a:r>
            <a:r>
              <a:rPr lang="zh-CN" altLang="en-US" sz="2400" dirty="0">
                <a:solidFill>
                  <a:schemeClr val="tx1">
                    <a:lumMod val="75000"/>
                    <a:lumOff val="25000"/>
                  </a:schemeClr>
                </a:solidFill>
                <a:cs typeface="+mn-ea"/>
                <a:sym typeface="+mn-lt"/>
              </a:rPr>
              <a:t>模型更新频繁</a:t>
            </a:r>
          </a:p>
        </p:txBody>
      </p:sp>
      <p:sp>
        <p:nvSpPr>
          <p:cNvPr id="9" name="文本框 8">
            <a:extLst>
              <a:ext uri="{FF2B5EF4-FFF2-40B4-BE49-F238E27FC236}">
                <a16:creationId xmlns:a16="http://schemas.microsoft.com/office/drawing/2014/main" id="{539D3777-2AB3-E2D9-91B0-DD120E0F686F}"/>
              </a:ext>
            </a:extLst>
          </p:cNvPr>
          <p:cNvSpPr txBox="1"/>
          <p:nvPr/>
        </p:nvSpPr>
        <p:spPr>
          <a:xfrm>
            <a:off x="1421482" y="1476245"/>
            <a:ext cx="8931491" cy="700576"/>
          </a:xfrm>
          <a:prstGeom prst="rect">
            <a:avLst/>
          </a:prstGeom>
          <a:noFill/>
        </p:spPr>
        <p:txBody>
          <a:bodyPr wrap="square" rtlCol="0">
            <a:spAutoFit/>
          </a:bodyPr>
          <a:lstStyle/>
          <a:p>
            <a:pPr>
              <a:lnSpc>
                <a:spcPct val="150000"/>
              </a:lnSpc>
            </a:pPr>
            <a:r>
              <a:rPr kumimoji="1" lang="en-US" altLang="zh-CN" sz="1400" dirty="0">
                <a:solidFill>
                  <a:schemeClr val="tx1">
                    <a:lumMod val="65000"/>
                    <a:lumOff val="35000"/>
                  </a:schemeClr>
                </a:solidFill>
                <a:cs typeface="+mn-ea"/>
                <a:sym typeface="+mn-lt"/>
              </a:rPr>
              <a:t>ACT</a:t>
            </a:r>
            <a:r>
              <a:rPr kumimoji="1" lang="zh-CN" altLang="en-US" sz="1400" dirty="0">
                <a:solidFill>
                  <a:schemeClr val="tx1">
                    <a:lumMod val="65000"/>
                    <a:lumOff val="35000"/>
                  </a:schemeClr>
                </a:solidFill>
                <a:cs typeface="+mn-ea"/>
                <a:sym typeface="+mn-lt"/>
              </a:rPr>
              <a:t>测试使用的框架</a:t>
            </a:r>
            <a:r>
              <a:rPr kumimoji="1" lang="en-US" altLang="zh-CN" sz="1400" dirty="0">
                <a:solidFill>
                  <a:schemeClr val="tx1">
                    <a:lumMod val="65000"/>
                    <a:lumOff val="35000"/>
                  </a:schemeClr>
                </a:solidFill>
                <a:cs typeface="+mn-ea"/>
                <a:sym typeface="+mn-lt"/>
              </a:rPr>
              <a:t>RISCOF</a:t>
            </a:r>
            <a:r>
              <a:rPr kumimoji="1" lang="zh-CN" altLang="en-US" sz="1400" dirty="0">
                <a:solidFill>
                  <a:schemeClr val="tx1">
                    <a:lumMod val="65000"/>
                    <a:lumOff val="35000"/>
                  </a:schemeClr>
                </a:solidFill>
                <a:cs typeface="+mn-ea"/>
                <a:sym typeface="+mn-lt"/>
              </a:rPr>
              <a:t>在运行测试时依赖于读取</a:t>
            </a:r>
            <a:r>
              <a:rPr kumimoji="1" lang="en-US" altLang="zh-CN" sz="1400" dirty="0">
                <a:solidFill>
                  <a:schemeClr val="tx1">
                    <a:lumMod val="65000"/>
                    <a:lumOff val="35000"/>
                  </a:schemeClr>
                </a:solidFill>
                <a:cs typeface="+mn-ea"/>
                <a:sym typeface="+mn-lt"/>
              </a:rPr>
              <a:t>Sail-RISCV</a:t>
            </a:r>
            <a:r>
              <a:rPr kumimoji="1" lang="zh-CN" altLang="en-US" sz="1400" dirty="0">
                <a:solidFill>
                  <a:schemeClr val="tx1">
                    <a:lumMod val="65000"/>
                    <a:lumOff val="35000"/>
                  </a:schemeClr>
                </a:solidFill>
                <a:cs typeface="+mn-ea"/>
                <a:sym typeface="+mn-lt"/>
              </a:rPr>
              <a:t>运行后产生的</a:t>
            </a:r>
            <a:r>
              <a:rPr kumimoji="1" lang="en-US" altLang="zh-CN" sz="1400" dirty="0">
                <a:solidFill>
                  <a:schemeClr val="tx1">
                    <a:lumMod val="65000"/>
                    <a:lumOff val="35000"/>
                  </a:schemeClr>
                </a:solidFill>
                <a:cs typeface="+mn-ea"/>
                <a:sym typeface="+mn-lt"/>
              </a:rPr>
              <a:t>log</a:t>
            </a:r>
            <a:r>
              <a:rPr kumimoji="1" lang="zh-CN" altLang="en-US" sz="1400" dirty="0">
                <a:solidFill>
                  <a:schemeClr val="tx1">
                    <a:lumMod val="65000"/>
                    <a:lumOff val="35000"/>
                  </a:schemeClr>
                </a:solidFill>
                <a:cs typeface="+mn-ea"/>
                <a:sym typeface="+mn-lt"/>
              </a:rPr>
              <a:t>，而每当</a:t>
            </a:r>
            <a:r>
              <a:rPr kumimoji="1" lang="en-US" altLang="zh-CN" sz="1400" dirty="0">
                <a:solidFill>
                  <a:schemeClr val="tx1">
                    <a:lumMod val="65000"/>
                    <a:lumOff val="35000"/>
                  </a:schemeClr>
                </a:solidFill>
                <a:cs typeface="+mn-ea"/>
                <a:sym typeface="+mn-lt"/>
              </a:rPr>
              <a:t>Sail</a:t>
            </a:r>
            <a:r>
              <a:rPr kumimoji="1" lang="zh-CN" altLang="en-US" sz="1400" dirty="0">
                <a:solidFill>
                  <a:schemeClr val="tx1">
                    <a:lumMod val="65000"/>
                    <a:lumOff val="35000"/>
                  </a:schemeClr>
                </a:solidFill>
                <a:cs typeface="+mn-ea"/>
                <a:sym typeface="+mn-lt"/>
              </a:rPr>
              <a:t>对</a:t>
            </a:r>
            <a:r>
              <a:rPr kumimoji="1" lang="en-US" altLang="zh-CN" sz="1400" dirty="0">
                <a:solidFill>
                  <a:schemeClr val="tx1">
                    <a:lumMod val="65000"/>
                    <a:lumOff val="35000"/>
                  </a:schemeClr>
                </a:solidFill>
                <a:cs typeface="+mn-ea"/>
                <a:sym typeface="+mn-lt"/>
              </a:rPr>
              <a:t>log</a:t>
            </a:r>
            <a:r>
              <a:rPr kumimoji="1" lang="zh-CN" altLang="en-US" sz="1400" dirty="0">
                <a:solidFill>
                  <a:schemeClr val="tx1">
                    <a:lumMod val="65000"/>
                    <a:lumOff val="35000"/>
                  </a:schemeClr>
                </a:solidFill>
                <a:cs typeface="+mn-ea"/>
                <a:sym typeface="+mn-lt"/>
              </a:rPr>
              <a:t>进行更新后，若不进行适配则有很大概率导致</a:t>
            </a:r>
            <a:r>
              <a:rPr kumimoji="1" lang="en-US" altLang="zh-CN" sz="1400" dirty="0">
                <a:solidFill>
                  <a:schemeClr val="tx1">
                    <a:lumMod val="65000"/>
                    <a:lumOff val="35000"/>
                  </a:schemeClr>
                </a:solidFill>
                <a:cs typeface="+mn-ea"/>
                <a:sym typeface="+mn-lt"/>
              </a:rPr>
              <a:t>RISCOF</a:t>
            </a:r>
            <a:r>
              <a:rPr kumimoji="1" lang="zh-CN" altLang="en-US" sz="1400" dirty="0">
                <a:solidFill>
                  <a:schemeClr val="tx1">
                    <a:lumMod val="65000"/>
                    <a:lumOff val="35000"/>
                  </a:schemeClr>
                </a:solidFill>
                <a:cs typeface="+mn-ea"/>
                <a:sym typeface="+mn-lt"/>
              </a:rPr>
              <a:t>的部分功能完全无法使用</a:t>
            </a:r>
          </a:p>
        </p:txBody>
      </p:sp>
      <p:pic>
        <p:nvPicPr>
          <p:cNvPr id="11" name="图片 10">
            <a:extLst>
              <a:ext uri="{FF2B5EF4-FFF2-40B4-BE49-F238E27FC236}">
                <a16:creationId xmlns:a16="http://schemas.microsoft.com/office/drawing/2014/main" id="{531C3F2A-CB35-FF98-75BB-207735FCD651}"/>
              </a:ext>
            </a:extLst>
          </p:cNvPr>
          <p:cNvPicPr>
            <a:picLocks noChangeAspect="1"/>
          </p:cNvPicPr>
          <p:nvPr/>
        </p:nvPicPr>
        <p:blipFill>
          <a:blip r:embed="rId3"/>
          <a:stretch>
            <a:fillRect/>
          </a:stretch>
        </p:blipFill>
        <p:spPr>
          <a:xfrm>
            <a:off x="1421482" y="3397150"/>
            <a:ext cx="3590476" cy="2895238"/>
          </a:xfrm>
          <a:prstGeom prst="rect">
            <a:avLst/>
          </a:prstGeom>
        </p:spPr>
      </p:pic>
      <p:pic>
        <p:nvPicPr>
          <p:cNvPr id="13" name="图片 12">
            <a:extLst>
              <a:ext uri="{FF2B5EF4-FFF2-40B4-BE49-F238E27FC236}">
                <a16:creationId xmlns:a16="http://schemas.microsoft.com/office/drawing/2014/main" id="{7A0065AA-2328-4A5D-C804-B2EA307866DC}"/>
              </a:ext>
            </a:extLst>
          </p:cNvPr>
          <p:cNvPicPr>
            <a:picLocks noChangeAspect="1"/>
          </p:cNvPicPr>
          <p:nvPr/>
        </p:nvPicPr>
        <p:blipFill>
          <a:blip r:embed="rId4"/>
          <a:stretch>
            <a:fillRect/>
          </a:stretch>
        </p:blipFill>
        <p:spPr>
          <a:xfrm>
            <a:off x="6369740" y="3343775"/>
            <a:ext cx="3723809" cy="2180952"/>
          </a:xfrm>
          <a:prstGeom prst="rect">
            <a:avLst/>
          </a:prstGeom>
        </p:spPr>
      </p:pic>
      <p:sp>
        <p:nvSpPr>
          <p:cNvPr id="14" name="文本框 13">
            <a:extLst>
              <a:ext uri="{FF2B5EF4-FFF2-40B4-BE49-F238E27FC236}">
                <a16:creationId xmlns:a16="http://schemas.microsoft.com/office/drawing/2014/main" id="{B5643B6C-F661-F1B0-C903-F340CE3F70E9}"/>
              </a:ext>
            </a:extLst>
          </p:cNvPr>
          <p:cNvSpPr txBox="1"/>
          <p:nvPr/>
        </p:nvSpPr>
        <p:spPr>
          <a:xfrm>
            <a:off x="1352953" y="2721269"/>
            <a:ext cx="8931491" cy="377411"/>
          </a:xfrm>
          <a:prstGeom prst="rect">
            <a:avLst/>
          </a:prstGeom>
          <a:noFill/>
        </p:spPr>
        <p:txBody>
          <a:bodyPr wrap="square" rtlCol="0">
            <a:spAutoFit/>
          </a:bodyPr>
          <a:lstStyle/>
          <a:p>
            <a:pPr>
              <a:lnSpc>
                <a:spcPct val="150000"/>
              </a:lnSpc>
            </a:pPr>
            <a:r>
              <a:rPr kumimoji="1" lang="zh-CN" altLang="en-US" sz="1400" dirty="0">
                <a:solidFill>
                  <a:schemeClr val="tx1">
                    <a:lumMod val="65000"/>
                    <a:lumOff val="35000"/>
                  </a:schemeClr>
                </a:solidFill>
                <a:cs typeface="+mn-ea"/>
                <a:sym typeface="+mn-lt"/>
              </a:rPr>
              <a:t>如下图所示是</a:t>
            </a:r>
            <a:r>
              <a:rPr kumimoji="1" lang="en-US" altLang="zh-CN" sz="1400" dirty="0">
                <a:solidFill>
                  <a:schemeClr val="tx1">
                    <a:lumMod val="65000"/>
                    <a:lumOff val="35000"/>
                  </a:schemeClr>
                </a:solidFill>
                <a:cs typeface="+mn-ea"/>
                <a:sym typeface="+mn-lt"/>
              </a:rPr>
              <a:t>Sail</a:t>
            </a:r>
            <a:r>
              <a:rPr kumimoji="1" lang="zh-CN" altLang="en-US" sz="1400" dirty="0">
                <a:solidFill>
                  <a:schemeClr val="tx1">
                    <a:lumMod val="65000"/>
                    <a:lumOff val="35000"/>
                  </a:schemeClr>
                </a:solidFill>
                <a:cs typeface="+mn-ea"/>
                <a:sym typeface="+mn-lt"/>
              </a:rPr>
              <a:t>在某次更新</a:t>
            </a:r>
            <a:r>
              <a:rPr kumimoji="1" lang="en-US" altLang="zh-CN" sz="1400" dirty="0">
                <a:solidFill>
                  <a:schemeClr val="tx1">
                    <a:lumMod val="65000"/>
                    <a:lumOff val="35000"/>
                  </a:schemeClr>
                </a:solidFill>
                <a:cs typeface="+mn-ea"/>
                <a:sym typeface="+mn-lt"/>
              </a:rPr>
              <a:t>log</a:t>
            </a:r>
            <a:r>
              <a:rPr kumimoji="1" lang="zh-CN" altLang="en-US" sz="1400" dirty="0">
                <a:solidFill>
                  <a:schemeClr val="tx1">
                    <a:lumMod val="65000"/>
                    <a:lumOff val="35000"/>
                  </a:schemeClr>
                </a:solidFill>
                <a:cs typeface="+mn-ea"/>
                <a:sym typeface="+mn-lt"/>
              </a:rPr>
              <a:t>输出后直接导致</a:t>
            </a:r>
            <a:r>
              <a:rPr kumimoji="1" lang="en-US" altLang="zh-CN" sz="1400" dirty="0">
                <a:solidFill>
                  <a:schemeClr val="tx1">
                    <a:lumMod val="65000"/>
                    <a:lumOff val="35000"/>
                  </a:schemeClr>
                </a:solidFill>
                <a:cs typeface="+mn-ea"/>
                <a:sym typeface="+mn-lt"/>
              </a:rPr>
              <a:t>RISCOF</a:t>
            </a:r>
            <a:r>
              <a:rPr kumimoji="1" lang="zh-CN" altLang="en-US" sz="1400" dirty="0">
                <a:solidFill>
                  <a:schemeClr val="tx1">
                    <a:lumMod val="65000"/>
                    <a:lumOff val="35000"/>
                  </a:schemeClr>
                </a:solidFill>
                <a:cs typeface="+mn-ea"/>
                <a:sym typeface="+mn-lt"/>
              </a:rPr>
              <a:t>的覆盖点测试功能完全失效</a:t>
            </a:r>
          </a:p>
        </p:txBody>
      </p:sp>
    </p:spTree>
    <p:extLst>
      <p:ext uri="{BB962C8B-B14F-4D97-AF65-F5344CB8AC3E}">
        <p14:creationId xmlns:p14="http://schemas.microsoft.com/office/powerpoint/2010/main" val="1311030342"/>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E38E20-CD04-0FC2-F895-5E33E83DB995}"/>
            </a:ext>
          </a:extLst>
        </p:cNvPr>
        <p:cNvGrpSpPr/>
        <p:nvPr/>
      </p:nvGrpSpPr>
      <p:grpSpPr>
        <a:xfrm>
          <a:off x="0" y="0"/>
          <a:ext cx="0" cy="0"/>
          <a:chOff x="0" y="0"/>
          <a:chExt cx="0" cy="0"/>
        </a:xfrm>
      </p:grpSpPr>
      <p:sp>
        <p:nvSpPr>
          <p:cNvPr id="17" name="矩形 16">
            <a:extLst>
              <a:ext uri="{FF2B5EF4-FFF2-40B4-BE49-F238E27FC236}">
                <a16:creationId xmlns:a16="http://schemas.microsoft.com/office/drawing/2014/main" id="{48DDC854-905A-8A45-5B13-C239D1242670}"/>
              </a:ext>
            </a:extLst>
          </p:cNvPr>
          <p:cNvSpPr/>
          <p:nvPr/>
        </p:nvSpPr>
        <p:spPr>
          <a:xfrm>
            <a:off x="841337" y="530030"/>
            <a:ext cx="647652" cy="5344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cs typeface="+mn-ea"/>
                <a:sym typeface="+mn-lt"/>
              </a:rPr>
              <a:t>02</a:t>
            </a:r>
            <a:endParaRPr kumimoji="1" lang="zh-CN" altLang="en-US" sz="2400" dirty="0">
              <a:cs typeface="+mn-ea"/>
              <a:sym typeface="+mn-lt"/>
            </a:endParaRPr>
          </a:p>
        </p:txBody>
      </p:sp>
      <p:sp>
        <p:nvSpPr>
          <p:cNvPr id="21" name="文本框 20">
            <a:extLst>
              <a:ext uri="{FF2B5EF4-FFF2-40B4-BE49-F238E27FC236}">
                <a16:creationId xmlns:a16="http://schemas.microsoft.com/office/drawing/2014/main" id="{9ABFD893-351E-0F00-8C38-7E76C031E44D}"/>
              </a:ext>
            </a:extLst>
          </p:cNvPr>
          <p:cNvSpPr txBox="1"/>
          <p:nvPr/>
        </p:nvSpPr>
        <p:spPr>
          <a:xfrm>
            <a:off x="1488987" y="565612"/>
            <a:ext cx="7853432" cy="461665"/>
          </a:xfrm>
          <a:prstGeom prst="rect">
            <a:avLst/>
          </a:prstGeom>
          <a:noFill/>
        </p:spPr>
        <p:txBody>
          <a:bodyPr wrap="none" rtlCol="0">
            <a:spAutoFit/>
          </a:bodyPr>
          <a:lstStyle/>
          <a:p>
            <a:r>
              <a:rPr lang="zh-CN" altLang="en-US" sz="2400" dirty="0">
                <a:solidFill>
                  <a:schemeClr val="tx1">
                    <a:lumMod val="75000"/>
                    <a:lumOff val="25000"/>
                  </a:schemeClr>
                </a:solidFill>
                <a:cs typeface="+mn-ea"/>
                <a:sym typeface="+mn-lt"/>
              </a:rPr>
              <a:t>部分测试用例过于老旧，或者没有覆盖应有的测试范围</a:t>
            </a:r>
          </a:p>
        </p:txBody>
      </p:sp>
      <p:sp>
        <p:nvSpPr>
          <p:cNvPr id="9" name="文本框 8">
            <a:extLst>
              <a:ext uri="{FF2B5EF4-FFF2-40B4-BE49-F238E27FC236}">
                <a16:creationId xmlns:a16="http://schemas.microsoft.com/office/drawing/2014/main" id="{939D1D25-1155-7EE8-895E-AA069469B4BA}"/>
              </a:ext>
            </a:extLst>
          </p:cNvPr>
          <p:cNvSpPr txBox="1"/>
          <p:nvPr/>
        </p:nvSpPr>
        <p:spPr>
          <a:xfrm>
            <a:off x="1421482" y="1380068"/>
            <a:ext cx="8931491" cy="377411"/>
          </a:xfrm>
          <a:prstGeom prst="rect">
            <a:avLst/>
          </a:prstGeom>
          <a:noFill/>
        </p:spPr>
        <p:txBody>
          <a:bodyPr wrap="square" rtlCol="0">
            <a:spAutoFit/>
          </a:bodyPr>
          <a:lstStyle/>
          <a:p>
            <a:pPr>
              <a:lnSpc>
                <a:spcPct val="150000"/>
              </a:lnSpc>
            </a:pPr>
            <a:r>
              <a:rPr kumimoji="1" lang="en-US" altLang="zh-CN" sz="1400" dirty="0">
                <a:solidFill>
                  <a:schemeClr val="tx1">
                    <a:lumMod val="65000"/>
                    <a:lumOff val="35000"/>
                  </a:schemeClr>
                </a:solidFill>
                <a:cs typeface="+mn-ea"/>
                <a:sym typeface="+mn-lt"/>
              </a:rPr>
              <a:t>ACT</a:t>
            </a:r>
            <a:r>
              <a:rPr kumimoji="1" lang="zh-CN" altLang="en-US" sz="1400" dirty="0">
                <a:solidFill>
                  <a:schemeClr val="tx1">
                    <a:lumMod val="65000"/>
                    <a:lumOff val="35000"/>
                  </a:schemeClr>
                </a:solidFill>
                <a:cs typeface="+mn-ea"/>
                <a:sym typeface="+mn-lt"/>
              </a:rPr>
              <a:t>测试使用的测试用例大部分来自于测试框架所带的测试用例生成工具</a:t>
            </a:r>
            <a:r>
              <a:rPr kumimoji="1" lang="en-US" altLang="zh-CN" sz="1400" dirty="0">
                <a:solidFill>
                  <a:schemeClr val="tx1">
                    <a:lumMod val="65000"/>
                    <a:lumOff val="35000"/>
                  </a:schemeClr>
                </a:solidFill>
                <a:cs typeface="+mn-ea"/>
                <a:sym typeface="+mn-lt"/>
              </a:rPr>
              <a:t>RISCV-CTG,</a:t>
            </a:r>
            <a:r>
              <a:rPr kumimoji="1" lang="zh-CN" altLang="en-US" sz="1400" dirty="0">
                <a:solidFill>
                  <a:schemeClr val="tx1">
                    <a:lumMod val="65000"/>
                    <a:lumOff val="35000"/>
                  </a:schemeClr>
                </a:solidFill>
                <a:cs typeface="+mn-ea"/>
                <a:sym typeface="+mn-lt"/>
              </a:rPr>
              <a:t>具体运作方式如下</a:t>
            </a:r>
          </a:p>
        </p:txBody>
      </p:sp>
      <p:sp>
        <p:nvSpPr>
          <p:cNvPr id="14" name="文本框 13">
            <a:extLst>
              <a:ext uri="{FF2B5EF4-FFF2-40B4-BE49-F238E27FC236}">
                <a16:creationId xmlns:a16="http://schemas.microsoft.com/office/drawing/2014/main" id="{F8E36E04-CEDA-E0CD-E8E0-2ADF9D763A31}"/>
              </a:ext>
            </a:extLst>
          </p:cNvPr>
          <p:cNvSpPr txBox="1"/>
          <p:nvPr/>
        </p:nvSpPr>
        <p:spPr>
          <a:xfrm>
            <a:off x="1488987" y="5302316"/>
            <a:ext cx="8931491" cy="700576"/>
          </a:xfrm>
          <a:prstGeom prst="rect">
            <a:avLst/>
          </a:prstGeom>
          <a:noFill/>
        </p:spPr>
        <p:txBody>
          <a:bodyPr wrap="square" rtlCol="0">
            <a:spAutoFit/>
          </a:bodyPr>
          <a:lstStyle/>
          <a:p>
            <a:pPr>
              <a:lnSpc>
                <a:spcPct val="150000"/>
              </a:lnSpc>
            </a:pPr>
            <a:r>
              <a:rPr kumimoji="1" lang="zh-CN" altLang="en-US" sz="1400" dirty="0">
                <a:solidFill>
                  <a:schemeClr val="tx1">
                    <a:lumMod val="65000"/>
                    <a:lumOff val="35000"/>
                  </a:schemeClr>
                </a:solidFill>
                <a:cs typeface="+mn-ea"/>
                <a:sym typeface="+mn-lt"/>
              </a:rPr>
              <a:t>      可想而知，当</a:t>
            </a:r>
            <a:r>
              <a:rPr kumimoji="1" lang="en-US" altLang="zh-CN" sz="1400" dirty="0">
                <a:solidFill>
                  <a:schemeClr val="tx1">
                    <a:lumMod val="65000"/>
                    <a:lumOff val="35000"/>
                  </a:schemeClr>
                </a:solidFill>
                <a:cs typeface="+mn-ea"/>
                <a:sym typeface="+mn-lt"/>
              </a:rPr>
              <a:t>CTG</a:t>
            </a:r>
            <a:r>
              <a:rPr kumimoji="1" lang="zh-CN" altLang="en-US" sz="1400" dirty="0">
                <a:solidFill>
                  <a:schemeClr val="tx1">
                    <a:lumMod val="65000"/>
                    <a:lumOff val="35000"/>
                  </a:schemeClr>
                </a:solidFill>
                <a:cs typeface="+mn-ea"/>
                <a:sym typeface="+mn-lt"/>
              </a:rPr>
              <a:t>或</a:t>
            </a:r>
            <a:r>
              <a:rPr kumimoji="1" lang="en-US" altLang="zh-CN" sz="1400" dirty="0" err="1">
                <a:solidFill>
                  <a:schemeClr val="tx1">
                    <a:lumMod val="65000"/>
                    <a:lumOff val="35000"/>
                  </a:schemeClr>
                </a:solidFill>
                <a:cs typeface="+mn-ea"/>
                <a:sym typeface="+mn-lt"/>
              </a:rPr>
              <a:t>cgf</a:t>
            </a:r>
            <a:r>
              <a:rPr kumimoji="1" lang="en-US" altLang="zh-CN" sz="1400" dirty="0">
                <a:solidFill>
                  <a:schemeClr val="tx1">
                    <a:lumMod val="65000"/>
                    <a:lumOff val="35000"/>
                  </a:schemeClr>
                </a:solidFill>
                <a:cs typeface="+mn-ea"/>
                <a:sym typeface="+mn-lt"/>
              </a:rPr>
              <a:t> </a:t>
            </a:r>
            <a:r>
              <a:rPr kumimoji="1" lang="en-US" altLang="zh-CN" sz="1400" dirty="0" err="1">
                <a:solidFill>
                  <a:schemeClr val="tx1">
                    <a:lumMod val="65000"/>
                    <a:lumOff val="35000"/>
                  </a:schemeClr>
                </a:solidFill>
                <a:cs typeface="+mn-ea"/>
                <a:sym typeface="+mn-lt"/>
              </a:rPr>
              <a:t>yaml</a:t>
            </a:r>
            <a:r>
              <a:rPr kumimoji="1" lang="zh-CN" altLang="en-US" sz="1400" dirty="0">
                <a:solidFill>
                  <a:schemeClr val="tx1">
                    <a:lumMod val="65000"/>
                    <a:lumOff val="35000"/>
                  </a:schemeClr>
                </a:solidFill>
                <a:cs typeface="+mn-ea"/>
                <a:sym typeface="+mn-lt"/>
              </a:rPr>
              <a:t>文件变化之后，如果没有对接下来的文件进行同步更新，那么测试用例库中的测试用例将仍然是更新前的文件，从而引发一系列问题</a:t>
            </a:r>
          </a:p>
        </p:txBody>
      </p:sp>
      <p:sp>
        <p:nvSpPr>
          <p:cNvPr id="2" name="矩形: 圆角 1">
            <a:extLst>
              <a:ext uri="{FF2B5EF4-FFF2-40B4-BE49-F238E27FC236}">
                <a16:creationId xmlns:a16="http://schemas.microsoft.com/office/drawing/2014/main" id="{FC9B959E-AEEA-2561-8BC9-2179EE2A9CA9}"/>
              </a:ext>
            </a:extLst>
          </p:cNvPr>
          <p:cNvSpPr/>
          <p:nvPr/>
        </p:nvSpPr>
        <p:spPr>
          <a:xfrm>
            <a:off x="1067396" y="2433329"/>
            <a:ext cx="1841075" cy="534485"/>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zh-CN" altLang="en-US" dirty="0">
                <a:solidFill>
                  <a:schemeClr val="tx1">
                    <a:lumMod val="85000"/>
                    <a:lumOff val="15000"/>
                  </a:schemeClr>
                </a:solidFill>
              </a:rPr>
              <a:t>节点</a:t>
            </a:r>
            <a:r>
              <a:rPr lang="en-US" altLang="zh-CN" dirty="0" err="1">
                <a:solidFill>
                  <a:schemeClr val="tx1">
                    <a:lumMod val="85000"/>
                    <a:lumOff val="15000"/>
                  </a:schemeClr>
                </a:solidFill>
              </a:rPr>
              <a:t>yaml</a:t>
            </a:r>
            <a:r>
              <a:rPr lang="zh-CN" altLang="en-US" dirty="0">
                <a:solidFill>
                  <a:schemeClr val="tx1">
                    <a:lumMod val="85000"/>
                    <a:lumOff val="15000"/>
                  </a:schemeClr>
                </a:solidFill>
              </a:rPr>
              <a:t>文件</a:t>
            </a:r>
          </a:p>
        </p:txBody>
      </p:sp>
      <p:sp>
        <p:nvSpPr>
          <p:cNvPr id="3" name="矩形: 圆角 2">
            <a:extLst>
              <a:ext uri="{FF2B5EF4-FFF2-40B4-BE49-F238E27FC236}">
                <a16:creationId xmlns:a16="http://schemas.microsoft.com/office/drawing/2014/main" id="{A3858735-3FCB-C8F4-E68F-79C6D628D0B6}"/>
              </a:ext>
            </a:extLst>
          </p:cNvPr>
          <p:cNvSpPr/>
          <p:nvPr/>
        </p:nvSpPr>
        <p:spPr>
          <a:xfrm>
            <a:off x="1165163" y="3649141"/>
            <a:ext cx="1645543" cy="534485"/>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zh-CN" altLang="en-US" dirty="0">
                <a:solidFill>
                  <a:schemeClr val="tx1">
                    <a:lumMod val="85000"/>
                    <a:lumOff val="15000"/>
                  </a:schemeClr>
                </a:solidFill>
              </a:rPr>
              <a:t>指令</a:t>
            </a:r>
            <a:r>
              <a:rPr lang="en-US" altLang="zh-CN" dirty="0" err="1">
                <a:solidFill>
                  <a:schemeClr val="tx1">
                    <a:lumMod val="85000"/>
                    <a:lumOff val="15000"/>
                  </a:schemeClr>
                </a:solidFill>
              </a:rPr>
              <a:t>cgf</a:t>
            </a:r>
            <a:r>
              <a:rPr lang="zh-CN" altLang="en-US" dirty="0">
                <a:solidFill>
                  <a:schemeClr val="tx1">
                    <a:lumMod val="85000"/>
                    <a:lumOff val="15000"/>
                  </a:schemeClr>
                </a:solidFill>
              </a:rPr>
              <a:t>文件</a:t>
            </a:r>
          </a:p>
        </p:txBody>
      </p:sp>
      <p:sp>
        <p:nvSpPr>
          <p:cNvPr id="4" name="矩形: 圆角 3">
            <a:extLst>
              <a:ext uri="{FF2B5EF4-FFF2-40B4-BE49-F238E27FC236}">
                <a16:creationId xmlns:a16="http://schemas.microsoft.com/office/drawing/2014/main" id="{2668063A-F41C-ED39-A12C-65E0852D1D69}"/>
              </a:ext>
            </a:extLst>
          </p:cNvPr>
          <p:cNvSpPr/>
          <p:nvPr/>
        </p:nvSpPr>
        <p:spPr>
          <a:xfrm>
            <a:off x="2908471" y="3041235"/>
            <a:ext cx="2031319" cy="534485"/>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altLang="zh-CN" dirty="0">
                <a:solidFill>
                  <a:schemeClr val="tx1">
                    <a:lumMod val="85000"/>
                    <a:lumOff val="15000"/>
                  </a:schemeClr>
                </a:solidFill>
              </a:rPr>
              <a:t>RISCV-CTG</a:t>
            </a:r>
            <a:endParaRPr lang="zh-CN" altLang="en-US" dirty="0">
              <a:solidFill>
                <a:schemeClr val="tx1">
                  <a:lumMod val="85000"/>
                  <a:lumOff val="15000"/>
                </a:schemeClr>
              </a:solidFill>
            </a:endParaRPr>
          </a:p>
        </p:txBody>
      </p:sp>
      <p:cxnSp>
        <p:nvCxnSpPr>
          <p:cNvPr id="6" name="连接符: 肘形 5">
            <a:extLst>
              <a:ext uri="{FF2B5EF4-FFF2-40B4-BE49-F238E27FC236}">
                <a16:creationId xmlns:a16="http://schemas.microsoft.com/office/drawing/2014/main" id="{1E8A2FF1-1121-77E8-3B9F-CE00F1667AEC}"/>
              </a:ext>
            </a:extLst>
          </p:cNvPr>
          <p:cNvCxnSpPr>
            <a:stCxn id="2" idx="3"/>
            <a:endCxn id="4" idx="0"/>
          </p:cNvCxnSpPr>
          <p:nvPr/>
        </p:nvCxnSpPr>
        <p:spPr>
          <a:xfrm>
            <a:off x="2908471" y="2700572"/>
            <a:ext cx="1015660" cy="34066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2" name="矩形: 圆角 11">
            <a:extLst>
              <a:ext uri="{FF2B5EF4-FFF2-40B4-BE49-F238E27FC236}">
                <a16:creationId xmlns:a16="http://schemas.microsoft.com/office/drawing/2014/main" id="{24B42AB2-08EA-32DB-9FBB-A01E72366261}"/>
              </a:ext>
            </a:extLst>
          </p:cNvPr>
          <p:cNvSpPr/>
          <p:nvPr/>
        </p:nvSpPr>
        <p:spPr>
          <a:xfrm>
            <a:off x="5637180" y="2399890"/>
            <a:ext cx="1560224" cy="534485"/>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zh-CN" altLang="en-US" sz="1400" dirty="0">
                <a:solidFill>
                  <a:schemeClr val="tx1">
                    <a:lumMod val="85000"/>
                    <a:lumOff val="15000"/>
                  </a:schemeClr>
                </a:solidFill>
              </a:rPr>
              <a:t>测试用例</a:t>
            </a:r>
            <a:r>
              <a:rPr lang="en-US" altLang="zh-CN" sz="1400" dirty="0">
                <a:solidFill>
                  <a:schemeClr val="tx1">
                    <a:lumMod val="85000"/>
                    <a:lumOff val="15000"/>
                  </a:schemeClr>
                </a:solidFill>
              </a:rPr>
              <a:t>1.S</a:t>
            </a:r>
            <a:endParaRPr lang="zh-CN" altLang="en-US" sz="1400" dirty="0">
              <a:solidFill>
                <a:schemeClr val="tx1">
                  <a:lumMod val="85000"/>
                  <a:lumOff val="15000"/>
                </a:schemeClr>
              </a:solidFill>
            </a:endParaRPr>
          </a:p>
        </p:txBody>
      </p:sp>
      <p:sp>
        <p:nvSpPr>
          <p:cNvPr id="15" name="矩形: 圆角 14">
            <a:extLst>
              <a:ext uri="{FF2B5EF4-FFF2-40B4-BE49-F238E27FC236}">
                <a16:creationId xmlns:a16="http://schemas.microsoft.com/office/drawing/2014/main" id="{88464A6F-22E5-8FD9-6E1D-36E0C55943C7}"/>
              </a:ext>
            </a:extLst>
          </p:cNvPr>
          <p:cNvSpPr/>
          <p:nvPr/>
        </p:nvSpPr>
        <p:spPr>
          <a:xfrm>
            <a:off x="5637180" y="3057137"/>
            <a:ext cx="1560224" cy="534485"/>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zh-CN" altLang="en-US" sz="1400" dirty="0">
                <a:solidFill>
                  <a:schemeClr val="tx1">
                    <a:lumMod val="85000"/>
                    <a:lumOff val="15000"/>
                  </a:schemeClr>
                </a:solidFill>
              </a:rPr>
              <a:t>测试用例</a:t>
            </a:r>
            <a:r>
              <a:rPr lang="en-US" altLang="zh-CN" sz="1400" dirty="0">
                <a:solidFill>
                  <a:schemeClr val="tx1">
                    <a:lumMod val="85000"/>
                    <a:lumOff val="15000"/>
                  </a:schemeClr>
                </a:solidFill>
              </a:rPr>
              <a:t>2.S</a:t>
            </a:r>
            <a:endParaRPr lang="zh-CN" altLang="en-US" sz="1400" dirty="0">
              <a:solidFill>
                <a:schemeClr val="tx1">
                  <a:lumMod val="85000"/>
                  <a:lumOff val="15000"/>
                </a:schemeClr>
              </a:solidFill>
            </a:endParaRPr>
          </a:p>
        </p:txBody>
      </p:sp>
      <p:sp>
        <p:nvSpPr>
          <p:cNvPr id="16" name="文本框 15">
            <a:extLst>
              <a:ext uri="{FF2B5EF4-FFF2-40B4-BE49-F238E27FC236}">
                <a16:creationId xmlns:a16="http://schemas.microsoft.com/office/drawing/2014/main" id="{B3326A1D-384D-BC6C-B296-26878B28B685}"/>
              </a:ext>
            </a:extLst>
          </p:cNvPr>
          <p:cNvSpPr txBox="1"/>
          <p:nvPr/>
        </p:nvSpPr>
        <p:spPr>
          <a:xfrm>
            <a:off x="6197386" y="3447879"/>
            <a:ext cx="702914" cy="499624"/>
          </a:xfrm>
          <a:prstGeom prst="rect">
            <a:avLst/>
          </a:prstGeom>
          <a:noFill/>
        </p:spPr>
        <p:txBody>
          <a:bodyPr wrap="square" rtlCol="0">
            <a:spAutoFit/>
          </a:bodyPr>
          <a:lstStyle/>
          <a:p>
            <a:pPr>
              <a:lnSpc>
                <a:spcPct val="150000"/>
              </a:lnSpc>
            </a:pPr>
            <a:r>
              <a:rPr kumimoji="1" lang="en-US" altLang="zh-CN" sz="2000" dirty="0">
                <a:cs typeface="+mn-ea"/>
                <a:sym typeface="+mn-lt"/>
              </a:rPr>
              <a:t>…</a:t>
            </a:r>
            <a:endParaRPr kumimoji="1" lang="zh-CN" altLang="en-US" sz="2000" dirty="0">
              <a:cs typeface="+mn-ea"/>
              <a:sym typeface="+mn-lt"/>
            </a:endParaRPr>
          </a:p>
        </p:txBody>
      </p:sp>
      <p:sp>
        <p:nvSpPr>
          <p:cNvPr id="18" name="矩形: 圆角 17">
            <a:extLst>
              <a:ext uri="{FF2B5EF4-FFF2-40B4-BE49-F238E27FC236}">
                <a16:creationId xmlns:a16="http://schemas.microsoft.com/office/drawing/2014/main" id="{B47308B5-FB92-ECF7-8820-48F7DF67BC03}"/>
              </a:ext>
            </a:extLst>
          </p:cNvPr>
          <p:cNvSpPr/>
          <p:nvPr/>
        </p:nvSpPr>
        <p:spPr>
          <a:xfrm>
            <a:off x="5637180" y="4023488"/>
            <a:ext cx="1560224" cy="534485"/>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zh-CN" altLang="en-US" sz="1400" dirty="0">
                <a:solidFill>
                  <a:schemeClr val="tx1">
                    <a:lumMod val="85000"/>
                    <a:lumOff val="15000"/>
                  </a:schemeClr>
                </a:solidFill>
              </a:rPr>
              <a:t>测试用例</a:t>
            </a:r>
            <a:r>
              <a:rPr lang="en-US" altLang="zh-CN" sz="1400" dirty="0" err="1">
                <a:solidFill>
                  <a:schemeClr val="tx1">
                    <a:lumMod val="85000"/>
                    <a:lumOff val="15000"/>
                  </a:schemeClr>
                </a:solidFill>
              </a:rPr>
              <a:t>x.S</a:t>
            </a:r>
            <a:endParaRPr lang="zh-CN" altLang="en-US" sz="1400" dirty="0">
              <a:solidFill>
                <a:schemeClr val="tx1">
                  <a:lumMod val="85000"/>
                  <a:lumOff val="15000"/>
                </a:schemeClr>
              </a:solidFill>
            </a:endParaRPr>
          </a:p>
        </p:txBody>
      </p:sp>
      <p:cxnSp>
        <p:nvCxnSpPr>
          <p:cNvPr id="20" name="连接符: 肘形 19">
            <a:extLst>
              <a:ext uri="{FF2B5EF4-FFF2-40B4-BE49-F238E27FC236}">
                <a16:creationId xmlns:a16="http://schemas.microsoft.com/office/drawing/2014/main" id="{B262845E-2B76-4BAF-B8E1-80A1A424DC97}"/>
              </a:ext>
            </a:extLst>
          </p:cNvPr>
          <p:cNvCxnSpPr>
            <a:stCxn id="3" idx="3"/>
            <a:endCxn id="4" idx="2"/>
          </p:cNvCxnSpPr>
          <p:nvPr/>
        </p:nvCxnSpPr>
        <p:spPr>
          <a:xfrm flipV="1">
            <a:off x="2810706" y="3575720"/>
            <a:ext cx="1113425" cy="34066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3" name="连接符: 肘形 22">
            <a:extLst>
              <a:ext uri="{FF2B5EF4-FFF2-40B4-BE49-F238E27FC236}">
                <a16:creationId xmlns:a16="http://schemas.microsoft.com/office/drawing/2014/main" id="{95416E62-9A34-820E-BB27-0792E09375C3}"/>
              </a:ext>
            </a:extLst>
          </p:cNvPr>
          <p:cNvCxnSpPr>
            <a:stCxn id="4" idx="3"/>
            <a:endCxn id="12" idx="1"/>
          </p:cNvCxnSpPr>
          <p:nvPr/>
        </p:nvCxnSpPr>
        <p:spPr>
          <a:xfrm flipV="1">
            <a:off x="4939790" y="2667133"/>
            <a:ext cx="697390" cy="64134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5" name="连接符: 肘形 24">
            <a:extLst>
              <a:ext uri="{FF2B5EF4-FFF2-40B4-BE49-F238E27FC236}">
                <a16:creationId xmlns:a16="http://schemas.microsoft.com/office/drawing/2014/main" id="{05D7A73E-D54B-D281-29E9-B4B86B495DDD}"/>
              </a:ext>
            </a:extLst>
          </p:cNvPr>
          <p:cNvCxnSpPr>
            <a:stCxn id="4" idx="3"/>
            <a:endCxn id="15" idx="1"/>
          </p:cNvCxnSpPr>
          <p:nvPr/>
        </p:nvCxnSpPr>
        <p:spPr>
          <a:xfrm>
            <a:off x="4939790" y="3308478"/>
            <a:ext cx="697390" cy="1590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7" name="连接符: 肘形 26">
            <a:extLst>
              <a:ext uri="{FF2B5EF4-FFF2-40B4-BE49-F238E27FC236}">
                <a16:creationId xmlns:a16="http://schemas.microsoft.com/office/drawing/2014/main" id="{256CA17E-DEAA-BD5D-B715-0229DB1E34DE}"/>
              </a:ext>
            </a:extLst>
          </p:cNvPr>
          <p:cNvCxnSpPr>
            <a:stCxn id="4" idx="3"/>
            <a:endCxn id="18" idx="1"/>
          </p:cNvCxnSpPr>
          <p:nvPr/>
        </p:nvCxnSpPr>
        <p:spPr>
          <a:xfrm>
            <a:off x="4939790" y="3308478"/>
            <a:ext cx="697390" cy="98225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8" name="矩形: 圆角 27">
            <a:extLst>
              <a:ext uri="{FF2B5EF4-FFF2-40B4-BE49-F238E27FC236}">
                <a16:creationId xmlns:a16="http://schemas.microsoft.com/office/drawing/2014/main" id="{0A2F9CE2-89BB-C764-F265-DA547CFC54A0}"/>
              </a:ext>
            </a:extLst>
          </p:cNvPr>
          <p:cNvSpPr/>
          <p:nvPr/>
        </p:nvSpPr>
        <p:spPr>
          <a:xfrm>
            <a:off x="5158415" y="1903261"/>
            <a:ext cx="2393482" cy="3276293"/>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zh-CN" altLang="en-US" sz="1400" dirty="0">
              <a:solidFill>
                <a:schemeClr val="tx1">
                  <a:lumMod val="85000"/>
                  <a:lumOff val="15000"/>
                </a:schemeClr>
              </a:solidFill>
            </a:endParaRPr>
          </a:p>
        </p:txBody>
      </p:sp>
      <p:sp>
        <p:nvSpPr>
          <p:cNvPr id="29" name="文本框 28">
            <a:extLst>
              <a:ext uri="{FF2B5EF4-FFF2-40B4-BE49-F238E27FC236}">
                <a16:creationId xmlns:a16="http://schemas.microsoft.com/office/drawing/2014/main" id="{A40BD1EC-9193-804D-B28D-B02FCD5AD6CB}"/>
              </a:ext>
            </a:extLst>
          </p:cNvPr>
          <p:cNvSpPr txBox="1"/>
          <p:nvPr/>
        </p:nvSpPr>
        <p:spPr>
          <a:xfrm>
            <a:off x="5504810" y="1992566"/>
            <a:ext cx="2198206" cy="369332"/>
          </a:xfrm>
          <a:prstGeom prst="rect">
            <a:avLst/>
          </a:prstGeom>
          <a:noFill/>
        </p:spPr>
        <p:txBody>
          <a:bodyPr wrap="square" rtlCol="0">
            <a:spAutoFit/>
          </a:bodyPr>
          <a:lstStyle/>
          <a:p>
            <a:r>
              <a:rPr lang="en-US" altLang="zh-CN" dirty="0"/>
              <a:t>ACT</a:t>
            </a:r>
            <a:r>
              <a:rPr lang="zh-CN" altLang="en-US" dirty="0"/>
              <a:t>测试用例库</a:t>
            </a:r>
          </a:p>
        </p:txBody>
      </p:sp>
      <p:sp>
        <p:nvSpPr>
          <p:cNvPr id="30" name="矩形: 圆角 29">
            <a:extLst>
              <a:ext uri="{FF2B5EF4-FFF2-40B4-BE49-F238E27FC236}">
                <a16:creationId xmlns:a16="http://schemas.microsoft.com/office/drawing/2014/main" id="{FC6FD1A3-4EC9-D8E2-4673-E2F53F28F8B5}"/>
              </a:ext>
            </a:extLst>
          </p:cNvPr>
          <p:cNvSpPr/>
          <p:nvPr/>
        </p:nvSpPr>
        <p:spPr>
          <a:xfrm>
            <a:off x="8522724" y="3057137"/>
            <a:ext cx="2031319" cy="534485"/>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altLang="zh-CN" dirty="0">
                <a:solidFill>
                  <a:schemeClr val="tx1">
                    <a:lumMod val="85000"/>
                    <a:lumOff val="15000"/>
                  </a:schemeClr>
                </a:solidFill>
              </a:rPr>
              <a:t>RISCOF</a:t>
            </a:r>
            <a:r>
              <a:rPr lang="zh-CN" altLang="en-US" dirty="0">
                <a:solidFill>
                  <a:schemeClr val="tx1">
                    <a:lumMod val="85000"/>
                    <a:lumOff val="15000"/>
                  </a:schemeClr>
                </a:solidFill>
              </a:rPr>
              <a:t>框架</a:t>
            </a:r>
          </a:p>
        </p:txBody>
      </p:sp>
      <p:cxnSp>
        <p:nvCxnSpPr>
          <p:cNvPr id="32" name="连接符: 肘形 31">
            <a:extLst>
              <a:ext uri="{FF2B5EF4-FFF2-40B4-BE49-F238E27FC236}">
                <a16:creationId xmlns:a16="http://schemas.microsoft.com/office/drawing/2014/main" id="{818A2D33-D042-1A91-00DC-157ED7D44AD1}"/>
              </a:ext>
            </a:extLst>
          </p:cNvPr>
          <p:cNvCxnSpPr>
            <a:stCxn id="12" idx="3"/>
            <a:endCxn id="30" idx="1"/>
          </p:cNvCxnSpPr>
          <p:nvPr/>
        </p:nvCxnSpPr>
        <p:spPr>
          <a:xfrm>
            <a:off x="7197404" y="2667133"/>
            <a:ext cx="1325320" cy="65724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4" name="连接符: 肘形 33">
            <a:extLst>
              <a:ext uri="{FF2B5EF4-FFF2-40B4-BE49-F238E27FC236}">
                <a16:creationId xmlns:a16="http://schemas.microsoft.com/office/drawing/2014/main" id="{AB55589E-F204-02C7-A239-BDBBD5085593}"/>
              </a:ext>
            </a:extLst>
          </p:cNvPr>
          <p:cNvCxnSpPr>
            <a:stCxn id="15" idx="3"/>
            <a:endCxn id="30" idx="1"/>
          </p:cNvCxnSpPr>
          <p:nvPr/>
        </p:nvCxnSpPr>
        <p:spPr>
          <a:xfrm>
            <a:off x="7197404" y="3324380"/>
            <a:ext cx="1325320" cy="127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6" name="连接符: 肘形 35">
            <a:extLst>
              <a:ext uri="{FF2B5EF4-FFF2-40B4-BE49-F238E27FC236}">
                <a16:creationId xmlns:a16="http://schemas.microsoft.com/office/drawing/2014/main" id="{27856EBB-5E17-8B0A-6797-8C15AB06B56E}"/>
              </a:ext>
            </a:extLst>
          </p:cNvPr>
          <p:cNvCxnSpPr>
            <a:stCxn id="18" idx="3"/>
            <a:endCxn id="30" idx="1"/>
          </p:cNvCxnSpPr>
          <p:nvPr/>
        </p:nvCxnSpPr>
        <p:spPr>
          <a:xfrm flipV="1">
            <a:off x="7197404" y="3324380"/>
            <a:ext cx="1325320" cy="9663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33632024"/>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7A06A-28A2-CE27-DA5A-36355C78D205}"/>
            </a:ext>
          </a:extLst>
        </p:cNvPr>
        <p:cNvGrpSpPr/>
        <p:nvPr/>
      </p:nvGrpSpPr>
      <p:grpSpPr>
        <a:xfrm>
          <a:off x="0" y="0"/>
          <a:ext cx="0" cy="0"/>
          <a:chOff x="0" y="0"/>
          <a:chExt cx="0" cy="0"/>
        </a:xfrm>
      </p:grpSpPr>
      <p:sp>
        <p:nvSpPr>
          <p:cNvPr id="17" name="矩形 16">
            <a:extLst>
              <a:ext uri="{FF2B5EF4-FFF2-40B4-BE49-F238E27FC236}">
                <a16:creationId xmlns:a16="http://schemas.microsoft.com/office/drawing/2014/main" id="{1A39A97E-54EE-FAFB-DBBD-E11D900C2F05}"/>
              </a:ext>
            </a:extLst>
          </p:cNvPr>
          <p:cNvSpPr/>
          <p:nvPr/>
        </p:nvSpPr>
        <p:spPr>
          <a:xfrm>
            <a:off x="841337" y="530030"/>
            <a:ext cx="647652" cy="5344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cs typeface="+mn-ea"/>
                <a:sym typeface="+mn-lt"/>
              </a:rPr>
              <a:t>03</a:t>
            </a:r>
            <a:endParaRPr kumimoji="1" lang="zh-CN" altLang="en-US" sz="2400" dirty="0">
              <a:cs typeface="+mn-ea"/>
              <a:sym typeface="+mn-lt"/>
            </a:endParaRPr>
          </a:p>
        </p:txBody>
      </p:sp>
      <p:sp>
        <p:nvSpPr>
          <p:cNvPr id="9" name="文本框 8">
            <a:extLst>
              <a:ext uri="{FF2B5EF4-FFF2-40B4-BE49-F238E27FC236}">
                <a16:creationId xmlns:a16="http://schemas.microsoft.com/office/drawing/2014/main" id="{EAB6A7D5-2F5B-A0C9-EF90-E5DEBFDE0190}"/>
              </a:ext>
            </a:extLst>
          </p:cNvPr>
          <p:cNvSpPr txBox="1"/>
          <p:nvPr/>
        </p:nvSpPr>
        <p:spPr>
          <a:xfrm>
            <a:off x="1421482" y="1240909"/>
            <a:ext cx="8931491" cy="700576"/>
          </a:xfrm>
          <a:prstGeom prst="rect">
            <a:avLst/>
          </a:prstGeom>
          <a:noFill/>
        </p:spPr>
        <p:txBody>
          <a:bodyPr wrap="square" rtlCol="0">
            <a:spAutoFit/>
          </a:bodyPr>
          <a:lstStyle/>
          <a:p>
            <a:pPr>
              <a:lnSpc>
                <a:spcPct val="150000"/>
              </a:lnSpc>
            </a:pPr>
            <a:r>
              <a:rPr kumimoji="1" lang="en-US" altLang="zh-CN" sz="1400" dirty="0">
                <a:solidFill>
                  <a:schemeClr val="tx1">
                    <a:lumMod val="65000"/>
                    <a:lumOff val="35000"/>
                  </a:schemeClr>
                </a:solidFill>
                <a:cs typeface="+mn-ea"/>
                <a:sym typeface="+mn-lt"/>
              </a:rPr>
              <a:t>      ACT</a:t>
            </a:r>
            <a:r>
              <a:rPr kumimoji="1" lang="zh-CN" altLang="en-US" sz="1400" dirty="0">
                <a:solidFill>
                  <a:schemeClr val="tx1">
                    <a:lumMod val="65000"/>
                    <a:lumOff val="35000"/>
                  </a:schemeClr>
                </a:solidFill>
                <a:cs typeface="+mn-ea"/>
                <a:sym typeface="+mn-lt"/>
              </a:rPr>
              <a:t>测试使用的测试框架是由多个测试工具共同协同完成对应测试工作，因此部分工具的一些小问题都会导致许多测试用例无法在</a:t>
            </a:r>
            <a:r>
              <a:rPr kumimoji="1" lang="en-US" altLang="zh-CN" sz="1400" dirty="0">
                <a:solidFill>
                  <a:schemeClr val="tx1">
                    <a:lumMod val="65000"/>
                    <a:lumOff val="35000"/>
                  </a:schemeClr>
                </a:solidFill>
                <a:cs typeface="+mn-ea"/>
                <a:sym typeface="+mn-lt"/>
              </a:rPr>
              <a:t>RISCOF</a:t>
            </a:r>
            <a:r>
              <a:rPr kumimoji="1" lang="zh-CN" altLang="en-US" sz="1400" dirty="0">
                <a:solidFill>
                  <a:schemeClr val="tx1">
                    <a:lumMod val="65000"/>
                    <a:lumOff val="35000"/>
                  </a:schemeClr>
                </a:solidFill>
                <a:cs typeface="+mn-ea"/>
                <a:sym typeface="+mn-lt"/>
              </a:rPr>
              <a:t>上跑通测试，而各工具之间又经常出现奇怪的兼容错误，导致</a:t>
            </a:r>
            <a:r>
              <a:rPr kumimoji="1" lang="en-US" altLang="zh-CN" sz="1400" dirty="0">
                <a:solidFill>
                  <a:schemeClr val="tx1">
                    <a:lumMod val="65000"/>
                    <a:lumOff val="35000"/>
                  </a:schemeClr>
                </a:solidFill>
                <a:cs typeface="+mn-ea"/>
                <a:sym typeface="+mn-lt"/>
              </a:rPr>
              <a:t>debug</a:t>
            </a:r>
            <a:r>
              <a:rPr kumimoji="1" lang="zh-CN" altLang="en-US" sz="1400" dirty="0">
                <a:solidFill>
                  <a:schemeClr val="tx1">
                    <a:lumMod val="65000"/>
                    <a:lumOff val="35000"/>
                  </a:schemeClr>
                </a:solidFill>
                <a:cs typeface="+mn-ea"/>
                <a:sym typeface="+mn-lt"/>
              </a:rPr>
              <a:t>进度缓慢。</a:t>
            </a:r>
          </a:p>
        </p:txBody>
      </p:sp>
      <p:pic>
        <p:nvPicPr>
          <p:cNvPr id="7" name="图片 6">
            <a:extLst>
              <a:ext uri="{FF2B5EF4-FFF2-40B4-BE49-F238E27FC236}">
                <a16:creationId xmlns:a16="http://schemas.microsoft.com/office/drawing/2014/main" id="{6C2A539C-5446-AB93-C18E-03D81E3B7D99}"/>
              </a:ext>
            </a:extLst>
          </p:cNvPr>
          <p:cNvPicPr>
            <a:picLocks noChangeAspect="1"/>
          </p:cNvPicPr>
          <p:nvPr/>
        </p:nvPicPr>
        <p:blipFill>
          <a:blip r:embed="rId3"/>
          <a:stretch>
            <a:fillRect/>
          </a:stretch>
        </p:blipFill>
        <p:spPr>
          <a:xfrm>
            <a:off x="2313610" y="2319353"/>
            <a:ext cx="6664693" cy="3845673"/>
          </a:xfrm>
          <a:prstGeom prst="rect">
            <a:avLst/>
          </a:prstGeom>
        </p:spPr>
      </p:pic>
      <p:sp>
        <p:nvSpPr>
          <p:cNvPr id="11" name="文本框 10">
            <a:extLst>
              <a:ext uri="{FF2B5EF4-FFF2-40B4-BE49-F238E27FC236}">
                <a16:creationId xmlns:a16="http://schemas.microsoft.com/office/drawing/2014/main" id="{7B884EC8-5C6F-A59E-D11F-9A6CC48866C1}"/>
              </a:ext>
            </a:extLst>
          </p:cNvPr>
          <p:cNvSpPr txBox="1"/>
          <p:nvPr/>
        </p:nvSpPr>
        <p:spPr>
          <a:xfrm>
            <a:off x="1519670" y="566439"/>
            <a:ext cx="5692584" cy="461665"/>
          </a:xfrm>
          <a:prstGeom prst="rect">
            <a:avLst/>
          </a:prstGeom>
          <a:noFill/>
        </p:spPr>
        <p:txBody>
          <a:bodyPr wrap="none" rtlCol="0">
            <a:spAutoFit/>
          </a:bodyPr>
          <a:lstStyle/>
          <a:p>
            <a:r>
              <a:rPr lang="zh-CN" altLang="en-US" sz="2400" dirty="0">
                <a:solidFill>
                  <a:schemeClr val="tx1">
                    <a:lumMod val="75000"/>
                    <a:lumOff val="25000"/>
                  </a:schemeClr>
                </a:solidFill>
                <a:cs typeface="+mn-ea"/>
                <a:sym typeface="+mn-lt"/>
              </a:rPr>
              <a:t>测试框架依赖的工具之间的兼容</a:t>
            </a:r>
            <a:r>
              <a:rPr lang="en-US" altLang="zh-CN" sz="2400" dirty="0">
                <a:solidFill>
                  <a:schemeClr val="tx1">
                    <a:lumMod val="75000"/>
                    <a:lumOff val="25000"/>
                  </a:schemeClr>
                </a:solidFill>
                <a:cs typeface="+mn-ea"/>
                <a:sym typeface="+mn-lt"/>
              </a:rPr>
              <a:t>bug</a:t>
            </a:r>
            <a:r>
              <a:rPr lang="zh-CN" altLang="en-US" sz="2400" dirty="0">
                <a:solidFill>
                  <a:schemeClr val="tx1">
                    <a:lumMod val="75000"/>
                    <a:lumOff val="25000"/>
                  </a:schemeClr>
                </a:solidFill>
                <a:cs typeface="+mn-ea"/>
                <a:sym typeface="+mn-lt"/>
              </a:rPr>
              <a:t>过多</a:t>
            </a:r>
          </a:p>
        </p:txBody>
      </p:sp>
    </p:spTree>
    <p:extLst>
      <p:ext uri="{BB962C8B-B14F-4D97-AF65-F5344CB8AC3E}">
        <p14:creationId xmlns:p14="http://schemas.microsoft.com/office/powerpoint/2010/main" val="457588432"/>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945F2-3E4E-A62A-2886-00C130CB44A3}"/>
            </a:ext>
          </a:extLst>
        </p:cNvPr>
        <p:cNvGrpSpPr/>
        <p:nvPr/>
      </p:nvGrpSpPr>
      <p:grpSpPr>
        <a:xfrm>
          <a:off x="0" y="0"/>
          <a:ext cx="0" cy="0"/>
          <a:chOff x="0" y="0"/>
          <a:chExt cx="0" cy="0"/>
        </a:xfrm>
      </p:grpSpPr>
      <p:sp>
        <p:nvSpPr>
          <p:cNvPr id="24" name="文本框 23">
            <a:extLst>
              <a:ext uri="{FF2B5EF4-FFF2-40B4-BE49-F238E27FC236}">
                <a16:creationId xmlns:a16="http://schemas.microsoft.com/office/drawing/2014/main" id="{6C58AABA-14AB-4C15-2189-3B01689AB481}"/>
              </a:ext>
            </a:extLst>
          </p:cNvPr>
          <p:cNvSpPr txBox="1"/>
          <p:nvPr/>
        </p:nvSpPr>
        <p:spPr>
          <a:xfrm>
            <a:off x="829063" y="272562"/>
            <a:ext cx="5191549" cy="523220"/>
          </a:xfrm>
          <a:prstGeom prst="rect">
            <a:avLst/>
          </a:prstGeom>
          <a:noFill/>
        </p:spPr>
        <p:txBody>
          <a:bodyPr wrap="none" rtlCol="0">
            <a:spAutoFit/>
          </a:bodyPr>
          <a:lstStyle/>
          <a:p>
            <a:r>
              <a:rPr kumimoji="1" lang="zh-CN" altLang="en-US" sz="2800" dirty="0">
                <a:solidFill>
                  <a:schemeClr val="tx1">
                    <a:lumMod val="75000"/>
                    <a:lumOff val="25000"/>
                  </a:schemeClr>
                </a:solidFill>
                <a:cs typeface="+mn-ea"/>
                <a:sym typeface="+mn-lt"/>
              </a:rPr>
              <a:t>测试团队为</a:t>
            </a:r>
            <a:r>
              <a:rPr kumimoji="1" lang="en-US" altLang="zh-CN" sz="2800" dirty="0">
                <a:solidFill>
                  <a:schemeClr val="tx1">
                    <a:lumMod val="75000"/>
                    <a:lumOff val="25000"/>
                  </a:schemeClr>
                </a:solidFill>
                <a:cs typeface="+mn-ea"/>
                <a:sym typeface="+mn-lt"/>
              </a:rPr>
              <a:t>ACT</a:t>
            </a:r>
            <a:r>
              <a:rPr kumimoji="1" lang="zh-CN" altLang="en-US" sz="2800" dirty="0">
                <a:solidFill>
                  <a:schemeClr val="tx1">
                    <a:lumMod val="75000"/>
                    <a:lumOff val="25000"/>
                  </a:schemeClr>
                </a:solidFill>
                <a:cs typeface="+mn-ea"/>
                <a:sym typeface="+mn-lt"/>
              </a:rPr>
              <a:t>作出的一些贡献</a:t>
            </a:r>
          </a:p>
        </p:txBody>
      </p:sp>
      <p:sp>
        <p:nvSpPr>
          <p:cNvPr id="5" name="文本框 4">
            <a:extLst>
              <a:ext uri="{FF2B5EF4-FFF2-40B4-BE49-F238E27FC236}">
                <a16:creationId xmlns:a16="http://schemas.microsoft.com/office/drawing/2014/main" id="{1E622258-E2D3-89A7-B637-A414591FAC24}"/>
              </a:ext>
            </a:extLst>
          </p:cNvPr>
          <p:cNvSpPr txBox="1"/>
          <p:nvPr/>
        </p:nvSpPr>
        <p:spPr>
          <a:xfrm>
            <a:off x="1243511" y="1068937"/>
            <a:ext cx="8931491" cy="4901726"/>
          </a:xfrm>
          <a:prstGeom prst="rect">
            <a:avLst/>
          </a:prstGeom>
          <a:noFill/>
        </p:spPr>
        <p:txBody>
          <a:bodyPr wrap="square" rtlCol="0">
            <a:spAutoFit/>
          </a:bodyPr>
          <a:lstStyle/>
          <a:p>
            <a:pPr>
              <a:lnSpc>
                <a:spcPct val="150000"/>
              </a:lnSpc>
            </a:pPr>
            <a:r>
              <a:rPr kumimoji="1" lang="en-US" altLang="zh-CN" sz="1400" dirty="0">
                <a:solidFill>
                  <a:schemeClr val="tx1">
                    <a:lumMod val="65000"/>
                    <a:lumOff val="35000"/>
                  </a:schemeClr>
                </a:solidFill>
                <a:cs typeface="+mn-ea"/>
                <a:sym typeface="+mn-lt"/>
              </a:rPr>
              <a:t>[ACT] Update RV64I </a:t>
            </a:r>
            <a:r>
              <a:rPr kumimoji="1" lang="en-US" altLang="zh-CN" sz="1400" dirty="0" err="1">
                <a:solidFill>
                  <a:schemeClr val="tx1">
                    <a:lumMod val="65000"/>
                    <a:lumOff val="35000"/>
                  </a:schemeClr>
                </a:solidFill>
                <a:cs typeface="+mn-ea"/>
                <a:sym typeface="+mn-lt"/>
              </a:rPr>
              <a:t>sra</a:t>
            </a:r>
            <a:r>
              <a:rPr kumimoji="1" lang="en-US" altLang="zh-CN" sz="1400" dirty="0">
                <a:solidFill>
                  <a:schemeClr val="tx1">
                    <a:lumMod val="65000"/>
                    <a:lumOff val="35000"/>
                  </a:schemeClr>
                </a:solidFill>
                <a:cs typeface="+mn-ea"/>
                <a:sym typeface="+mn-lt"/>
              </a:rPr>
              <a:t> test cases </a:t>
            </a:r>
            <a:r>
              <a:rPr kumimoji="1" lang="en-US" altLang="zh-CN" sz="1400" dirty="0">
                <a:solidFill>
                  <a:schemeClr val="tx1">
                    <a:lumMod val="65000"/>
                    <a:lumOff val="35000"/>
                  </a:schemeClr>
                </a:solidFill>
                <a:cs typeface="+mn-ea"/>
                <a:sym typeface="+mn-lt"/>
                <a:hlinkClick r:id="rId3"/>
              </a:rPr>
              <a:t>#pr564</a:t>
            </a:r>
            <a:endParaRPr kumimoji="1" lang="en-US" altLang="zh-CN" sz="1400" dirty="0">
              <a:solidFill>
                <a:schemeClr val="tx1">
                  <a:lumMod val="65000"/>
                  <a:lumOff val="35000"/>
                </a:schemeClr>
              </a:solidFill>
              <a:cs typeface="+mn-ea"/>
              <a:sym typeface="+mn-lt"/>
            </a:endParaRPr>
          </a:p>
          <a:p>
            <a:pPr>
              <a:lnSpc>
                <a:spcPct val="150000"/>
              </a:lnSpc>
            </a:pPr>
            <a:r>
              <a:rPr kumimoji="1" lang="en-US" altLang="zh-CN" sz="1400" dirty="0">
                <a:solidFill>
                  <a:schemeClr val="tx1">
                    <a:lumMod val="65000"/>
                    <a:lumOff val="35000"/>
                  </a:schemeClr>
                </a:solidFill>
                <a:cs typeface="+mn-ea"/>
                <a:sym typeface="+mn-lt"/>
              </a:rPr>
              <a:t>[ACT] Update RV64I </a:t>
            </a:r>
            <a:r>
              <a:rPr kumimoji="1" lang="en-US" altLang="zh-CN" sz="1400" dirty="0" err="1">
                <a:solidFill>
                  <a:schemeClr val="tx1">
                    <a:lumMod val="65000"/>
                    <a:lumOff val="35000"/>
                  </a:schemeClr>
                </a:solidFill>
                <a:cs typeface="+mn-ea"/>
                <a:sym typeface="+mn-lt"/>
              </a:rPr>
              <a:t>sraw</a:t>
            </a:r>
            <a:r>
              <a:rPr kumimoji="1" lang="en-US" altLang="zh-CN" sz="1400" dirty="0">
                <a:solidFill>
                  <a:schemeClr val="tx1">
                    <a:lumMod val="65000"/>
                    <a:lumOff val="35000"/>
                  </a:schemeClr>
                </a:solidFill>
                <a:cs typeface="+mn-ea"/>
                <a:sym typeface="+mn-lt"/>
              </a:rPr>
              <a:t> test cases </a:t>
            </a:r>
            <a:r>
              <a:rPr kumimoji="1" lang="en-US" altLang="zh-CN" sz="1400" dirty="0">
                <a:solidFill>
                  <a:schemeClr val="tx1">
                    <a:lumMod val="65000"/>
                    <a:lumOff val="35000"/>
                  </a:schemeClr>
                </a:solidFill>
                <a:cs typeface="+mn-ea"/>
                <a:sym typeface="+mn-lt"/>
                <a:hlinkClick r:id="rId4"/>
              </a:rPr>
              <a:t>#pr564</a:t>
            </a:r>
            <a:endParaRPr kumimoji="1" lang="en-US" altLang="zh-CN" sz="1400" dirty="0">
              <a:solidFill>
                <a:schemeClr val="tx1">
                  <a:lumMod val="65000"/>
                  <a:lumOff val="35000"/>
                </a:schemeClr>
              </a:solidFill>
              <a:cs typeface="+mn-ea"/>
              <a:sym typeface="+mn-lt"/>
            </a:endParaRPr>
          </a:p>
          <a:p>
            <a:pPr>
              <a:lnSpc>
                <a:spcPct val="150000"/>
              </a:lnSpc>
            </a:pPr>
            <a:r>
              <a:rPr kumimoji="1" lang="en-US" altLang="zh-CN" sz="1400" dirty="0">
                <a:solidFill>
                  <a:schemeClr val="tx1">
                    <a:lumMod val="65000"/>
                    <a:lumOff val="35000"/>
                  </a:schemeClr>
                </a:solidFill>
                <a:cs typeface="+mn-ea"/>
                <a:sym typeface="+mn-lt"/>
              </a:rPr>
              <a:t>[ACT]add missing </a:t>
            </a:r>
            <a:r>
              <a:rPr kumimoji="1" lang="en-US" altLang="zh-CN" sz="1400" dirty="0" err="1">
                <a:solidFill>
                  <a:schemeClr val="tx1">
                    <a:lumMod val="65000"/>
                    <a:lumOff val="35000"/>
                  </a:schemeClr>
                </a:solidFill>
                <a:cs typeface="+mn-ea"/>
                <a:sym typeface="+mn-lt"/>
              </a:rPr>
              <a:t>zfh</a:t>
            </a:r>
            <a:r>
              <a:rPr kumimoji="1" lang="en-US" altLang="zh-CN" sz="1400" dirty="0">
                <a:solidFill>
                  <a:schemeClr val="tx1">
                    <a:lumMod val="65000"/>
                    <a:lumOff val="35000"/>
                  </a:schemeClr>
                </a:solidFill>
                <a:cs typeface="+mn-ea"/>
                <a:sym typeface="+mn-lt"/>
              </a:rPr>
              <a:t> testcases</a:t>
            </a:r>
            <a:r>
              <a:rPr kumimoji="1" lang="en-US" altLang="zh-CN" sz="1400" dirty="0">
                <a:solidFill>
                  <a:schemeClr val="tx1">
                    <a:lumMod val="65000"/>
                    <a:lumOff val="35000"/>
                  </a:schemeClr>
                </a:solidFill>
                <a:cs typeface="+mn-ea"/>
                <a:sym typeface="+mn-lt"/>
                <a:hlinkClick r:id="rId5"/>
              </a:rPr>
              <a:t>#572</a:t>
            </a:r>
            <a:endParaRPr kumimoji="1" lang="en-US" altLang="zh-CN" sz="1400" dirty="0">
              <a:solidFill>
                <a:schemeClr val="tx1">
                  <a:lumMod val="65000"/>
                  <a:lumOff val="35000"/>
                </a:schemeClr>
              </a:solidFill>
              <a:cs typeface="+mn-ea"/>
              <a:sym typeface="+mn-lt"/>
            </a:endParaRPr>
          </a:p>
          <a:p>
            <a:pPr>
              <a:lnSpc>
                <a:spcPct val="150000"/>
              </a:lnSpc>
            </a:pPr>
            <a:r>
              <a:rPr kumimoji="1" lang="en-US" altLang="zh-CN" sz="1400" dirty="0">
                <a:solidFill>
                  <a:schemeClr val="tx1">
                    <a:lumMod val="65000"/>
                    <a:lumOff val="35000"/>
                  </a:schemeClr>
                </a:solidFill>
                <a:cs typeface="+mn-ea"/>
                <a:sym typeface="+mn-lt"/>
              </a:rPr>
              <a:t>[ACT] Add tests for CMO extension </a:t>
            </a:r>
            <a:r>
              <a:rPr kumimoji="1" lang="en-US" altLang="zh-CN" sz="1400" dirty="0">
                <a:solidFill>
                  <a:schemeClr val="tx1">
                    <a:lumMod val="65000"/>
                    <a:lumOff val="35000"/>
                  </a:schemeClr>
                </a:solidFill>
                <a:cs typeface="+mn-ea"/>
                <a:sym typeface="+mn-lt"/>
                <a:hlinkClick r:id="rId6"/>
              </a:rPr>
              <a:t>#494</a:t>
            </a:r>
            <a:endParaRPr kumimoji="1" lang="en-US" altLang="zh-CN" sz="1400" dirty="0">
              <a:solidFill>
                <a:schemeClr val="tx1">
                  <a:lumMod val="65000"/>
                  <a:lumOff val="35000"/>
                </a:schemeClr>
              </a:solidFill>
              <a:cs typeface="+mn-ea"/>
              <a:sym typeface="+mn-lt"/>
            </a:endParaRPr>
          </a:p>
          <a:p>
            <a:pPr>
              <a:lnSpc>
                <a:spcPct val="150000"/>
              </a:lnSpc>
            </a:pPr>
            <a:r>
              <a:rPr kumimoji="1" lang="en-US" altLang="zh-CN" sz="1400" dirty="0">
                <a:solidFill>
                  <a:schemeClr val="tx1">
                    <a:lumMod val="65000"/>
                    <a:lumOff val="35000"/>
                  </a:schemeClr>
                </a:solidFill>
                <a:cs typeface="+mn-ea"/>
                <a:sym typeface="+mn-lt"/>
              </a:rPr>
              <a:t>[CTG] Add new cli param '—filter'</a:t>
            </a:r>
            <a:r>
              <a:rPr kumimoji="1" lang="en-US" altLang="zh-CN" sz="1400" dirty="0">
                <a:solidFill>
                  <a:schemeClr val="tx1">
                    <a:lumMod val="65000"/>
                    <a:lumOff val="35000"/>
                  </a:schemeClr>
                </a:solidFill>
                <a:cs typeface="+mn-ea"/>
                <a:sym typeface="+mn-lt"/>
                <a:hlinkClick r:id="rId7"/>
              </a:rPr>
              <a:t>#571 </a:t>
            </a:r>
            <a:endParaRPr kumimoji="1" lang="en-US" altLang="zh-CN" sz="1400" dirty="0">
              <a:solidFill>
                <a:schemeClr val="tx1">
                  <a:lumMod val="65000"/>
                  <a:lumOff val="35000"/>
                </a:schemeClr>
              </a:solidFill>
              <a:cs typeface="+mn-ea"/>
              <a:sym typeface="+mn-lt"/>
            </a:endParaRPr>
          </a:p>
          <a:p>
            <a:pPr>
              <a:lnSpc>
                <a:spcPct val="150000"/>
              </a:lnSpc>
            </a:pPr>
            <a:r>
              <a:rPr kumimoji="1" lang="en-US" altLang="zh-CN" sz="1400" dirty="0">
                <a:solidFill>
                  <a:schemeClr val="tx1">
                    <a:lumMod val="65000"/>
                    <a:lumOff val="35000"/>
                  </a:schemeClr>
                </a:solidFill>
                <a:cs typeface="+mn-ea"/>
                <a:sym typeface="+mn-lt"/>
              </a:rPr>
              <a:t>[CTG] Replace set with </a:t>
            </a:r>
            <a:r>
              <a:rPr kumimoji="1" lang="en-US" altLang="zh-CN" sz="1400" dirty="0" err="1">
                <a:solidFill>
                  <a:schemeClr val="tx1">
                    <a:lumMod val="65000"/>
                    <a:lumOff val="35000"/>
                  </a:schemeClr>
                </a:solidFill>
                <a:cs typeface="+mn-ea"/>
                <a:sym typeface="+mn-lt"/>
              </a:rPr>
              <a:t>OrderedSet</a:t>
            </a:r>
            <a:r>
              <a:rPr kumimoji="1" lang="en-US" altLang="zh-CN" sz="1400" dirty="0">
                <a:solidFill>
                  <a:schemeClr val="tx1">
                    <a:lumMod val="65000"/>
                    <a:lumOff val="35000"/>
                  </a:schemeClr>
                </a:solidFill>
                <a:cs typeface="+mn-ea"/>
                <a:sym typeface="+mn-lt"/>
              </a:rPr>
              <a:t> </a:t>
            </a:r>
            <a:r>
              <a:rPr kumimoji="1" lang="en-US" altLang="zh-CN" sz="1400" dirty="0">
                <a:solidFill>
                  <a:schemeClr val="tx1">
                    <a:lumMod val="65000"/>
                    <a:lumOff val="35000"/>
                  </a:schemeClr>
                </a:solidFill>
                <a:cs typeface="+mn-ea"/>
                <a:sym typeface="+mn-lt"/>
                <a:hlinkClick r:id="rId8"/>
              </a:rPr>
              <a:t>#570</a:t>
            </a:r>
            <a:endParaRPr kumimoji="1" lang="en-US" altLang="zh-CN" sz="1400" dirty="0">
              <a:solidFill>
                <a:schemeClr val="tx1">
                  <a:lumMod val="65000"/>
                  <a:lumOff val="35000"/>
                </a:schemeClr>
              </a:solidFill>
              <a:cs typeface="+mn-ea"/>
              <a:sym typeface="+mn-lt"/>
            </a:endParaRPr>
          </a:p>
          <a:p>
            <a:pPr>
              <a:lnSpc>
                <a:spcPct val="150000"/>
              </a:lnSpc>
            </a:pPr>
            <a:r>
              <a:rPr kumimoji="1" lang="nn-NO" altLang="zh-CN" sz="1400" dirty="0">
                <a:solidFill>
                  <a:schemeClr val="tx1">
                    <a:lumMod val="65000"/>
                    <a:lumOff val="35000"/>
                  </a:schemeClr>
                </a:solidFill>
                <a:cs typeface="+mn-ea"/>
                <a:sym typeface="+mn-lt"/>
              </a:rPr>
              <a:t>[CTG] Update env_dir </a:t>
            </a:r>
            <a:r>
              <a:rPr kumimoji="1" lang="nn-NO" altLang="zh-CN" sz="1400" dirty="0">
                <a:solidFill>
                  <a:schemeClr val="tx1">
                    <a:lumMod val="65000"/>
                    <a:lumOff val="35000"/>
                  </a:schemeClr>
                </a:solidFill>
                <a:cs typeface="+mn-ea"/>
                <a:sym typeface="+mn-lt"/>
                <a:hlinkClick r:id="rId9"/>
              </a:rPr>
              <a:t>#539</a:t>
            </a:r>
            <a:endParaRPr kumimoji="1" lang="nn-NO" altLang="zh-CN" sz="1400" dirty="0">
              <a:solidFill>
                <a:schemeClr val="tx1">
                  <a:lumMod val="65000"/>
                  <a:lumOff val="35000"/>
                </a:schemeClr>
              </a:solidFill>
              <a:cs typeface="+mn-ea"/>
              <a:sym typeface="+mn-lt"/>
            </a:endParaRPr>
          </a:p>
          <a:p>
            <a:pPr>
              <a:lnSpc>
                <a:spcPct val="150000"/>
              </a:lnSpc>
            </a:pPr>
            <a:r>
              <a:rPr kumimoji="1" lang="en-US" altLang="zh-CN" sz="1400" dirty="0">
                <a:solidFill>
                  <a:schemeClr val="tx1">
                    <a:lumMod val="65000"/>
                    <a:lumOff val="35000"/>
                  </a:schemeClr>
                </a:solidFill>
                <a:cs typeface="+mn-ea"/>
                <a:sym typeface="+mn-lt"/>
              </a:rPr>
              <a:t>[CTG] replace </a:t>
            </a:r>
            <a:r>
              <a:rPr kumimoji="1" lang="en-US" altLang="zh-CN" sz="1400" dirty="0" err="1">
                <a:solidFill>
                  <a:schemeClr val="tx1">
                    <a:lumMod val="65000"/>
                    <a:lumOff val="35000"/>
                  </a:schemeClr>
                </a:solidFill>
                <a:cs typeface="+mn-ea"/>
                <a:sym typeface="+mn-lt"/>
              </a:rPr>
              <a:t>load_yamls</a:t>
            </a:r>
            <a:r>
              <a:rPr kumimoji="1" lang="en-US" altLang="zh-CN" sz="1400" dirty="0">
                <a:solidFill>
                  <a:schemeClr val="tx1">
                    <a:lumMod val="65000"/>
                    <a:lumOff val="35000"/>
                  </a:schemeClr>
                </a:solidFill>
                <a:cs typeface="+mn-ea"/>
                <a:sym typeface="+mn-lt"/>
              </a:rPr>
              <a:t> with </a:t>
            </a:r>
            <a:r>
              <a:rPr kumimoji="1" lang="en-US" altLang="zh-CN" sz="1400" dirty="0" err="1">
                <a:solidFill>
                  <a:schemeClr val="tx1">
                    <a:lumMod val="65000"/>
                    <a:lumOff val="35000"/>
                  </a:schemeClr>
                </a:solidFill>
                <a:cs typeface="+mn-ea"/>
                <a:sym typeface="+mn-lt"/>
              </a:rPr>
              <a:t>load_yaml</a:t>
            </a:r>
            <a:r>
              <a:rPr kumimoji="1" lang="en-US" altLang="zh-CN" sz="1400" dirty="0">
                <a:solidFill>
                  <a:schemeClr val="tx1">
                    <a:lumMod val="65000"/>
                    <a:lumOff val="35000"/>
                  </a:schemeClr>
                </a:solidFill>
                <a:cs typeface="+mn-ea"/>
                <a:sym typeface="+mn-lt"/>
              </a:rPr>
              <a:t> </a:t>
            </a:r>
            <a:r>
              <a:rPr kumimoji="1" lang="en-US" altLang="zh-CN" sz="1400" dirty="0">
                <a:solidFill>
                  <a:schemeClr val="tx1">
                    <a:lumMod val="65000"/>
                    <a:lumOff val="35000"/>
                  </a:schemeClr>
                </a:solidFill>
                <a:cs typeface="+mn-ea"/>
                <a:sym typeface="+mn-lt"/>
                <a:hlinkClick r:id="rId10"/>
              </a:rPr>
              <a:t>#548</a:t>
            </a:r>
            <a:endParaRPr kumimoji="1" lang="en-US" altLang="zh-CN" sz="1400" dirty="0">
              <a:solidFill>
                <a:schemeClr val="tx1">
                  <a:lumMod val="65000"/>
                  <a:lumOff val="35000"/>
                </a:schemeClr>
              </a:solidFill>
              <a:cs typeface="+mn-ea"/>
              <a:sym typeface="+mn-lt"/>
            </a:endParaRPr>
          </a:p>
          <a:p>
            <a:pPr>
              <a:lnSpc>
                <a:spcPct val="150000"/>
              </a:lnSpc>
            </a:pPr>
            <a:r>
              <a:rPr kumimoji="1" lang="en-US" altLang="zh-CN" sz="1400" dirty="0">
                <a:solidFill>
                  <a:schemeClr val="tx1">
                    <a:lumMod val="65000"/>
                    <a:lumOff val="35000"/>
                  </a:schemeClr>
                </a:solidFill>
                <a:cs typeface="+mn-ea"/>
                <a:sym typeface="+mn-lt"/>
              </a:rPr>
              <a:t>[CTG] Fix cross() missing </a:t>
            </a:r>
            <a:r>
              <a:rPr kumimoji="1" lang="en-US" altLang="zh-CN" sz="1400" dirty="0" err="1">
                <a:solidFill>
                  <a:schemeClr val="tx1">
                    <a:lumMod val="65000"/>
                    <a:lumOff val="35000"/>
                  </a:schemeClr>
                </a:solidFill>
                <a:cs typeface="+mn-ea"/>
                <a:sym typeface="+mn-lt"/>
              </a:rPr>
              <a:t>inxFlag</a:t>
            </a:r>
            <a:r>
              <a:rPr kumimoji="1" lang="en-US" altLang="zh-CN" sz="1400" dirty="0">
                <a:solidFill>
                  <a:schemeClr val="tx1">
                    <a:lumMod val="65000"/>
                    <a:lumOff val="35000"/>
                  </a:schemeClr>
                </a:solidFill>
                <a:cs typeface="+mn-ea"/>
                <a:sym typeface="+mn-lt"/>
              </a:rPr>
              <a:t> param </a:t>
            </a:r>
            <a:r>
              <a:rPr kumimoji="1" lang="en-US" altLang="zh-CN" sz="1400" dirty="0">
                <a:solidFill>
                  <a:schemeClr val="tx1">
                    <a:lumMod val="65000"/>
                    <a:lumOff val="35000"/>
                  </a:schemeClr>
                </a:solidFill>
                <a:cs typeface="+mn-ea"/>
                <a:sym typeface="+mn-lt"/>
                <a:hlinkClick r:id="rId11"/>
              </a:rPr>
              <a:t>#546</a:t>
            </a:r>
            <a:endParaRPr kumimoji="1" lang="en-US" altLang="zh-CN" sz="1400" dirty="0">
              <a:solidFill>
                <a:schemeClr val="tx1">
                  <a:lumMod val="65000"/>
                  <a:lumOff val="35000"/>
                </a:schemeClr>
              </a:solidFill>
              <a:cs typeface="+mn-ea"/>
              <a:sym typeface="+mn-lt"/>
            </a:endParaRPr>
          </a:p>
          <a:p>
            <a:pPr>
              <a:lnSpc>
                <a:spcPct val="150000"/>
              </a:lnSpc>
            </a:pPr>
            <a:r>
              <a:rPr kumimoji="1" lang="en-US" altLang="zh-CN" sz="1400" dirty="0">
                <a:solidFill>
                  <a:schemeClr val="tx1">
                    <a:lumMod val="65000"/>
                    <a:lumOff val="35000"/>
                  </a:schemeClr>
                </a:solidFill>
                <a:cs typeface="+mn-ea"/>
                <a:sym typeface="+mn-lt"/>
              </a:rPr>
              <a:t>[ISAC] Fix undefined rs1_val, rs2_val </a:t>
            </a:r>
            <a:r>
              <a:rPr kumimoji="1" lang="en-US" altLang="zh-CN" sz="1400" dirty="0">
                <a:solidFill>
                  <a:schemeClr val="tx1">
                    <a:lumMod val="65000"/>
                    <a:lumOff val="35000"/>
                  </a:schemeClr>
                </a:solidFill>
                <a:cs typeface="+mn-ea"/>
                <a:sym typeface="+mn-lt"/>
                <a:hlinkClick r:id="rId12"/>
              </a:rPr>
              <a:t>#547</a:t>
            </a:r>
            <a:endParaRPr kumimoji="1" lang="en-US" altLang="zh-CN" sz="1400" dirty="0">
              <a:solidFill>
                <a:schemeClr val="tx1">
                  <a:lumMod val="65000"/>
                  <a:lumOff val="35000"/>
                </a:schemeClr>
              </a:solidFill>
              <a:cs typeface="+mn-ea"/>
              <a:sym typeface="+mn-lt"/>
            </a:endParaRPr>
          </a:p>
          <a:p>
            <a:pPr>
              <a:lnSpc>
                <a:spcPct val="150000"/>
              </a:lnSpc>
            </a:pPr>
            <a:r>
              <a:rPr kumimoji="1" lang="en-US" altLang="zh-CN" sz="1400" dirty="0">
                <a:solidFill>
                  <a:schemeClr val="tx1">
                    <a:lumMod val="65000"/>
                    <a:lumOff val="35000"/>
                  </a:schemeClr>
                </a:solidFill>
                <a:cs typeface="+mn-ea"/>
                <a:sym typeface="+mn-lt"/>
              </a:rPr>
              <a:t>[CTG]fix </a:t>
            </a:r>
            <a:r>
              <a:rPr kumimoji="1" lang="en-US" altLang="zh-CN" sz="1400" dirty="0" err="1">
                <a:solidFill>
                  <a:schemeClr val="tx1">
                    <a:lumMod val="65000"/>
                    <a:lumOff val="35000"/>
                  </a:schemeClr>
                </a:solidFill>
                <a:cs typeface="+mn-ea"/>
                <a:sym typeface="+mn-lt"/>
              </a:rPr>
              <a:t>ext_specific_vars</a:t>
            </a:r>
            <a:r>
              <a:rPr kumimoji="1" lang="en-US" altLang="zh-CN" sz="1400" dirty="0">
                <a:solidFill>
                  <a:schemeClr val="tx1">
                    <a:lumMod val="65000"/>
                    <a:lumOff val="35000"/>
                  </a:schemeClr>
                </a:solidFill>
                <a:cs typeface="+mn-ea"/>
                <a:sym typeface="+mn-lt"/>
              </a:rPr>
              <a:t> bug </a:t>
            </a:r>
            <a:r>
              <a:rPr kumimoji="1" lang="en-US" altLang="zh-CN" sz="1400" dirty="0">
                <a:solidFill>
                  <a:schemeClr val="tx1">
                    <a:lumMod val="65000"/>
                    <a:lumOff val="35000"/>
                  </a:schemeClr>
                </a:solidFill>
                <a:cs typeface="+mn-ea"/>
                <a:sym typeface="+mn-lt"/>
                <a:hlinkClick r:id="rId13"/>
              </a:rPr>
              <a:t>#517</a:t>
            </a:r>
            <a:endParaRPr kumimoji="1" lang="en-US" altLang="zh-CN" sz="1400" dirty="0">
              <a:solidFill>
                <a:schemeClr val="tx1">
                  <a:lumMod val="65000"/>
                  <a:lumOff val="35000"/>
                </a:schemeClr>
              </a:solidFill>
              <a:cs typeface="+mn-ea"/>
              <a:sym typeface="+mn-lt"/>
            </a:endParaRPr>
          </a:p>
          <a:p>
            <a:pPr>
              <a:lnSpc>
                <a:spcPct val="150000"/>
              </a:lnSpc>
            </a:pPr>
            <a:r>
              <a:rPr kumimoji="1" lang="en-US" altLang="zh-CN" sz="1400" dirty="0">
                <a:solidFill>
                  <a:schemeClr val="tx1">
                    <a:lumMod val="65000"/>
                    <a:lumOff val="35000"/>
                  </a:schemeClr>
                </a:solidFill>
                <a:cs typeface="+mn-ea"/>
                <a:sym typeface="+mn-lt"/>
              </a:rPr>
              <a:t>[ISAC]: Replaces the use of </a:t>
            </a:r>
            <a:r>
              <a:rPr kumimoji="1" lang="en-US" altLang="zh-CN" sz="1400" dirty="0" err="1">
                <a:solidFill>
                  <a:schemeClr val="tx1">
                    <a:lumMod val="65000"/>
                    <a:lumOff val="35000"/>
                  </a:schemeClr>
                </a:solidFill>
                <a:cs typeface="+mn-ea"/>
                <a:sym typeface="+mn-lt"/>
              </a:rPr>
              <a:t>round_trip_dump</a:t>
            </a:r>
            <a:r>
              <a:rPr kumimoji="1" lang="en-US" altLang="zh-CN" sz="1400" dirty="0">
                <a:solidFill>
                  <a:schemeClr val="tx1">
                    <a:lumMod val="65000"/>
                    <a:lumOff val="35000"/>
                  </a:schemeClr>
                </a:solidFill>
                <a:cs typeface="+mn-ea"/>
                <a:sym typeface="+mn-lt"/>
              </a:rPr>
              <a:t> </a:t>
            </a:r>
            <a:r>
              <a:rPr kumimoji="1" lang="en-US" altLang="zh-CN" sz="1400" dirty="0">
                <a:solidFill>
                  <a:schemeClr val="tx1">
                    <a:lumMod val="65000"/>
                    <a:lumOff val="35000"/>
                  </a:schemeClr>
                </a:solidFill>
                <a:cs typeface="+mn-ea"/>
                <a:sym typeface="+mn-lt"/>
                <a:hlinkClick r:id="rId14"/>
              </a:rPr>
              <a:t>#549</a:t>
            </a:r>
            <a:endParaRPr kumimoji="1" lang="en-US" altLang="zh-CN" sz="1400" dirty="0">
              <a:solidFill>
                <a:schemeClr val="tx1">
                  <a:lumMod val="65000"/>
                  <a:lumOff val="35000"/>
                </a:schemeClr>
              </a:solidFill>
              <a:cs typeface="+mn-ea"/>
              <a:sym typeface="+mn-lt"/>
            </a:endParaRPr>
          </a:p>
          <a:p>
            <a:pPr>
              <a:lnSpc>
                <a:spcPct val="150000"/>
              </a:lnSpc>
            </a:pPr>
            <a:r>
              <a:rPr kumimoji="1" lang="en-US" altLang="zh-CN" sz="1400" dirty="0">
                <a:solidFill>
                  <a:schemeClr val="tx1">
                    <a:lumMod val="65000"/>
                    <a:lumOff val="35000"/>
                  </a:schemeClr>
                </a:solidFill>
                <a:cs typeface="+mn-ea"/>
                <a:sym typeface="+mn-lt"/>
              </a:rPr>
              <a:t>[ISAC] fix </a:t>
            </a:r>
            <a:r>
              <a:rPr kumimoji="1" lang="en-US" altLang="zh-CN" sz="1400" dirty="0" err="1">
                <a:solidFill>
                  <a:schemeClr val="tx1">
                    <a:lumMod val="65000"/>
                    <a:lumOff val="35000"/>
                  </a:schemeClr>
                </a:solidFill>
                <a:cs typeface="+mn-ea"/>
                <a:sym typeface="+mn-lt"/>
              </a:rPr>
              <a:t>isac</a:t>
            </a:r>
            <a:r>
              <a:rPr kumimoji="1" lang="en-US" altLang="zh-CN" sz="1400" dirty="0">
                <a:solidFill>
                  <a:schemeClr val="tx1">
                    <a:lumMod val="65000"/>
                    <a:lumOff val="35000"/>
                  </a:schemeClr>
                </a:solidFill>
                <a:cs typeface="+mn-ea"/>
                <a:sym typeface="+mn-lt"/>
              </a:rPr>
              <a:t> string bug </a:t>
            </a:r>
            <a:r>
              <a:rPr kumimoji="1" lang="en-US" altLang="zh-CN" sz="1400" dirty="0">
                <a:solidFill>
                  <a:schemeClr val="tx1">
                    <a:lumMod val="65000"/>
                    <a:lumOff val="35000"/>
                  </a:schemeClr>
                </a:solidFill>
                <a:cs typeface="+mn-ea"/>
                <a:sym typeface="+mn-lt"/>
                <a:hlinkClick r:id="rId15"/>
              </a:rPr>
              <a:t>#544</a:t>
            </a:r>
            <a:endParaRPr kumimoji="1" lang="en-US" altLang="zh-CN" sz="1400" dirty="0">
              <a:solidFill>
                <a:schemeClr val="tx1">
                  <a:lumMod val="65000"/>
                  <a:lumOff val="35000"/>
                </a:schemeClr>
              </a:solidFill>
              <a:cs typeface="+mn-ea"/>
              <a:sym typeface="+mn-lt"/>
            </a:endParaRPr>
          </a:p>
          <a:p>
            <a:pPr>
              <a:lnSpc>
                <a:spcPct val="150000"/>
              </a:lnSpc>
            </a:pPr>
            <a:r>
              <a:rPr kumimoji="1" lang="en-US" altLang="zh-CN" sz="1400" dirty="0">
                <a:solidFill>
                  <a:schemeClr val="tx1">
                    <a:lumMod val="65000"/>
                    <a:lumOff val="35000"/>
                  </a:schemeClr>
                </a:solidFill>
                <a:cs typeface="+mn-ea"/>
                <a:sym typeface="+mn-lt"/>
              </a:rPr>
              <a:t>[ISAC]Add </a:t>
            </a:r>
            <a:r>
              <a:rPr kumimoji="1" lang="en-US" altLang="zh-CN" sz="1400" dirty="0" err="1">
                <a:solidFill>
                  <a:schemeClr val="tx1">
                    <a:lumMod val="65000"/>
                    <a:lumOff val="35000"/>
                  </a:schemeClr>
                </a:solidFill>
                <a:cs typeface="+mn-ea"/>
                <a:sym typeface="+mn-lt"/>
              </a:rPr>
              <a:t>InternalDecoder</a:t>
            </a:r>
            <a:r>
              <a:rPr kumimoji="1" lang="en-US" altLang="zh-CN" sz="1400" dirty="0">
                <a:solidFill>
                  <a:schemeClr val="tx1">
                    <a:lumMod val="65000"/>
                    <a:lumOff val="35000"/>
                  </a:schemeClr>
                </a:solidFill>
                <a:cs typeface="+mn-ea"/>
                <a:sym typeface="+mn-lt"/>
              </a:rPr>
              <a:t> </a:t>
            </a:r>
            <a:r>
              <a:rPr kumimoji="1" lang="en-US" altLang="zh-CN" sz="1400" dirty="0" err="1">
                <a:solidFill>
                  <a:schemeClr val="tx1">
                    <a:lumMod val="65000"/>
                    <a:lumOff val="35000"/>
                  </a:schemeClr>
                </a:solidFill>
                <a:cs typeface="+mn-ea"/>
                <a:sym typeface="+mn-lt"/>
              </a:rPr>
              <a:t>zfh</a:t>
            </a:r>
            <a:r>
              <a:rPr kumimoji="1" lang="en-US" altLang="zh-CN" sz="1400" dirty="0">
                <a:solidFill>
                  <a:schemeClr val="tx1">
                    <a:lumMod val="65000"/>
                    <a:lumOff val="35000"/>
                  </a:schemeClr>
                </a:solidFill>
                <a:cs typeface="+mn-ea"/>
                <a:sym typeface="+mn-lt"/>
              </a:rPr>
              <a:t> instructions support</a:t>
            </a:r>
            <a:r>
              <a:rPr kumimoji="1" lang="en-US" altLang="zh-CN" sz="1400" dirty="0">
                <a:solidFill>
                  <a:schemeClr val="tx1">
                    <a:lumMod val="65000"/>
                    <a:lumOff val="35000"/>
                  </a:schemeClr>
                </a:solidFill>
                <a:cs typeface="+mn-ea"/>
                <a:sym typeface="+mn-lt"/>
                <a:hlinkClick r:id="rId16"/>
              </a:rPr>
              <a:t>#573 </a:t>
            </a:r>
            <a:endParaRPr kumimoji="1" lang="en-US" altLang="zh-CN" sz="1400" dirty="0">
              <a:solidFill>
                <a:schemeClr val="tx1">
                  <a:lumMod val="65000"/>
                  <a:lumOff val="35000"/>
                </a:schemeClr>
              </a:solidFill>
              <a:cs typeface="+mn-ea"/>
              <a:sym typeface="+mn-lt"/>
            </a:endParaRPr>
          </a:p>
          <a:p>
            <a:pPr>
              <a:lnSpc>
                <a:spcPct val="150000"/>
              </a:lnSpc>
            </a:pPr>
            <a:endParaRPr kumimoji="1" lang="zh-CN" altLang="en-US" sz="1400"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3308474453"/>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70856-A8CC-0226-43D8-6A5C6DE95AF0}"/>
            </a:ext>
          </a:extLst>
        </p:cNvPr>
        <p:cNvGrpSpPr/>
        <p:nvPr/>
      </p:nvGrpSpPr>
      <p:grpSpPr>
        <a:xfrm>
          <a:off x="0" y="0"/>
          <a:ext cx="0" cy="0"/>
          <a:chOff x="0" y="0"/>
          <a:chExt cx="0" cy="0"/>
        </a:xfrm>
      </p:grpSpPr>
      <p:sp>
        <p:nvSpPr>
          <p:cNvPr id="20" name="文本框 19">
            <a:extLst>
              <a:ext uri="{FF2B5EF4-FFF2-40B4-BE49-F238E27FC236}">
                <a16:creationId xmlns:a16="http://schemas.microsoft.com/office/drawing/2014/main" id="{445663FF-68B9-8375-78D8-472489ECDA53}"/>
              </a:ext>
            </a:extLst>
          </p:cNvPr>
          <p:cNvSpPr txBox="1"/>
          <p:nvPr/>
        </p:nvSpPr>
        <p:spPr>
          <a:xfrm>
            <a:off x="1734464" y="2100682"/>
            <a:ext cx="8238019" cy="1346907"/>
          </a:xfrm>
          <a:prstGeom prst="rect">
            <a:avLst/>
          </a:prstGeom>
          <a:noFill/>
        </p:spPr>
        <p:txBody>
          <a:bodyPr wrap="square" rtlCol="0">
            <a:spAutoFit/>
          </a:bodyPr>
          <a:lstStyle/>
          <a:p>
            <a:pPr>
              <a:lnSpc>
                <a:spcPct val="150000"/>
              </a:lnSpc>
            </a:pPr>
            <a:r>
              <a:rPr kumimoji="1" lang="zh-CN" altLang="en-US" sz="1400" dirty="0">
                <a:solidFill>
                  <a:schemeClr val="tx1">
                    <a:lumMod val="65000"/>
                    <a:lumOff val="35000"/>
                  </a:schemeClr>
                </a:solidFill>
                <a:cs typeface="+mn-ea"/>
                <a:sym typeface="+mn-lt"/>
              </a:rPr>
              <a:t>尽管通过 </a:t>
            </a:r>
            <a:r>
              <a:rPr kumimoji="1" lang="en-US" altLang="zh-CN" sz="1400" dirty="0">
                <a:solidFill>
                  <a:schemeClr val="tx1">
                    <a:lumMod val="65000"/>
                    <a:lumOff val="35000"/>
                  </a:schemeClr>
                </a:solidFill>
                <a:cs typeface="+mn-ea"/>
                <a:sym typeface="+mn-lt"/>
              </a:rPr>
              <a:t>ACT</a:t>
            </a:r>
            <a:r>
              <a:rPr kumimoji="1" lang="zh-CN" altLang="en-US" sz="1400" dirty="0">
                <a:solidFill>
                  <a:schemeClr val="tx1">
                    <a:lumMod val="65000"/>
                    <a:lumOff val="35000"/>
                  </a:schemeClr>
                </a:solidFill>
                <a:cs typeface="+mn-ea"/>
                <a:sym typeface="+mn-lt"/>
              </a:rPr>
              <a:t>测试并不意味着设计符合 </a:t>
            </a:r>
            <a:r>
              <a:rPr kumimoji="1" lang="en-US" altLang="zh-CN" sz="1400" dirty="0">
                <a:solidFill>
                  <a:schemeClr val="tx1">
                    <a:lumMod val="65000"/>
                    <a:lumOff val="35000"/>
                  </a:schemeClr>
                </a:solidFill>
                <a:cs typeface="+mn-ea"/>
                <a:sym typeface="+mn-lt"/>
              </a:rPr>
              <a:t>RISC-V </a:t>
            </a:r>
            <a:r>
              <a:rPr kumimoji="1" lang="zh-CN" altLang="en-US" sz="1400" dirty="0">
                <a:solidFill>
                  <a:schemeClr val="tx1">
                    <a:lumMod val="65000"/>
                    <a:lumOff val="35000"/>
                  </a:schemeClr>
                </a:solidFill>
                <a:cs typeface="+mn-ea"/>
                <a:sym typeface="+mn-lt"/>
              </a:rPr>
              <a:t>架构。作为最小的一个过滤器，</a:t>
            </a:r>
            <a:r>
              <a:rPr kumimoji="1" lang="en-US" altLang="zh-CN" sz="1400" dirty="0">
                <a:solidFill>
                  <a:schemeClr val="tx1">
                    <a:lumMod val="65000"/>
                    <a:lumOff val="35000"/>
                  </a:schemeClr>
                </a:solidFill>
                <a:cs typeface="+mn-ea"/>
                <a:sym typeface="+mn-lt"/>
              </a:rPr>
              <a:t>ACT</a:t>
            </a:r>
            <a:r>
              <a:rPr kumimoji="1" lang="zh-CN" altLang="en-US" sz="1400" dirty="0">
                <a:solidFill>
                  <a:schemeClr val="tx1">
                    <a:lumMod val="65000"/>
                    <a:lumOff val="35000"/>
                  </a:schemeClr>
                </a:solidFill>
                <a:cs typeface="+mn-ea"/>
                <a:sym typeface="+mn-lt"/>
              </a:rPr>
              <a:t>仅用于检查规范的重要方面，而不关注细节。但是</a:t>
            </a:r>
            <a:r>
              <a:rPr kumimoji="1" lang="en-US" altLang="zh-CN" sz="1400" dirty="0">
                <a:solidFill>
                  <a:schemeClr val="tx1">
                    <a:lumMod val="65000"/>
                    <a:lumOff val="35000"/>
                  </a:schemeClr>
                </a:solidFill>
                <a:cs typeface="+mn-ea"/>
                <a:sym typeface="+mn-lt"/>
              </a:rPr>
              <a:t>Act</a:t>
            </a:r>
            <a:r>
              <a:rPr kumimoji="1" lang="zh-CN" altLang="en-US" sz="1400" dirty="0">
                <a:solidFill>
                  <a:schemeClr val="tx1">
                    <a:lumMod val="65000"/>
                    <a:lumOff val="35000"/>
                  </a:schemeClr>
                </a:solidFill>
                <a:cs typeface="+mn-ea"/>
                <a:sym typeface="+mn-lt"/>
              </a:rPr>
              <a:t>测试能向用户确保规范已被正确解释，厂商通过将其对应的芯片自己进行或送入验证实验室进行</a:t>
            </a:r>
            <a:r>
              <a:rPr kumimoji="1" lang="en-US" altLang="zh-CN" sz="1400" dirty="0">
                <a:solidFill>
                  <a:schemeClr val="tx1">
                    <a:lumMod val="65000"/>
                    <a:lumOff val="35000"/>
                  </a:schemeClr>
                </a:solidFill>
                <a:cs typeface="+mn-ea"/>
                <a:sym typeface="+mn-lt"/>
              </a:rPr>
              <a:t>ACT</a:t>
            </a:r>
            <a:r>
              <a:rPr kumimoji="1" lang="zh-CN" altLang="en-US" sz="1400" dirty="0">
                <a:solidFill>
                  <a:schemeClr val="tx1">
                    <a:lumMod val="65000"/>
                    <a:lumOff val="35000"/>
                  </a:schemeClr>
                </a:solidFill>
                <a:cs typeface="+mn-ea"/>
                <a:sym typeface="+mn-lt"/>
              </a:rPr>
              <a:t>测试通过后，该芯片便可被声明为符合 </a:t>
            </a:r>
            <a:r>
              <a:rPr kumimoji="1" lang="en-US" altLang="zh-CN" sz="1400" dirty="0">
                <a:solidFill>
                  <a:schemeClr val="tx1">
                    <a:lumMod val="65000"/>
                    <a:lumOff val="35000"/>
                  </a:schemeClr>
                </a:solidFill>
                <a:cs typeface="+mn-ea"/>
                <a:sym typeface="+mn-lt"/>
              </a:rPr>
              <a:t>RISC-V ACT</a:t>
            </a:r>
            <a:r>
              <a:rPr kumimoji="1" lang="zh-CN" altLang="en-US" sz="1400" dirty="0">
                <a:solidFill>
                  <a:schemeClr val="tx1">
                    <a:lumMod val="65000"/>
                    <a:lumOff val="35000"/>
                  </a:schemeClr>
                </a:solidFill>
                <a:cs typeface="+mn-ea"/>
                <a:sym typeface="+mn-lt"/>
              </a:rPr>
              <a:t>架构测试。从而进行后续系列的更严格的测试如安全测试。</a:t>
            </a:r>
          </a:p>
        </p:txBody>
      </p:sp>
      <p:sp>
        <p:nvSpPr>
          <p:cNvPr id="24" name="文本框 23">
            <a:extLst>
              <a:ext uri="{FF2B5EF4-FFF2-40B4-BE49-F238E27FC236}">
                <a16:creationId xmlns:a16="http://schemas.microsoft.com/office/drawing/2014/main" id="{79710E53-5B72-4B22-A2C4-11DCFCC2DAA3}"/>
              </a:ext>
            </a:extLst>
          </p:cNvPr>
          <p:cNvSpPr txBox="1"/>
          <p:nvPr/>
        </p:nvSpPr>
        <p:spPr>
          <a:xfrm>
            <a:off x="1241527" y="555287"/>
            <a:ext cx="3037113" cy="523220"/>
          </a:xfrm>
          <a:prstGeom prst="rect">
            <a:avLst/>
          </a:prstGeom>
          <a:noFill/>
        </p:spPr>
        <p:txBody>
          <a:bodyPr wrap="none" rtlCol="0">
            <a:spAutoFit/>
          </a:bodyPr>
          <a:lstStyle/>
          <a:p>
            <a:r>
              <a:rPr kumimoji="1" lang="en-US" altLang="zh-CN" sz="2800" dirty="0">
                <a:solidFill>
                  <a:schemeClr val="tx1">
                    <a:lumMod val="75000"/>
                    <a:lumOff val="25000"/>
                  </a:schemeClr>
                </a:solidFill>
                <a:cs typeface="+mn-ea"/>
                <a:sym typeface="+mn-lt"/>
              </a:rPr>
              <a:t>ACT</a:t>
            </a:r>
            <a:r>
              <a:rPr kumimoji="1" lang="zh-CN" altLang="en-US" sz="2800" dirty="0">
                <a:solidFill>
                  <a:schemeClr val="tx1">
                    <a:lumMod val="75000"/>
                    <a:lumOff val="25000"/>
                  </a:schemeClr>
                </a:solidFill>
                <a:cs typeface="+mn-ea"/>
                <a:sym typeface="+mn-lt"/>
              </a:rPr>
              <a:t>的作用及意义</a:t>
            </a:r>
          </a:p>
        </p:txBody>
      </p:sp>
    </p:spTree>
    <p:extLst>
      <p:ext uri="{BB962C8B-B14F-4D97-AF65-F5344CB8AC3E}">
        <p14:creationId xmlns:p14="http://schemas.microsoft.com/office/powerpoint/2010/main" val="484428480"/>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BF6711-0C9B-8C17-E479-AA80810A1567}"/>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F15EA8AD-9403-403B-E85A-AA8DB4CC241B}"/>
              </a:ext>
            </a:extLst>
          </p:cNvPr>
          <p:cNvSpPr txBox="1"/>
          <p:nvPr/>
        </p:nvSpPr>
        <p:spPr>
          <a:xfrm>
            <a:off x="3616449" y="2520513"/>
            <a:ext cx="4048556" cy="923330"/>
          </a:xfrm>
          <a:prstGeom prst="rect">
            <a:avLst/>
          </a:prstGeom>
          <a:noFill/>
        </p:spPr>
        <p:txBody>
          <a:bodyPr wrap="square" rtlCol="0">
            <a:spAutoFit/>
          </a:bodyPr>
          <a:lstStyle/>
          <a:p>
            <a:pPr algn="dist"/>
            <a:r>
              <a:rPr kumimoji="1" lang="zh-CN" altLang="en-US" sz="5400" dirty="0">
                <a:solidFill>
                  <a:schemeClr val="tx1">
                    <a:lumMod val="65000"/>
                    <a:lumOff val="35000"/>
                  </a:schemeClr>
                </a:solidFill>
                <a:cs typeface="+mn-ea"/>
                <a:sym typeface="+mn-lt"/>
              </a:rPr>
              <a:t>感谢指导</a:t>
            </a:r>
          </a:p>
        </p:txBody>
      </p:sp>
    </p:spTree>
    <p:extLst>
      <p:ext uri="{BB962C8B-B14F-4D97-AF65-F5344CB8AC3E}">
        <p14:creationId xmlns:p14="http://schemas.microsoft.com/office/powerpoint/2010/main" val="1440024079"/>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 name="KSO_WPP_MARK_KEY" val="e0b31fbc-dd69-4fa4-9e08-ff364e41fd26"/>
  <p:tag name="COMMONDATA" val="eyJoZGlkIjoiYjNkNDYxMmIwNmM5NTY2OTdkODYxNGM2OGY2YmI2OGYifQ=="/>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slus3pf">
      <a:majorFont>
        <a:latin typeface="造字工房悦黑体验版纤细体"/>
        <a:ea typeface="造字工房悦黑体验版纤细体"/>
        <a:cs typeface=""/>
      </a:majorFont>
      <a:minorFont>
        <a:latin typeface="造字工房悦黑体验版纤细体"/>
        <a:ea typeface="造字工房悦黑体验版纤细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slus3pf">
      <a:majorFont>
        <a:latin typeface="造字工房悦黑体验版纤细体"/>
        <a:ea typeface="造字工房悦黑体验版纤细体"/>
        <a:cs typeface=""/>
      </a:majorFont>
      <a:minorFont>
        <a:latin typeface="造字工房悦黑体验版纤细体"/>
        <a:ea typeface="造字工房悦黑体验版纤细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684</Words>
  <Application>Microsoft Office PowerPoint</Application>
  <PresentationFormat>宽屏</PresentationFormat>
  <Paragraphs>56</Paragraphs>
  <Slides>9</Slides>
  <Notes>9</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9</vt:i4>
      </vt:variant>
    </vt:vector>
  </HeadingPairs>
  <TitlesOfParts>
    <vt:vector size="16" baseType="lpstr">
      <vt:lpstr>DengXian</vt:lpstr>
      <vt:lpstr>思源黑体</vt:lpstr>
      <vt:lpstr>微软雅黑</vt:lpstr>
      <vt:lpstr>造字工房悦黑体验版纤细体</vt:lpstr>
      <vt:lpstr>Arial</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极简黑白</dc:title>
  <dc:creator>第一PPT</dc:creator>
  <cp:keywords>www.1ppt.com</cp:keywords>
  <dc:description>www.1ppt.com</dc:description>
  <cp:lastModifiedBy>陈阳 许</cp:lastModifiedBy>
  <cp:revision>14</cp:revision>
  <dcterms:created xsi:type="dcterms:W3CDTF">2018-06-17T04:53:00Z</dcterms:created>
  <dcterms:modified xsi:type="dcterms:W3CDTF">2024-12-05T17:51:49Z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DC1139D8EC0C4FDEABA2DBB49A713C4D_12</vt:lpwstr>
  </property>
  <property fmtid="{D5CDD505-2E9C-101B-9397-08002B2CF9AE}" pid="3" name="KSOProductBuildVer">
    <vt:lpwstr>2052-11.1.0.14309</vt:lpwstr>
  </property>
</Properties>
</file>