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42" r:id="rId2"/>
    <p:sldId id="345" r:id="rId3"/>
    <p:sldId id="348" r:id="rId4"/>
    <p:sldId id="320" r:id="rId5"/>
    <p:sldId id="347" r:id="rId6"/>
    <p:sldId id="349" r:id="rId7"/>
    <p:sldId id="354" r:id="rId8"/>
    <p:sldId id="355" r:id="rId9"/>
    <p:sldId id="356" r:id="rId10"/>
    <p:sldId id="350" r:id="rId11"/>
    <p:sldId id="357" r:id="rId12"/>
    <p:sldId id="358" r:id="rId13"/>
    <p:sldId id="352" r:id="rId14"/>
    <p:sldId id="353" r:id="rId15"/>
    <p:sldId id="359" r:id="rId16"/>
    <p:sldId id="361" r:id="rId17"/>
    <p:sldId id="362" r:id="rId18"/>
    <p:sldId id="363" r:id="rId19"/>
    <p:sldId id="364" r:id="rId20"/>
    <p:sldId id="365" r:id="rId21"/>
    <p:sldId id="360" r:id="rId22"/>
    <p:sldId id="306" r:id="rId23"/>
  </p:sldIdLst>
  <p:sldSz cx="12198350" cy="6859588"/>
  <p:notesSz cx="6858000" cy="9144000"/>
  <p:custDataLst>
    <p:tags r:id="rId25"/>
  </p:custDataLst>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pos="304">
          <p15:clr>
            <a:srgbClr val="A4A3A4"/>
          </p15:clr>
        </p15:guide>
        <p15:guide id="4" pos="1892">
          <p15:clr>
            <a:srgbClr val="A4A3A4"/>
          </p15:clr>
        </p15:guide>
        <p15:guide id="5" pos="12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005DA2"/>
    <a:srgbClr val="FFC400"/>
    <a:srgbClr val="FFD347"/>
    <a:srgbClr val="FFC91D"/>
    <a:srgbClr val="0071C1"/>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9" autoAdjust="0"/>
    <p:restoredTop sz="94660"/>
  </p:normalViewPr>
  <p:slideViewPr>
    <p:cSldViewPr>
      <p:cViewPr varScale="1">
        <p:scale>
          <a:sx n="147" d="100"/>
          <a:sy n="147" d="100"/>
        </p:scale>
        <p:origin x="132" y="192"/>
      </p:cViewPr>
      <p:guideLst>
        <p:guide orient="horz" pos="2160"/>
        <p:guide pos="3842"/>
        <p:guide pos="304"/>
        <p:guide pos="1892"/>
        <p:guide pos="121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t>2024/8/16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t>‹#›</a:t>
            </a:fld>
            <a:endParaRPr lang="zh-CN" altLang="en-US"/>
          </a:p>
        </p:txBody>
      </p:sp>
    </p:spTree>
    <p:extLst>
      <p:ext uri="{BB962C8B-B14F-4D97-AF65-F5344CB8AC3E}">
        <p14:creationId xmlns:p14="http://schemas.microsoft.com/office/powerpoint/2010/main" val="3389924582"/>
      </p:ext>
    </p:extLst>
  </p:cSld>
  <p:clrMap bg1="lt1" tx1="dk1" bg2="lt2" tx2="dk2" accent1="accent1" accent2="accent2" accent3="accent3" accent4="accent4" accent5="accent5" accent6="accent6" hlink="hlink" folHlink="folHlink"/>
  <p:notesStyle>
    <a:lvl1pPr marL="0" algn="l" defTabSz="1219627" rtl="0" eaLnBrk="1" latinLnBrk="0" hangingPunct="1">
      <a:defRPr sz="1600" kern="1200">
        <a:solidFill>
          <a:schemeClr val="tx1"/>
        </a:solidFill>
        <a:latin typeface="+mn-lt"/>
        <a:ea typeface="+mn-ea"/>
        <a:cs typeface="+mn-cs"/>
      </a:defRPr>
    </a:lvl1pPr>
    <a:lvl2pPr marL="609813" algn="l" defTabSz="1219627" rtl="0" eaLnBrk="1" latinLnBrk="0" hangingPunct="1">
      <a:defRPr sz="1600" kern="1200">
        <a:solidFill>
          <a:schemeClr val="tx1"/>
        </a:solidFill>
        <a:latin typeface="+mn-lt"/>
        <a:ea typeface="+mn-ea"/>
        <a:cs typeface="+mn-cs"/>
      </a:defRPr>
    </a:lvl2pPr>
    <a:lvl3pPr marL="1219627" algn="l" defTabSz="1219627" rtl="0" eaLnBrk="1" latinLnBrk="0" hangingPunct="1">
      <a:defRPr sz="1600" kern="1200">
        <a:solidFill>
          <a:schemeClr val="tx1"/>
        </a:solidFill>
        <a:latin typeface="+mn-lt"/>
        <a:ea typeface="+mn-ea"/>
        <a:cs typeface="+mn-cs"/>
      </a:defRPr>
    </a:lvl3pPr>
    <a:lvl4pPr marL="1829440" algn="l" defTabSz="1219627" rtl="0" eaLnBrk="1" latinLnBrk="0" hangingPunct="1">
      <a:defRPr sz="1600" kern="1200">
        <a:solidFill>
          <a:schemeClr val="tx1"/>
        </a:solidFill>
        <a:latin typeface="+mn-lt"/>
        <a:ea typeface="+mn-ea"/>
        <a:cs typeface="+mn-cs"/>
      </a:defRPr>
    </a:lvl4pPr>
    <a:lvl5pPr marL="2439253" algn="l" defTabSz="1219627" rtl="0" eaLnBrk="1" latinLnBrk="0" hangingPunct="1">
      <a:defRPr sz="1600" kern="1200">
        <a:solidFill>
          <a:schemeClr val="tx1"/>
        </a:solidFill>
        <a:latin typeface="+mn-lt"/>
        <a:ea typeface="+mn-ea"/>
        <a:cs typeface="+mn-cs"/>
      </a:defRPr>
    </a:lvl5pPr>
    <a:lvl6pPr marL="3049067" algn="l" defTabSz="1219627" rtl="0" eaLnBrk="1" latinLnBrk="0" hangingPunct="1">
      <a:defRPr sz="1600" kern="1200">
        <a:solidFill>
          <a:schemeClr val="tx1"/>
        </a:solidFill>
        <a:latin typeface="+mn-lt"/>
        <a:ea typeface="+mn-ea"/>
        <a:cs typeface="+mn-cs"/>
      </a:defRPr>
    </a:lvl6pPr>
    <a:lvl7pPr marL="3658880" algn="l" defTabSz="1219627" rtl="0" eaLnBrk="1" latinLnBrk="0" hangingPunct="1">
      <a:defRPr sz="1600" kern="1200">
        <a:solidFill>
          <a:schemeClr val="tx1"/>
        </a:solidFill>
        <a:latin typeface="+mn-lt"/>
        <a:ea typeface="+mn-ea"/>
        <a:cs typeface="+mn-cs"/>
      </a:defRPr>
    </a:lvl7pPr>
    <a:lvl8pPr marL="4268694" algn="l" defTabSz="1219627" rtl="0" eaLnBrk="1" latinLnBrk="0" hangingPunct="1">
      <a:defRPr sz="1600" kern="1200">
        <a:solidFill>
          <a:schemeClr val="tx1"/>
        </a:solidFill>
        <a:latin typeface="+mn-lt"/>
        <a:ea typeface="+mn-ea"/>
        <a:cs typeface="+mn-cs"/>
      </a:defRPr>
    </a:lvl8pPr>
    <a:lvl9pPr marL="4878507" algn="l" defTabSz="121962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10</a:t>
            </a:fld>
            <a:endParaRPr lang="zh-CN" altLang="en-US"/>
          </a:p>
        </p:txBody>
      </p:sp>
    </p:spTree>
    <p:extLst>
      <p:ext uri="{BB962C8B-B14F-4D97-AF65-F5344CB8AC3E}">
        <p14:creationId xmlns:p14="http://schemas.microsoft.com/office/powerpoint/2010/main" val="2408552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11</a:t>
            </a:fld>
            <a:endParaRPr lang="zh-CN" altLang="en-US"/>
          </a:p>
        </p:txBody>
      </p:sp>
    </p:spTree>
    <p:extLst>
      <p:ext uri="{BB962C8B-B14F-4D97-AF65-F5344CB8AC3E}">
        <p14:creationId xmlns:p14="http://schemas.microsoft.com/office/powerpoint/2010/main" val="507023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12</a:t>
            </a:fld>
            <a:endParaRPr lang="zh-CN" altLang="en-US"/>
          </a:p>
        </p:txBody>
      </p:sp>
    </p:spTree>
    <p:extLst>
      <p:ext uri="{BB962C8B-B14F-4D97-AF65-F5344CB8AC3E}">
        <p14:creationId xmlns:p14="http://schemas.microsoft.com/office/powerpoint/2010/main" val="1131796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13</a:t>
            </a:fld>
            <a:endParaRPr lang="zh-CN" altLang="en-US"/>
          </a:p>
        </p:txBody>
      </p:sp>
    </p:spTree>
    <p:extLst>
      <p:ext uri="{BB962C8B-B14F-4D97-AF65-F5344CB8AC3E}">
        <p14:creationId xmlns:p14="http://schemas.microsoft.com/office/powerpoint/2010/main" val="135503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14</a:t>
            </a:fld>
            <a:endParaRPr lang="zh-CN" altLang="en-US"/>
          </a:p>
        </p:txBody>
      </p:sp>
    </p:spTree>
    <p:extLst>
      <p:ext uri="{BB962C8B-B14F-4D97-AF65-F5344CB8AC3E}">
        <p14:creationId xmlns:p14="http://schemas.microsoft.com/office/powerpoint/2010/main" val="522569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15</a:t>
            </a:fld>
            <a:endParaRPr lang="zh-CN" altLang="en-US"/>
          </a:p>
        </p:txBody>
      </p:sp>
    </p:spTree>
    <p:extLst>
      <p:ext uri="{BB962C8B-B14F-4D97-AF65-F5344CB8AC3E}">
        <p14:creationId xmlns:p14="http://schemas.microsoft.com/office/powerpoint/2010/main" val="3068870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16</a:t>
            </a:fld>
            <a:endParaRPr lang="zh-CN" altLang="en-US"/>
          </a:p>
        </p:txBody>
      </p:sp>
    </p:spTree>
    <p:extLst>
      <p:ext uri="{BB962C8B-B14F-4D97-AF65-F5344CB8AC3E}">
        <p14:creationId xmlns:p14="http://schemas.microsoft.com/office/powerpoint/2010/main" val="2523239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17</a:t>
            </a:fld>
            <a:endParaRPr lang="zh-CN" altLang="en-US"/>
          </a:p>
        </p:txBody>
      </p:sp>
    </p:spTree>
    <p:extLst>
      <p:ext uri="{BB962C8B-B14F-4D97-AF65-F5344CB8AC3E}">
        <p14:creationId xmlns:p14="http://schemas.microsoft.com/office/powerpoint/2010/main" val="3743298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18</a:t>
            </a:fld>
            <a:endParaRPr lang="zh-CN" altLang="en-US"/>
          </a:p>
        </p:txBody>
      </p:sp>
    </p:spTree>
    <p:extLst>
      <p:ext uri="{BB962C8B-B14F-4D97-AF65-F5344CB8AC3E}">
        <p14:creationId xmlns:p14="http://schemas.microsoft.com/office/powerpoint/2010/main" val="3406512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19</a:t>
            </a:fld>
            <a:endParaRPr lang="zh-CN" altLang="en-US"/>
          </a:p>
        </p:txBody>
      </p:sp>
    </p:spTree>
    <p:extLst>
      <p:ext uri="{BB962C8B-B14F-4D97-AF65-F5344CB8AC3E}">
        <p14:creationId xmlns:p14="http://schemas.microsoft.com/office/powerpoint/2010/main" val="101484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a:t>
            </a:fld>
            <a:endParaRPr lang="zh-CN" altLang="en-US"/>
          </a:p>
        </p:txBody>
      </p:sp>
    </p:spTree>
    <p:extLst>
      <p:ext uri="{BB962C8B-B14F-4D97-AF65-F5344CB8AC3E}">
        <p14:creationId xmlns:p14="http://schemas.microsoft.com/office/powerpoint/2010/main" val="1456852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20</a:t>
            </a:fld>
            <a:endParaRPr lang="zh-CN" altLang="en-US"/>
          </a:p>
        </p:txBody>
      </p:sp>
    </p:spTree>
    <p:extLst>
      <p:ext uri="{BB962C8B-B14F-4D97-AF65-F5344CB8AC3E}">
        <p14:creationId xmlns:p14="http://schemas.microsoft.com/office/powerpoint/2010/main" val="323095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21</a:t>
            </a:fld>
            <a:endParaRPr lang="zh-CN" altLang="en-US"/>
          </a:p>
        </p:txBody>
      </p:sp>
    </p:spTree>
    <p:extLst>
      <p:ext uri="{BB962C8B-B14F-4D97-AF65-F5344CB8AC3E}">
        <p14:creationId xmlns:p14="http://schemas.microsoft.com/office/powerpoint/2010/main" val="2649069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22</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3</a:t>
            </a:fld>
            <a:endParaRPr lang="zh-CN" altLang="en-US"/>
          </a:p>
        </p:txBody>
      </p:sp>
    </p:spTree>
    <p:extLst>
      <p:ext uri="{BB962C8B-B14F-4D97-AF65-F5344CB8AC3E}">
        <p14:creationId xmlns:p14="http://schemas.microsoft.com/office/powerpoint/2010/main" val="324149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4</a:t>
            </a:fld>
            <a:endParaRPr lang="zh-CN" altLang="en-US"/>
          </a:p>
        </p:txBody>
      </p:sp>
    </p:spTree>
    <p:extLst>
      <p:ext uri="{BB962C8B-B14F-4D97-AF65-F5344CB8AC3E}">
        <p14:creationId xmlns:p14="http://schemas.microsoft.com/office/powerpoint/2010/main" val="324149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5</a:t>
            </a:fld>
            <a:endParaRPr lang="zh-CN" altLang="en-US"/>
          </a:p>
        </p:txBody>
      </p:sp>
    </p:spTree>
    <p:extLst>
      <p:ext uri="{BB962C8B-B14F-4D97-AF65-F5344CB8AC3E}">
        <p14:creationId xmlns:p14="http://schemas.microsoft.com/office/powerpoint/2010/main" val="1893562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6</a:t>
            </a:fld>
            <a:endParaRPr lang="zh-CN" altLang="en-US"/>
          </a:p>
        </p:txBody>
      </p:sp>
    </p:spTree>
    <p:extLst>
      <p:ext uri="{BB962C8B-B14F-4D97-AF65-F5344CB8AC3E}">
        <p14:creationId xmlns:p14="http://schemas.microsoft.com/office/powerpoint/2010/main" val="166364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7</a:t>
            </a:fld>
            <a:endParaRPr lang="zh-CN" altLang="en-US"/>
          </a:p>
        </p:txBody>
      </p:sp>
    </p:spTree>
    <p:extLst>
      <p:ext uri="{BB962C8B-B14F-4D97-AF65-F5344CB8AC3E}">
        <p14:creationId xmlns:p14="http://schemas.microsoft.com/office/powerpoint/2010/main" val="1792344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8</a:t>
            </a:fld>
            <a:endParaRPr lang="zh-CN" altLang="en-US"/>
          </a:p>
        </p:txBody>
      </p:sp>
    </p:spTree>
    <p:extLst>
      <p:ext uri="{BB962C8B-B14F-4D97-AF65-F5344CB8AC3E}">
        <p14:creationId xmlns:p14="http://schemas.microsoft.com/office/powerpoint/2010/main" val="819284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t>9</a:t>
            </a:fld>
            <a:endParaRPr lang="zh-CN" altLang="en-US"/>
          </a:p>
        </p:txBody>
      </p:sp>
    </p:spTree>
    <p:extLst>
      <p:ext uri="{BB962C8B-B14F-4D97-AF65-F5344CB8AC3E}">
        <p14:creationId xmlns:p14="http://schemas.microsoft.com/office/powerpoint/2010/main" val="2452138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489632"/>
      </p:ext>
    </p:extLst>
  </p:cSld>
  <p:clrMapOvr>
    <a:masterClrMapping/>
  </p:clrMapOvr>
  <p:transition spd="slow" advTm="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637" y="365210"/>
            <a:ext cx="10521077" cy="1325870"/>
          </a:xfrm>
          <a:prstGeom prst="rect">
            <a:avLst/>
          </a:prstGeom>
        </p:spPr>
        <p:txBody>
          <a:bodyPr lIns="91472" tIns="45736" rIns="91472" bIns="45736"/>
          <a:lstStyle/>
          <a:p>
            <a:r>
              <a:rPr lang="zh-CN" altLang="en-US"/>
              <a:t>单击此处编辑母版标题样式</a:t>
            </a:r>
          </a:p>
        </p:txBody>
      </p:sp>
      <p:sp>
        <p:nvSpPr>
          <p:cNvPr id="3" name="内容占位符 2"/>
          <p:cNvSpPr>
            <a:spLocks noGrp="1"/>
          </p:cNvSpPr>
          <p:nvPr>
            <p:ph idx="1"/>
          </p:nvPr>
        </p:nvSpPr>
        <p:spPr>
          <a:xfrm>
            <a:off x="838637" y="1826048"/>
            <a:ext cx="10521077" cy="4352346"/>
          </a:xfrm>
          <a:prstGeom prst="rect">
            <a:avLst/>
          </a:prstGeom>
        </p:spPr>
        <p:txBody>
          <a:bodyPr lIns="91472" tIns="45736" rIns="91472" bIns="45736"/>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636" y="6357822"/>
            <a:ext cx="2744629" cy="365210"/>
          </a:xfrm>
          <a:prstGeom prst="rect">
            <a:avLst/>
          </a:prstGeom>
        </p:spPr>
        <p:txBody>
          <a:bodyPr lIns="91472" tIns="45736" rIns="91472" bIns="45736"/>
          <a:lstStyle/>
          <a:p>
            <a:fld id="{530820CF-B880-4189-942D-D702A7CBA730}" type="datetimeFigureOut">
              <a:rPr lang="zh-CN" altLang="en-US" smtClean="0"/>
              <a:t>2024/8/16</a:t>
            </a:fld>
            <a:endParaRPr lang="zh-CN" altLang="en-US"/>
          </a:p>
        </p:txBody>
      </p:sp>
      <p:sp>
        <p:nvSpPr>
          <p:cNvPr id="5" name="页脚占位符 4"/>
          <p:cNvSpPr>
            <a:spLocks noGrp="1"/>
          </p:cNvSpPr>
          <p:nvPr>
            <p:ph type="ftr" sz="quarter" idx="11"/>
          </p:nvPr>
        </p:nvSpPr>
        <p:spPr>
          <a:xfrm>
            <a:off x="4040704" y="6357822"/>
            <a:ext cx="4116943" cy="365210"/>
          </a:xfrm>
          <a:prstGeom prst="rect">
            <a:avLst/>
          </a:prstGeom>
        </p:spPr>
        <p:txBody>
          <a:bodyPr lIns="91472" tIns="45736" rIns="91472" bIns="45736"/>
          <a:lstStyle/>
          <a:p>
            <a:endParaRPr lang="zh-CN" altLang="en-US"/>
          </a:p>
        </p:txBody>
      </p:sp>
      <p:sp>
        <p:nvSpPr>
          <p:cNvPr id="6" name="灯片编号占位符 5"/>
          <p:cNvSpPr>
            <a:spLocks noGrp="1"/>
          </p:cNvSpPr>
          <p:nvPr>
            <p:ph type="sldNum" sz="quarter" idx="12"/>
          </p:nvPr>
        </p:nvSpPr>
        <p:spPr>
          <a:xfrm>
            <a:off x="8615085" y="6357822"/>
            <a:ext cx="2744629" cy="365210"/>
          </a:xfrm>
          <a:prstGeom prst="rect">
            <a:avLst/>
          </a:prstGeom>
        </p:spPr>
        <p:txBody>
          <a:bodyPr lIns="91472" tIns="45736" rIns="91472" bIns="45736"/>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00625998"/>
      </p:ext>
    </p:extLst>
  </p:cSld>
  <p:clrMapOvr>
    <a:masterClrMapping/>
  </p:clrMapOvr>
  <p:transition spd="slow"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4" name="TextBox 3"/>
          <p:cNvSpPr txBox="1"/>
          <p:nvPr userDrawn="1"/>
        </p:nvSpPr>
        <p:spPr>
          <a:xfrm>
            <a:off x="76808" y="117426"/>
            <a:ext cx="1701887" cy="677151"/>
          </a:xfrm>
          <a:prstGeom prst="rect">
            <a:avLst/>
          </a:prstGeom>
          <a:noFill/>
        </p:spPr>
        <p:txBody>
          <a:bodyPr wrap="square" lIns="121963" tIns="60981" rIns="121963" bIns="60981" rtlCol="0">
            <a:spAutoFit/>
          </a:bodyPr>
          <a:lstStyle/>
          <a:p>
            <a:r>
              <a:rPr lang="en-US" altLang="zh-CN" sz="3600" b="1" spc="-150" dirty="0">
                <a:solidFill>
                  <a:schemeClr val="accent1"/>
                </a:solidFill>
                <a:effectLst/>
                <a:latin typeface="Arial Black" pitchFamily="34" charset="0"/>
                <a:ea typeface="微软雅黑" pitchFamily="34" charset="-122"/>
              </a:rPr>
              <a:t>LOGO</a:t>
            </a:r>
            <a:endParaRPr lang="zh-CN" altLang="en-US" sz="3600" b="1" spc="-150" dirty="0">
              <a:solidFill>
                <a:schemeClr val="accent1"/>
              </a:solidFill>
              <a:effectLst/>
              <a:latin typeface="Arial Black" pitchFamily="34" charset="0"/>
              <a:ea typeface="微软雅黑" pitchFamily="34" charset="-122"/>
            </a:endParaRPr>
          </a:p>
        </p:txBody>
      </p:sp>
      <p:cxnSp>
        <p:nvCxnSpPr>
          <p:cNvPr id="5" name="直接连接符 4"/>
          <p:cNvCxnSpPr/>
          <p:nvPr userDrawn="1"/>
        </p:nvCxnSpPr>
        <p:spPr>
          <a:xfrm>
            <a:off x="1562671" y="693490"/>
            <a:ext cx="10635679"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634275"/>
      </p:ext>
    </p:extLst>
  </p:cSld>
  <p:clrMapOvr>
    <a:masterClrMapping/>
  </p:clrMapOvr>
  <p:transition spd="slow" advTm="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日期占位符 2"/>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2024/8/16</a:t>
            </a:fld>
            <a:endParaRPr lang="zh-CN" altLang="en-US"/>
          </a:p>
        </p:txBody>
      </p:sp>
      <p:sp>
        <p:nvSpPr>
          <p:cNvPr id="4" name="页脚占位符 3"/>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222144123"/>
      </p:ext>
    </p:extLst>
  </p:cSld>
  <p:clrMapOvr>
    <a:masterClrMapping/>
  </p:clrMapOvr>
  <p:transition spd="slow" advTm="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2024/8/16</a:t>
            </a:fld>
            <a:endParaRPr lang="zh-CN" altLang="en-US"/>
          </a:p>
        </p:txBody>
      </p:sp>
      <p:sp>
        <p:nvSpPr>
          <p:cNvPr id="3" name="页脚占位符 2"/>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3832706313"/>
      </p:ext>
    </p:extLst>
  </p:cSld>
  <p:clrMapOvr>
    <a:masterClrMapping/>
  </p:clrMapOvr>
  <p:transition spd="slow" advTm="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920" y="273112"/>
            <a:ext cx="4013173" cy="1162320"/>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内容占位符 2"/>
          <p:cNvSpPr>
            <a:spLocks noGrp="1"/>
          </p:cNvSpPr>
          <p:nvPr>
            <p:ph idx="1"/>
          </p:nvPr>
        </p:nvSpPr>
        <p:spPr>
          <a:xfrm>
            <a:off x="4769216" y="273114"/>
            <a:ext cx="6819216" cy="5854469"/>
          </a:xfrm>
          <a:prstGeom prst="rect">
            <a:avLst/>
          </a:prstGeom>
        </p:spPr>
        <p:txBody>
          <a:bodyPr lIns="121963" tIns="60981" rIns="121963" bIns="60981"/>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920" y="1435434"/>
            <a:ext cx="4013173" cy="46921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2024/8/16</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855131934"/>
      </p:ext>
    </p:extLst>
  </p:cSld>
  <p:clrMapOvr>
    <a:masterClrMapping/>
  </p:clrMapOvr>
  <p:transition spd="slow" advTm="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962" y="4801712"/>
            <a:ext cx="7319010" cy="566870"/>
          </a:xfrm>
          <a:prstGeom prst="rect">
            <a:avLst/>
          </a:prstGeom>
        </p:spPr>
        <p:txBody>
          <a:bodyPr lIns="121963" tIns="60981" rIns="121963" bIns="60981" anchor="b"/>
          <a:lstStyle>
            <a:lvl1pPr algn="l">
              <a:defRPr sz="2700" b="1"/>
            </a:lvl1pPr>
          </a:lstStyle>
          <a:p>
            <a:r>
              <a:rPr lang="zh-CN" altLang="en-US"/>
              <a:t>单击此处编辑母版标题样式</a:t>
            </a:r>
          </a:p>
        </p:txBody>
      </p:sp>
      <p:sp>
        <p:nvSpPr>
          <p:cNvPr id="3" name="图片占位符 2"/>
          <p:cNvSpPr>
            <a:spLocks noGrp="1"/>
          </p:cNvSpPr>
          <p:nvPr>
            <p:ph type="pic" idx="1"/>
          </p:nvPr>
        </p:nvSpPr>
        <p:spPr>
          <a:xfrm>
            <a:off x="2390962" y="612916"/>
            <a:ext cx="7319010" cy="4115753"/>
          </a:xfrm>
          <a:prstGeom prst="rect">
            <a:avLst/>
          </a:prstGeom>
        </p:spPr>
        <p:txBody>
          <a:bodyPr lIns="121963" tIns="60981" rIns="121963" bIns="60981"/>
          <a:lstStyle>
            <a:lvl1pPr marL="0" indent="0">
              <a:buNone/>
              <a:defRPr sz="4300"/>
            </a:lvl1pPr>
            <a:lvl2pPr marL="609813" indent="0">
              <a:buNone/>
              <a:defRPr sz="3700"/>
            </a:lvl2pPr>
            <a:lvl3pPr marL="1219627" indent="0">
              <a:buNone/>
              <a:defRPr sz="3200"/>
            </a:lvl3pPr>
            <a:lvl4pPr marL="1829440" indent="0">
              <a:buNone/>
              <a:defRPr sz="2700"/>
            </a:lvl4pPr>
            <a:lvl5pPr marL="2439253" indent="0">
              <a:buNone/>
              <a:defRPr sz="2700"/>
            </a:lvl5pPr>
            <a:lvl6pPr marL="3049067" indent="0">
              <a:buNone/>
              <a:defRPr sz="2700"/>
            </a:lvl6pPr>
            <a:lvl7pPr marL="3658880" indent="0">
              <a:buNone/>
              <a:defRPr sz="2700"/>
            </a:lvl7pPr>
            <a:lvl8pPr marL="4268694" indent="0">
              <a:buNone/>
              <a:defRPr sz="2700"/>
            </a:lvl8pPr>
            <a:lvl9pPr marL="4878507" indent="0">
              <a:buNone/>
              <a:defRPr sz="2700"/>
            </a:lvl9pPr>
          </a:lstStyle>
          <a:p>
            <a:endParaRPr lang="zh-CN" altLang="en-US"/>
          </a:p>
        </p:txBody>
      </p:sp>
      <p:sp>
        <p:nvSpPr>
          <p:cNvPr id="4" name="文本占位符 3"/>
          <p:cNvSpPr>
            <a:spLocks noGrp="1"/>
          </p:cNvSpPr>
          <p:nvPr>
            <p:ph type="body" sz="half" idx="2"/>
          </p:nvPr>
        </p:nvSpPr>
        <p:spPr>
          <a:xfrm>
            <a:off x="2390962" y="5368581"/>
            <a:ext cx="7319010" cy="805049"/>
          </a:xfrm>
          <a:prstGeom prst="rect">
            <a:avLst/>
          </a:prstGeom>
        </p:spPr>
        <p:txBody>
          <a:bodyPr lIns="121963" tIns="60981" rIns="121963" bIns="60981"/>
          <a:lstStyle>
            <a:lvl1pPr marL="0" indent="0">
              <a:buNone/>
              <a:defRPr sz="1900"/>
            </a:lvl1pPr>
            <a:lvl2pPr marL="609813" indent="0">
              <a:buNone/>
              <a:defRPr sz="1600"/>
            </a:lvl2pPr>
            <a:lvl3pPr marL="1219627" indent="0">
              <a:buNone/>
              <a:defRPr sz="1300"/>
            </a:lvl3pPr>
            <a:lvl4pPr marL="1829440" indent="0">
              <a:buNone/>
              <a:defRPr sz="1200"/>
            </a:lvl4pPr>
            <a:lvl5pPr marL="2439253" indent="0">
              <a:buNone/>
              <a:defRPr sz="1200"/>
            </a:lvl5pPr>
            <a:lvl6pPr marL="3049067" indent="0">
              <a:buNone/>
              <a:defRPr sz="1200"/>
            </a:lvl6pPr>
            <a:lvl7pPr marL="3658880" indent="0">
              <a:buNone/>
              <a:defRPr sz="1200"/>
            </a:lvl7pPr>
            <a:lvl8pPr marL="4268694" indent="0">
              <a:buNone/>
              <a:defRPr sz="1200"/>
            </a:lvl8pPr>
            <a:lvl9pPr marL="4878507"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2024/8/16</a:t>
            </a:fld>
            <a:endParaRPr lang="zh-CN" altLang="en-US"/>
          </a:p>
        </p:txBody>
      </p:sp>
      <p:sp>
        <p:nvSpPr>
          <p:cNvPr id="6" name="页脚占位符 5"/>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4187172080"/>
      </p:ext>
    </p:extLst>
  </p:cSld>
  <p:clrMapOvr>
    <a:masterClrMapping/>
  </p:clrMapOvr>
  <p:transition spd="slow" advTm="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918" y="274702"/>
            <a:ext cx="10978515" cy="1143265"/>
          </a:xfrm>
          <a:prstGeom prst="rect">
            <a:avLst/>
          </a:prstGeom>
        </p:spPr>
        <p:txBody>
          <a:bodyPr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918" y="1600572"/>
            <a:ext cx="10978515" cy="4527011"/>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2024/8/16</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951010872"/>
      </p:ext>
    </p:extLst>
  </p:cSld>
  <p:clrMapOvr>
    <a:masterClrMapping/>
  </p:clrMapOvr>
  <p:transition spd="slow" advTm="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804" y="206422"/>
            <a:ext cx="2744629" cy="4388867"/>
          </a:xfrm>
          <a:prstGeom prst="rect">
            <a:avLst/>
          </a:prstGeom>
        </p:spPr>
        <p:txBody>
          <a:bodyPr vert="eaVert"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918" y="206422"/>
            <a:ext cx="8030580" cy="4388867"/>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917" y="6357822"/>
            <a:ext cx="2846282" cy="365210"/>
          </a:xfrm>
          <a:prstGeom prst="rect">
            <a:avLst/>
          </a:prstGeom>
        </p:spPr>
        <p:txBody>
          <a:bodyPr lIns="121963" tIns="60981" rIns="121963" bIns="60981"/>
          <a:lstStyle/>
          <a:p>
            <a:fld id="{DF659192-60C8-49F5-94DF-1E29C3FCC85C}" type="datetimeFigureOut">
              <a:rPr lang="zh-CN" altLang="en-US" smtClean="0"/>
              <a:t>2024/8/16</a:t>
            </a:fld>
            <a:endParaRPr lang="zh-CN" altLang="en-US"/>
          </a:p>
        </p:txBody>
      </p:sp>
      <p:sp>
        <p:nvSpPr>
          <p:cNvPr id="5" name="页脚占位符 4"/>
          <p:cNvSpPr>
            <a:spLocks noGrp="1"/>
          </p:cNvSpPr>
          <p:nvPr>
            <p:ph type="ftr" sz="quarter" idx="11"/>
          </p:nvPr>
        </p:nvSpPr>
        <p:spPr>
          <a:xfrm>
            <a:off x="4167770" y="6357822"/>
            <a:ext cx="3862811" cy="365210"/>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42151" y="6357822"/>
            <a:ext cx="2846282" cy="365210"/>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9725103"/>
      </p:ext>
    </p:extLst>
  </p:cSld>
  <p:clrMapOvr>
    <a:masterClrMapping/>
  </p:clrMapOvr>
  <p:transition spd="slow" advTm="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3602758"/>
      </p:ext>
    </p:extLst>
  </p:cSld>
  <p:clrMapOvr>
    <a:masterClrMapping/>
  </p:clrMapOvr>
  <p:transition spd="slow" advTm="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76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Lst>
  <p:transition spd="slow" advTm="0">
    <p:wipe/>
  </p:transition>
  <p:txStyles>
    <p:titleStyle>
      <a:lvl1pPr algn="ctr" defTabSz="1219627" rtl="0" eaLnBrk="1" latinLnBrk="0" hangingPunct="1">
        <a:spcBef>
          <a:spcPct val="0"/>
        </a:spcBef>
        <a:buNone/>
        <a:defRPr sz="5900" kern="1200">
          <a:solidFill>
            <a:schemeClr val="tx1"/>
          </a:solidFill>
          <a:latin typeface="+mj-lt"/>
          <a:ea typeface="+mj-ea"/>
          <a:cs typeface="+mj-cs"/>
        </a:defRPr>
      </a:lvl1pPr>
    </p:titleStyle>
    <p:bodyStyle>
      <a:lvl1pPr marL="457360" indent="-457360" algn="l" defTabSz="1219627"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6" y="793"/>
            <a:ext cx="12193647" cy="6860642"/>
          </a:xfrm>
          <a:prstGeom prst="rect">
            <a:avLst/>
          </a:prstGeom>
        </p:spPr>
      </p:pic>
      <p:sp>
        <p:nvSpPr>
          <p:cNvPr id="22" name="TextBox 21"/>
          <p:cNvSpPr txBox="1"/>
          <p:nvPr/>
        </p:nvSpPr>
        <p:spPr>
          <a:xfrm>
            <a:off x="3623327" y="2691134"/>
            <a:ext cx="7824634" cy="738660"/>
          </a:xfrm>
          <a:prstGeom prst="rect">
            <a:avLst/>
          </a:prstGeom>
          <a:noFill/>
        </p:spPr>
        <p:txBody>
          <a:bodyPr wrap="square" lIns="121917" tIns="60958" rIns="121917" bIns="60958" rtlCol="0">
            <a:spAutoFit/>
          </a:bodyPr>
          <a:lstStyle/>
          <a:p>
            <a:pPr algn="r"/>
            <a:r>
              <a:rPr lang="en-US" altLang="zh-CN" sz="4000" b="1" dirty="0">
                <a:solidFill>
                  <a:schemeClr val="accent1"/>
                </a:solidFill>
                <a:latin typeface="微软雅黑" panose="020B0503020204020204" pitchFamily="34" charset="-122"/>
                <a:ea typeface="微软雅黑" panose="020B0503020204020204" pitchFamily="34" charset="-122"/>
              </a:rPr>
              <a:t>RISC-V Architectural Tests</a:t>
            </a:r>
            <a:endParaRPr lang="zh-CN" altLang="en-US" sz="4000" b="1" dirty="0">
              <a:solidFill>
                <a:schemeClr val="accent1"/>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4514718" y="3392234"/>
            <a:ext cx="6956386" cy="954103"/>
          </a:xfrm>
          <a:prstGeom prst="rect">
            <a:avLst/>
          </a:prstGeom>
          <a:noFill/>
        </p:spPr>
        <p:txBody>
          <a:bodyPr wrap="none" lIns="121917" tIns="60958" rIns="121917" bIns="60958" rtlCol="0">
            <a:spAutoFit/>
          </a:bodyPr>
          <a:lstStyle/>
          <a:p>
            <a:pPr algn="r"/>
            <a:r>
              <a:rPr lang="en-US" altLang="zh-CN" sz="5400" b="1" dirty="0">
                <a:solidFill>
                  <a:schemeClr val="accent1"/>
                </a:solidFill>
                <a:latin typeface="微软雅黑" panose="020B0503020204020204" pitchFamily="34" charset="-122"/>
                <a:ea typeface="微软雅黑" panose="020B0503020204020204" pitchFamily="34" charset="-122"/>
              </a:rPr>
              <a:t>ISA</a:t>
            </a:r>
            <a:r>
              <a:rPr lang="zh-CN" altLang="en-US" sz="5400" b="1" dirty="0">
                <a:solidFill>
                  <a:schemeClr val="accent1"/>
                </a:solidFill>
                <a:latin typeface="微软雅黑" panose="020B0503020204020204" pitchFamily="34" charset="-122"/>
                <a:ea typeface="微软雅黑" panose="020B0503020204020204" pitchFamily="34" charset="-122"/>
              </a:rPr>
              <a:t>规范验证测试研究</a:t>
            </a:r>
          </a:p>
        </p:txBody>
      </p:sp>
      <p:cxnSp>
        <p:nvCxnSpPr>
          <p:cNvPr id="25" name="直接连接符 24"/>
          <p:cNvCxnSpPr/>
          <p:nvPr/>
        </p:nvCxnSpPr>
        <p:spPr>
          <a:xfrm>
            <a:off x="5327222" y="4390123"/>
            <a:ext cx="602891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82825" y="455097"/>
            <a:ext cx="2152446" cy="861974"/>
          </a:xfrm>
          <a:prstGeom prst="rect">
            <a:avLst/>
          </a:prstGeom>
          <a:noFill/>
        </p:spPr>
        <p:txBody>
          <a:bodyPr wrap="none" lIns="121917" tIns="60958" rIns="121917" bIns="60958" rtlCol="0">
            <a:spAutoFit/>
          </a:bodyPr>
          <a:lstStyle/>
          <a:p>
            <a:r>
              <a:rPr lang="en-US" altLang="zh-CN" sz="4800" dirty="0">
                <a:solidFill>
                  <a:schemeClr val="bg1"/>
                </a:solidFill>
                <a:latin typeface="Eras Bold ITC" panose="020B0907030504020204" pitchFamily="34" charset="0"/>
              </a:rPr>
              <a:t>LOGO</a:t>
            </a:r>
            <a:endParaRPr lang="zh-CN" altLang="en-US" sz="4800" dirty="0">
              <a:solidFill>
                <a:schemeClr val="bg1"/>
              </a:solidFill>
              <a:latin typeface="Eras Bold ITC" panose="020B0907030504020204" pitchFamily="34" charset="0"/>
            </a:endParaRPr>
          </a:p>
        </p:txBody>
      </p:sp>
      <p:sp>
        <p:nvSpPr>
          <p:cNvPr id="32" name="TextBox 31"/>
          <p:cNvSpPr txBox="1"/>
          <p:nvPr/>
        </p:nvSpPr>
        <p:spPr>
          <a:xfrm>
            <a:off x="9267527" y="4631943"/>
            <a:ext cx="1951810" cy="415494"/>
          </a:xfrm>
          <a:prstGeom prst="rect">
            <a:avLst/>
          </a:prstGeom>
          <a:noFill/>
        </p:spPr>
        <p:txBody>
          <a:bodyPr wrap="none" lIns="121917" tIns="60958" rIns="121917" bIns="60958" rtlCol="0">
            <a:spAutoFit/>
          </a:bodyPr>
          <a:lstStyle/>
          <a:p>
            <a:r>
              <a:rPr lang="zh-CN" altLang="en-US" sz="1900" b="1" dirty="0">
                <a:solidFill>
                  <a:schemeClr val="tx1">
                    <a:lumMod val="75000"/>
                    <a:lumOff val="25000"/>
                  </a:schemeClr>
                </a:solidFill>
                <a:latin typeface="微软雅黑" panose="020B0503020204020204" pitchFamily="34" charset="-122"/>
                <a:ea typeface="微软雅黑" panose="020B0503020204020204" pitchFamily="34" charset="-122"/>
              </a:rPr>
              <a:t>汇报人：朱旭昌</a:t>
            </a:r>
          </a:p>
        </p:txBody>
      </p:sp>
      <p:sp>
        <p:nvSpPr>
          <p:cNvPr id="4" name="圆角矩形 8">
            <a:extLst>
              <a:ext uri="{FF2B5EF4-FFF2-40B4-BE49-F238E27FC236}">
                <a16:creationId xmlns:a16="http://schemas.microsoft.com/office/drawing/2014/main" id="{5E97252B-8BD6-4244-5B52-296E88452FE4}"/>
              </a:ext>
            </a:extLst>
          </p:cNvPr>
          <p:cNvSpPr/>
          <p:nvPr/>
        </p:nvSpPr>
        <p:spPr bwMode="auto">
          <a:xfrm>
            <a:off x="266526" y="544662"/>
            <a:ext cx="3054213" cy="68284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Tree>
    <p:extLst>
      <p:ext uri="{BB962C8B-B14F-4D97-AF65-F5344CB8AC3E}">
        <p14:creationId xmlns:p14="http://schemas.microsoft.com/office/powerpoint/2010/main" val="3404705686"/>
      </p:ext>
    </p:extLst>
  </p:cSld>
  <p:clrMapOvr>
    <a:masterClrMapping/>
  </p:clrMapOvr>
  <p:transition spd="slow" advTm="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RISCV-CTG </a:t>
            </a:r>
          </a:p>
        </p:txBody>
      </p:sp>
      <p:sp>
        <p:nvSpPr>
          <p:cNvPr id="3" name="圆角矩形 8">
            <a:extLst>
              <a:ext uri="{FF2B5EF4-FFF2-40B4-BE49-F238E27FC236}">
                <a16:creationId xmlns:a16="http://schemas.microsoft.com/office/drawing/2014/main" id="{94F82B4F-4AF6-E761-6D1D-46EB711821B7}"/>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pic>
        <p:nvPicPr>
          <p:cNvPr id="5" name="图片 4">
            <a:extLst>
              <a:ext uri="{FF2B5EF4-FFF2-40B4-BE49-F238E27FC236}">
                <a16:creationId xmlns:a16="http://schemas.microsoft.com/office/drawing/2014/main" id="{587939A3-F616-D249-03CF-23B48FCAA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759" y="2061642"/>
            <a:ext cx="6278227" cy="3229744"/>
          </a:xfrm>
          <a:prstGeom prst="rect">
            <a:avLst/>
          </a:prstGeom>
        </p:spPr>
      </p:pic>
      <p:sp>
        <p:nvSpPr>
          <p:cNvPr id="6" name="文本框 5">
            <a:extLst>
              <a:ext uri="{FF2B5EF4-FFF2-40B4-BE49-F238E27FC236}">
                <a16:creationId xmlns:a16="http://schemas.microsoft.com/office/drawing/2014/main" id="{7036977B-5495-C278-816A-E51694397699}"/>
              </a:ext>
            </a:extLst>
          </p:cNvPr>
          <p:cNvSpPr txBox="1"/>
          <p:nvPr/>
        </p:nvSpPr>
        <p:spPr>
          <a:xfrm>
            <a:off x="698575" y="909514"/>
            <a:ext cx="10369152" cy="830997"/>
          </a:xfrm>
          <a:prstGeom prst="rect">
            <a:avLst/>
          </a:prstGeom>
          <a:noFill/>
        </p:spPr>
        <p:txBody>
          <a:bodyPr wrap="square">
            <a:spAutoFit/>
          </a:bodyPr>
          <a:lstStyle/>
          <a:p>
            <a:r>
              <a:rPr lang="en-US" altLang="zh-CN" dirty="0"/>
              <a:t>RISCV-CTG</a:t>
            </a:r>
            <a:r>
              <a:rPr lang="zh-CN" altLang="en-US" dirty="0"/>
              <a:t>为测试用例生成工具，通过给定的指令属性及对应编写的</a:t>
            </a:r>
            <a:r>
              <a:rPr lang="en-US" altLang="zh-CN" dirty="0"/>
              <a:t>CGF</a:t>
            </a:r>
            <a:r>
              <a:rPr lang="zh-CN" altLang="en-US" dirty="0"/>
              <a:t>文件进行测试用例生成。</a:t>
            </a:r>
            <a:r>
              <a:rPr lang="en-US" altLang="zh-CN" dirty="0"/>
              <a:t>ACT</a:t>
            </a:r>
            <a:r>
              <a:rPr lang="zh-CN" altLang="en-US" dirty="0"/>
              <a:t>测试中使用的测试用例均来自</a:t>
            </a:r>
            <a:r>
              <a:rPr lang="en-US" altLang="zh-CN" dirty="0"/>
              <a:t>CTG</a:t>
            </a:r>
            <a:r>
              <a:rPr lang="zh-CN" altLang="en-US" dirty="0"/>
              <a:t>自动生成。</a:t>
            </a:r>
          </a:p>
        </p:txBody>
      </p:sp>
    </p:spTree>
    <p:extLst>
      <p:ext uri="{BB962C8B-B14F-4D97-AF65-F5344CB8AC3E}">
        <p14:creationId xmlns:p14="http://schemas.microsoft.com/office/powerpoint/2010/main" val="4274058793"/>
      </p:ext>
    </p:extLst>
  </p:cSld>
  <p:clrMapOvr>
    <a:masterClrMapping/>
  </p:clrMapOvr>
  <p:transition spd="slow"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RISCV-CTG </a:t>
            </a:r>
          </a:p>
        </p:txBody>
      </p:sp>
      <p:sp>
        <p:nvSpPr>
          <p:cNvPr id="3" name="圆角矩形 8">
            <a:extLst>
              <a:ext uri="{FF2B5EF4-FFF2-40B4-BE49-F238E27FC236}">
                <a16:creationId xmlns:a16="http://schemas.microsoft.com/office/drawing/2014/main" id="{94F82B4F-4AF6-E761-6D1D-46EB711821B7}"/>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6" name="文本框 5">
            <a:extLst>
              <a:ext uri="{FF2B5EF4-FFF2-40B4-BE49-F238E27FC236}">
                <a16:creationId xmlns:a16="http://schemas.microsoft.com/office/drawing/2014/main" id="{7036977B-5495-C278-816A-E51694397699}"/>
              </a:ext>
            </a:extLst>
          </p:cNvPr>
          <p:cNvSpPr txBox="1"/>
          <p:nvPr/>
        </p:nvSpPr>
        <p:spPr>
          <a:xfrm>
            <a:off x="698575" y="909514"/>
            <a:ext cx="10369152" cy="830997"/>
          </a:xfrm>
          <a:prstGeom prst="rect">
            <a:avLst/>
          </a:prstGeom>
          <a:noFill/>
        </p:spPr>
        <p:txBody>
          <a:bodyPr wrap="square">
            <a:spAutoFit/>
          </a:bodyPr>
          <a:lstStyle/>
          <a:p>
            <a:r>
              <a:rPr lang="zh-CN" altLang="en-US" dirty="0"/>
              <a:t>为了生成指定指令的测试，需要事先知道该指令的属性。该信息以 </a:t>
            </a:r>
            <a:r>
              <a:rPr lang="en-US" altLang="zh-CN" dirty="0"/>
              <a:t>YAML </a:t>
            </a:r>
            <a:r>
              <a:rPr lang="zh-CN" altLang="en-US" dirty="0"/>
              <a:t>格式存储在 </a:t>
            </a:r>
            <a:r>
              <a:rPr lang="en-US" altLang="zh-CN" dirty="0"/>
              <a:t>CTG </a:t>
            </a:r>
            <a:r>
              <a:rPr lang="zh-CN" altLang="en-US" dirty="0"/>
              <a:t>中，称为属性文件。</a:t>
            </a:r>
          </a:p>
        </p:txBody>
      </p:sp>
      <p:sp>
        <p:nvSpPr>
          <p:cNvPr id="4" name="文本框 3">
            <a:extLst>
              <a:ext uri="{FF2B5EF4-FFF2-40B4-BE49-F238E27FC236}">
                <a16:creationId xmlns:a16="http://schemas.microsoft.com/office/drawing/2014/main" id="{A7378074-841E-5C64-DFED-A5A035D78AB3}"/>
              </a:ext>
            </a:extLst>
          </p:cNvPr>
          <p:cNvSpPr txBox="1"/>
          <p:nvPr/>
        </p:nvSpPr>
        <p:spPr>
          <a:xfrm>
            <a:off x="1202631" y="1973357"/>
            <a:ext cx="10369152" cy="3477875"/>
          </a:xfrm>
          <a:prstGeom prst="rect">
            <a:avLst/>
          </a:prstGeom>
          <a:noFill/>
        </p:spPr>
        <p:txBody>
          <a:bodyPr wrap="square">
            <a:spAutoFit/>
          </a:bodyPr>
          <a:lstStyle/>
          <a:p>
            <a:r>
              <a:rPr lang="en-US" altLang="zh-CN" sz="2000" dirty="0"/>
              <a:t>name:                         # </a:t>
            </a:r>
            <a:r>
              <a:rPr lang="zh-CN" altLang="en-US" sz="2000" dirty="0"/>
              <a:t>指令名称</a:t>
            </a:r>
          </a:p>
          <a:p>
            <a:r>
              <a:rPr lang="zh-CN" altLang="en-US" sz="2000" dirty="0"/>
              <a:t>  </a:t>
            </a:r>
            <a:r>
              <a:rPr lang="en-US" altLang="zh-CN" sz="2000" dirty="0" err="1"/>
              <a:t>xlen</a:t>
            </a:r>
            <a:r>
              <a:rPr lang="en-US" altLang="zh-CN" sz="2000" dirty="0"/>
              <a:t>:                          # </a:t>
            </a:r>
            <a:r>
              <a:rPr lang="zh-CN" altLang="en-US" sz="2000" dirty="0"/>
              <a:t>该指令适用的 </a:t>
            </a:r>
            <a:r>
              <a:rPr lang="en-US" altLang="zh-CN" sz="2000" dirty="0"/>
              <a:t>XLEN </a:t>
            </a:r>
            <a:r>
              <a:rPr lang="zh-CN" altLang="en-US" sz="2000" dirty="0"/>
              <a:t>值列表</a:t>
            </a:r>
          </a:p>
          <a:p>
            <a:r>
              <a:rPr lang="zh-CN" altLang="en-US" sz="2000" dirty="0"/>
              <a:t>  </a:t>
            </a:r>
            <a:r>
              <a:rPr lang="en-US" altLang="zh-CN" sz="2000" dirty="0"/>
              <a:t>isa:                              # </a:t>
            </a:r>
            <a:r>
              <a:rPr lang="zh-CN" altLang="en-US" sz="2000" dirty="0"/>
              <a:t>该指令属性所属的</a:t>
            </a:r>
            <a:r>
              <a:rPr lang="en-US" altLang="zh-CN" sz="2000" dirty="0"/>
              <a:t>RISC-V ISA</a:t>
            </a:r>
            <a:r>
              <a:rPr lang="zh-CN" altLang="en-US" sz="2000" dirty="0"/>
              <a:t>扩展</a:t>
            </a:r>
          </a:p>
          <a:p>
            <a:r>
              <a:rPr lang="zh-CN" altLang="en-US" sz="2000" dirty="0"/>
              <a:t>  </a:t>
            </a:r>
            <a:r>
              <a:rPr lang="en-US" altLang="zh-CN" sz="2000" dirty="0"/>
              <a:t>operation:                  # </a:t>
            </a:r>
            <a:r>
              <a:rPr lang="zh-CN" altLang="en-US" sz="2000" dirty="0"/>
              <a:t>定义了指令的功能一个</a:t>
            </a:r>
            <a:r>
              <a:rPr lang="en-US" altLang="zh-CN" sz="2000" dirty="0"/>
              <a:t>Python</a:t>
            </a:r>
            <a:r>
              <a:rPr lang="zh-CN" altLang="en-US" sz="2000" dirty="0"/>
              <a:t>计算字符串</a:t>
            </a:r>
          </a:p>
          <a:p>
            <a:r>
              <a:rPr lang="zh-CN" altLang="en-US" sz="2000" dirty="0"/>
              <a:t>  </a:t>
            </a:r>
            <a:r>
              <a:rPr lang="en-US" altLang="zh-CN" sz="2000" dirty="0" err="1"/>
              <a:t>formattype</a:t>
            </a:r>
            <a:r>
              <a:rPr lang="en-US" altLang="zh-CN" sz="2000" dirty="0"/>
              <a:t>:                 # </a:t>
            </a:r>
            <a:r>
              <a:rPr lang="zh-CN" altLang="en-US" sz="2000" dirty="0"/>
              <a:t>指示指令格式类型的字符串</a:t>
            </a:r>
          </a:p>
          <a:p>
            <a:r>
              <a:rPr lang="zh-CN" altLang="en-US" sz="2000" dirty="0"/>
              <a:t>  </a:t>
            </a:r>
            <a:r>
              <a:rPr lang="en-US" altLang="zh-CN" sz="2000" dirty="0"/>
              <a:t>rs1_op_data:                # </a:t>
            </a:r>
            <a:r>
              <a:rPr lang="zh-CN" altLang="en-US" sz="2000" dirty="0"/>
              <a:t>可用作操作数 </a:t>
            </a:r>
            <a:r>
              <a:rPr lang="en-US" altLang="zh-CN" sz="2000" dirty="0"/>
              <a:t>1 </a:t>
            </a:r>
            <a:r>
              <a:rPr lang="zh-CN" altLang="en-US" sz="2000" dirty="0"/>
              <a:t>的合法寄存器列表</a:t>
            </a:r>
          </a:p>
          <a:p>
            <a:r>
              <a:rPr lang="zh-CN" altLang="en-US" sz="2000" dirty="0"/>
              <a:t>  </a:t>
            </a:r>
            <a:r>
              <a:rPr lang="en-US" altLang="zh-CN" sz="2000" dirty="0"/>
              <a:t>rs2_op_data:                # </a:t>
            </a:r>
            <a:r>
              <a:rPr lang="zh-CN" altLang="en-US" sz="2000" dirty="0"/>
              <a:t>可用作操作数 </a:t>
            </a:r>
            <a:r>
              <a:rPr lang="en-US" altLang="zh-CN" sz="2000" dirty="0"/>
              <a:t>2 </a:t>
            </a:r>
            <a:r>
              <a:rPr lang="zh-CN" altLang="en-US" sz="2000" dirty="0"/>
              <a:t>的合法寄存器列表</a:t>
            </a:r>
          </a:p>
          <a:p>
            <a:r>
              <a:rPr lang="zh-CN" altLang="en-US" sz="2000" dirty="0"/>
              <a:t>  </a:t>
            </a:r>
            <a:r>
              <a:rPr lang="en-US" altLang="zh-CN" sz="2000" dirty="0" err="1"/>
              <a:t>rd_op_data</a:t>
            </a:r>
            <a:r>
              <a:rPr lang="en-US" altLang="zh-CN" sz="2000" dirty="0"/>
              <a:t>:                 # </a:t>
            </a:r>
            <a:r>
              <a:rPr lang="zh-CN" altLang="en-US" sz="2000" dirty="0"/>
              <a:t>可用作目标的合法寄存器列表</a:t>
            </a:r>
          </a:p>
          <a:p>
            <a:r>
              <a:rPr lang="zh-CN" altLang="en-US" sz="2000" dirty="0"/>
              <a:t>  </a:t>
            </a:r>
            <a:r>
              <a:rPr lang="en-US" altLang="zh-CN" sz="2000" dirty="0"/>
              <a:t>rs1_val_data:               # </a:t>
            </a:r>
            <a:r>
              <a:rPr lang="zh-CN" altLang="en-US" sz="2000" dirty="0"/>
              <a:t>可用作操作数 </a:t>
            </a:r>
            <a:r>
              <a:rPr lang="en-US" altLang="zh-CN" sz="2000" dirty="0"/>
              <a:t>1 </a:t>
            </a:r>
            <a:r>
              <a:rPr lang="zh-CN" altLang="en-US" sz="2000" dirty="0"/>
              <a:t>的值的整数列表</a:t>
            </a:r>
          </a:p>
          <a:p>
            <a:r>
              <a:rPr lang="zh-CN" altLang="en-US" sz="2000" dirty="0"/>
              <a:t>  </a:t>
            </a:r>
            <a:r>
              <a:rPr lang="en-US" altLang="zh-CN" sz="2000" dirty="0"/>
              <a:t>rs2_val_data:               # </a:t>
            </a:r>
            <a:r>
              <a:rPr lang="zh-CN" altLang="en-US" sz="2000" dirty="0"/>
              <a:t>可用作操作数 </a:t>
            </a:r>
            <a:r>
              <a:rPr lang="en-US" altLang="zh-CN" sz="2000" dirty="0"/>
              <a:t>2 </a:t>
            </a:r>
            <a:r>
              <a:rPr lang="zh-CN" altLang="en-US" sz="2000" dirty="0"/>
              <a:t>的值的整数列表</a:t>
            </a:r>
          </a:p>
          <a:p>
            <a:r>
              <a:rPr lang="zh-CN" altLang="en-US" sz="2000" dirty="0"/>
              <a:t>  </a:t>
            </a:r>
            <a:r>
              <a:rPr lang="en-US" altLang="zh-CN" sz="2000" dirty="0"/>
              <a:t>template:                   # </a:t>
            </a:r>
            <a:r>
              <a:rPr lang="zh-CN" altLang="en-US" sz="2000" dirty="0"/>
              <a:t>一个字符串，指示用于创建测试的汇编宏。</a:t>
            </a:r>
          </a:p>
        </p:txBody>
      </p:sp>
    </p:spTree>
    <p:extLst>
      <p:ext uri="{BB962C8B-B14F-4D97-AF65-F5344CB8AC3E}">
        <p14:creationId xmlns:p14="http://schemas.microsoft.com/office/powerpoint/2010/main" val="756239387"/>
      </p:ext>
    </p:extLst>
  </p:cSld>
  <p:clrMapOvr>
    <a:masterClrMapping/>
  </p:clrMapOvr>
  <p:transition spd="slow"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RISCV-CTG </a:t>
            </a:r>
          </a:p>
        </p:txBody>
      </p:sp>
      <p:sp>
        <p:nvSpPr>
          <p:cNvPr id="3" name="圆角矩形 8">
            <a:extLst>
              <a:ext uri="{FF2B5EF4-FFF2-40B4-BE49-F238E27FC236}">
                <a16:creationId xmlns:a16="http://schemas.microsoft.com/office/drawing/2014/main" id="{94F82B4F-4AF6-E761-6D1D-46EB711821B7}"/>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6" name="文本框 5">
            <a:extLst>
              <a:ext uri="{FF2B5EF4-FFF2-40B4-BE49-F238E27FC236}">
                <a16:creationId xmlns:a16="http://schemas.microsoft.com/office/drawing/2014/main" id="{7036977B-5495-C278-816A-E51694397699}"/>
              </a:ext>
            </a:extLst>
          </p:cNvPr>
          <p:cNvSpPr txBox="1"/>
          <p:nvPr/>
        </p:nvSpPr>
        <p:spPr>
          <a:xfrm>
            <a:off x="698575" y="909514"/>
            <a:ext cx="10369152" cy="461665"/>
          </a:xfrm>
          <a:prstGeom prst="rect">
            <a:avLst/>
          </a:prstGeom>
          <a:noFill/>
        </p:spPr>
        <p:txBody>
          <a:bodyPr wrap="square">
            <a:spAutoFit/>
          </a:bodyPr>
          <a:lstStyle/>
          <a:p>
            <a:r>
              <a:rPr lang="zh-CN" altLang="en-US" dirty="0"/>
              <a:t>随后需要编写指令相关的</a:t>
            </a:r>
            <a:r>
              <a:rPr lang="en-US" altLang="zh-CN" dirty="0" err="1"/>
              <a:t>cgf</a:t>
            </a:r>
            <a:r>
              <a:rPr lang="zh-CN" altLang="en-US" dirty="0"/>
              <a:t>文件用于生成测试用例</a:t>
            </a:r>
          </a:p>
        </p:txBody>
      </p:sp>
      <p:sp>
        <p:nvSpPr>
          <p:cNvPr id="7" name="文本框 6">
            <a:extLst>
              <a:ext uri="{FF2B5EF4-FFF2-40B4-BE49-F238E27FC236}">
                <a16:creationId xmlns:a16="http://schemas.microsoft.com/office/drawing/2014/main" id="{0A1DB5C3-68F1-7E37-DA42-FA7D1A2660A8}"/>
              </a:ext>
            </a:extLst>
          </p:cNvPr>
          <p:cNvSpPr txBox="1"/>
          <p:nvPr/>
        </p:nvSpPr>
        <p:spPr>
          <a:xfrm>
            <a:off x="1706687" y="1773610"/>
            <a:ext cx="6153150" cy="3970318"/>
          </a:xfrm>
          <a:prstGeom prst="rect">
            <a:avLst/>
          </a:prstGeom>
          <a:noFill/>
        </p:spPr>
        <p:txBody>
          <a:bodyPr wrap="square">
            <a:spAutoFit/>
          </a:bodyPr>
          <a:lstStyle/>
          <a:p>
            <a:r>
              <a:rPr lang="zh-CN" altLang="en-US" sz="1800" dirty="0"/>
              <a:t>fcvt.d.h_b1:</a:t>
            </a:r>
          </a:p>
          <a:p>
            <a:r>
              <a:rPr lang="zh-CN" altLang="en-US" sz="1800" dirty="0"/>
              <a:t>    config: </a:t>
            </a:r>
          </a:p>
          <a:p>
            <a:r>
              <a:rPr lang="zh-CN" altLang="en-US" sz="1800" dirty="0"/>
              <a:t>      - check ISA:=regex(.*I.*F.*D.*Zfh.*)</a:t>
            </a:r>
          </a:p>
          <a:p>
            <a:r>
              <a:rPr lang="zh-CN" altLang="en-US" sz="1800" dirty="0"/>
              <a:t>    mnemonics: </a:t>
            </a:r>
          </a:p>
          <a:p>
            <a:r>
              <a:rPr lang="zh-CN" altLang="en-US" sz="1800" dirty="0"/>
              <a:t>      fcvt.d.h: 0</a:t>
            </a:r>
          </a:p>
          <a:p>
            <a:r>
              <a:rPr lang="zh-CN" altLang="en-US" sz="1800" dirty="0"/>
              <a:t>    rs1: </a:t>
            </a:r>
          </a:p>
          <a:p>
            <a:r>
              <a:rPr lang="zh-CN" altLang="en-US" sz="1800" dirty="0"/>
              <a:t>      &lt;&lt;: *all_fregs</a:t>
            </a:r>
          </a:p>
          <a:p>
            <a:r>
              <a:rPr lang="zh-CN" altLang="en-US" sz="1800" dirty="0"/>
              <a:t>    rd: </a:t>
            </a:r>
          </a:p>
          <a:p>
            <a:r>
              <a:rPr lang="zh-CN" altLang="en-US" sz="1800" dirty="0"/>
              <a:t>      &lt;&lt;: *all_fregs</a:t>
            </a:r>
          </a:p>
          <a:p>
            <a:r>
              <a:rPr lang="zh-CN" altLang="en-US" sz="1800" dirty="0"/>
              <a:t>    op_comb: </a:t>
            </a:r>
          </a:p>
          <a:p>
            <a:r>
              <a:rPr lang="zh-CN" altLang="en-US" sz="1800" dirty="0"/>
              <a:t>      &lt;&lt;: *ifmt_op_comb</a:t>
            </a:r>
          </a:p>
          <a:p>
            <a:r>
              <a:rPr lang="zh-CN" altLang="en-US" sz="1800" dirty="0"/>
              <a:t>    val_comb:</a:t>
            </a:r>
          </a:p>
          <a:p>
            <a:r>
              <a:rPr lang="zh-CN" altLang="en-US" sz="1800" dirty="0"/>
              <a:t>      abstract_comb:</a:t>
            </a:r>
          </a:p>
          <a:p>
            <a:r>
              <a:rPr lang="zh-CN" altLang="en-US" sz="1800" dirty="0"/>
              <a:t>        'ibm_b1(flen,16, "fcvt.d.h", 1)': 0</a:t>
            </a:r>
          </a:p>
        </p:txBody>
      </p:sp>
    </p:spTree>
    <p:extLst>
      <p:ext uri="{BB962C8B-B14F-4D97-AF65-F5344CB8AC3E}">
        <p14:creationId xmlns:p14="http://schemas.microsoft.com/office/powerpoint/2010/main" val="1032711433"/>
      </p:ext>
    </p:extLst>
  </p:cSld>
  <p:clrMapOvr>
    <a:masterClrMapping/>
  </p:clrMapOvr>
  <p:transition spd="slow"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RISCV-ISAC  </a:t>
            </a:r>
          </a:p>
        </p:txBody>
      </p:sp>
      <p:sp>
        <p:nvSpPr>
          <p:cNvPr id="3" name="圆角矩形 8">
            <a:extLst>
              <a:ext uri="{FF2B5EF4-FFF2-40B4-BE49-F238E27FC236}">
                <a16:creationId xmlns:a16="http://schemas.microsoft.com/office/drawing/2014/main" id="{95B1FBDC-F57D-4626-96DA-921BB3E4C891}"/>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4" name="文本框 3">
            <a:extLst>
              <a:ext uri="{FF2B5EF4-FFF2-40B4-BE49-F238E27FC236}">
                <a16:creationId xmlns:a16="http://schemas.microsoft.com/office/drawing/2014/main" id="{7BAFCA07-E9C9-8F24-80AC-1D7641E6B128}"/>
              </a:ext>
            </a:extLst>
          </p:cNvPr>
          <p:cNvSpPr txBox="1"/>
          <p:nvPr/>
        </p:nvSpPr>
        <p:spPr>
          <a:xfrm>
            <a:off x="698575" y="909514"/>
            <a:ext cx="10369152" cy="1569660"/>
          </a:xfrm>
          <a:prstGeom prst="rect">
            <a:avLst/>
          </a:prstGeom>
          <a:noFill/>
        </p:spPr>
        <p:txBody>
          <a:bodyPr wrap="square">
            <a:spAutoFit/>
          </a:bodyPr>
          <a:lstStyle/>
          <a:p>
            <a:r>
              <a:rPr lang="en-US" altLang="zh-CN" dirty="0"/>
              <a:t>RISC-V ISAC </a:t>
            </a:r>
            <a:r>
              <a:rPr lang="zh-CN" altLang="en-US" dirty="0"/>
              <a:t>是一种 </a:t>
            </a:r>
            <a:r>
              <a:rPr lang="en-US" altLang="zh-CN" dirty="0"/>
              <a:t>ISA </a:t>
            </a:r>
            <a:r>
              <a:rPr lang="zh-CN" altLang="en-US" dirty="0"/>
              <a:t>覆盖率提取工具。给定一组覆盖点以及在模型上运行的测试</a:t>
            </a:r>
            <a:r>
              <a:rPr lang="en-US" altLang="zh-CN" dirty="0"/>
              <a:t>/</a:t>
            </a:r>
            <a:r>
              <a:rPr lang="zh-CN" altLang="en-US" dirty="0"/>
              <a:t>应用程序的执行跟踪，</a:t>
            </a:r>
            <a:r>
              <a:rPr lang="en-US" altLang="zh-CN" dirty="0"/>
              <a:t>ISAC </a:t>
            </a:r>
            <a:r>
              <a:rPr lang="zh-CN" altLang="en-US" dirty="0"/>
              <a:t>可以提供一份报告，详细指示测试</a:t>
            </a:r>
            <a:r>
              <a:rPr lang="en-US" altLang="zh-CN" dirty="0"/>
              <a:t>/</a:t>
            </a:r>
            <a:r>
              <a:rPr lang="zh-CN" altLang="en-US" dirty="0"/>
              <a:t>应用程序覆盖了哪些覆盖点。 </a:t>
            </a:r>
            <a:r>
              <a:rPr lang="en-US" altLang="zh-CN" dirty="0"/>
              <a:t>ISAC </a:t>
            </a:r>
            <a:r>
              <a:rPr lang="zh-CN" altLang="en-US" dirty="0"/>
              <a:t>还能够对测试</a:t>
            </a:r>
            <a:r>
              <a:rPr lang="en-US" altLang="zh-CN" dirty="0"/>
              <a:t>/</a:t>
            </a:r>
            <a:r>
              <a:rPr lang="zh-CN" altLang="en-US" dirty="0"/>
              <a:t>应用程序中发生的数据传播提供详细的质量分析。</a:t>
            </a:r>
          </a:p>
        </p:txBody>
      </p:sp>
      <p:pic>
        <p:nvPicPr>
          <p:cNvPr id="7" name="图片 6">
            <a:extLst>
              <a:ext uri="{FF2B5EF4-FFF2-40B4-BE49-F238E27FC236}">
                <a16:creationId xmlns:a16="http://schemas.microsoft.com/office/drawing/2014/main" id="{088C08CD-DBCC-5A70-E941-0FA78544B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552" y="2781722"/>
            <a:ext cx="4104456" cy="3576309"/>
          </a:xfrm>
          <a:prstGeom prst="rect">
            <a:avLst/>
          </a:prstGeom>
        </p:spPr>
      </p:pic>
      <p:pic>
        <p:nvPicPr>
          <p:cNvPr id="9" name="图片 8">
            <a:extLst>
              <a:ext uri="{FF2B5EF4-FFF2-40B4-BE49-F238E27FC236}">
                <a16:creationId xmlns:a16="http://schemas.microsoft.com/office/drawing/2014/main" id="{E5686DAD-538B-9655-61EE-49BB8CF946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135" y="3107788"/>
            <a:ext cx="5029200" cy="2924175"/>
          </a:xfrm>
          <a:prstGeom prst="rect">
            <a:avLst/>
          </a:prstGeom>
        </p:spPr>
      </p:pic>
    </p:spTree>
    <p:extLst>
      <p:ext uri="{BB962C8B-B14F-4D97-AF65-F5344CB8AC3E}">
        <p14:creationId xmlns:p14="http://schemas.microsoft.com/office/powerpoint/2010/main" val="2648724366"/>
      </p:ext>
    </p:extLst>
  </p:cSld>
  <p:clrMapOvr>
    <a:masterClrMapping/>
  </p:clrMapOvr>
  <p:transition spd="slow"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RISCV-ISAC  </a:t>
            </a:r>
          </a:p>
        </p:txBody>
      </p:sp>
      <p:sp>
        <p:nvSpPr>
          <p:cNvPr id="3" name="圆角矩形 8">
            <a:extLst>
              <a:ext uri="{FF2B5EF4-FFF2-40B4-BE49-F238E27FC236}">
                <a16:creationId xmlns:a16="http://schemas.microsoft.com/office/drawing/2014/main" id="{F4400366-C4F0-7FCA-4FBC-B3C6B55FCDDD}"/>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4" name="文本框 3">
            <a:extLst>
              <a:ext uri="{FF2B5EF4-FFF2-40B4-BE49-F238E27FC236}">
                <a16:creationId xmlns:a16="http://schemas.microsoft.com/office/drawing/2014/main" id="{0DDD6FFE-21F6-9987-AB5B-D5370337FC7C}"/>
              </a:ext>
            </a:extLst>
          </p:cNvPr>
          <p:cNvSpPr txBox="1"/>
          <p:nvPr/>
        </p:nvSpPr>
        <p:spPr>
          <a:xfrm>
            <a:off x="698575" y="909514"/>
            <a:ext cx="10369152" cy="830997"/>
          </a:xfrm>
          <a:prstGeom prst="rect">
            <a:avLst/>
          </a:prstGeom>
          <a:noFill/>
        </p:spPr>
        <p:txBody>
          <a:bodyPr wrap="square">
            <a:spAutoFit/>
          </a:bodyPr>
          <a:lstStyle/>
          <a:p>
            <a:r>
              <a:rPr lang="en-US" altLang="zh-CN" dirty="0"/>
              <a:t>RISC-V ISAC </a:t>
            </a:r>
            <a:r>
              <a:rPr lang="zh-CN" altLang="en-US" dirty="0"/>
              <a:t>中的一个主要功能即为</a:t>
            </a:r>
            <a:r>
              <a:rPr lang="en-US" altLang="zh-CN" dirty="0"/>
              <a:t>RISCV-CTG</a:t>
            </a:r>
            <a:r>
              <a:rPr lang="zh-CN" altLang="en-US" dirty="0"/>
              <a:t>生成测试用例时辅助生成测试数据及格式</a:t>
            </a:r>
          </a:p>
        </p:txBody>
      </p:sp>
      <p:sp>
        <p:nvSpPr>
          <p:cNvPr id="6" name="文本框 5">
            <a:extLst>
              <a:ext uri="{FF2B5EF4-FFF2-40B4-BE49-F238E27FC236}">
                <a16:creationId xmlns:a16="http://schemas.microsoft.com/office/drawing/2014/main" id="{F58B132E-4488-7831-D6F4-9958F463C069}"/>
              </a:ext>
            </a:extLst>
          </p:cNvPr>
          <p:cNvSpPr txBox="1"/>
          <p:nvPr/>
        </p:nvSpPr>
        <p:spPr>
          <a:xfrm>
            <a:off x="870678" y="2061642"/>
            <a:ext cx="6153150" cy="2031325"/>
          </a:xfrm>
          <a:prstGeom prst="rect">
            <a:avLst/>
          </a:prstGeom>
          <a:noFill/>
        </p:spPr>
        <p:txBody>
          <a:bodyPr wrap="square">
            <a:spAutoFit/>
          </a:bodyPr>
          <a:lstStyle/>
          <a:p>
            <a:r>
              <a:rPr lang="zh-CN" altLang="en-US" sz="1400" dirty="0"/>
              <a:t>fcvt.d.h_b22:</a:t>
            </a:r>
          </a:p>
          <a:p>
            <a:r>
              <a:rPr lang="zh-CN" altLang="en-US" sz="1400" dirty="0"/>
              <a:t>.....</a:t>
            </a:r>
          </a:p>
          <a:p>
            <a:r>
              <a:rPr lang="zh-CN" altLang="en-US" sz="1400" dirty="0"/>
              <a:t>      abstract_comb:</a:t>
            </a:r>
          </a:p>
          <a:p>
            <a:r>
              <a:rPr lang="zh-CN" altLang="en-US" sz="1400" dirty="0"/>
              <a:t>        'ibm_b22(flen,16, "fcvt.d.h", 1)': 0</a:t>
            </a:r>
          </a:p>
          <a:p>
            <a:r>
              <a:rPr lang="zh-CN" altLang="en-US" sz="1400" dirty="0"/>
              <a:t>        </a:t>
            </a:r>
          </a:p>
          <a:p>
            <a:r>
              <a:rPr lang="zh-CN" altLang="en-US" sz="1400" dirty="0"/>
              <a:t>fcvt.d.h_b23:</a:t>
            </a:r>
          </a:p>
          <a:p>
            <a:r>
              <a:rPr lang="zh-CN" altLang="en-US" sz="1400" dirty="0"/>
              <a:t>.....</a:t>
            </a:r>
          </a:p>
          <a:p>
            <a:r>
              <a:rPr lang="zh-CN" altLang="en-US" sz="1400" dirty="0"/>
              <a:t>      abstract_comb:</a:t>
            </a:r>
          </a:p>
          <a:p>
            <a:r>
              <a:rPr lang="zh-CN" altLang="en-US" sz="1400" dirty="0"/>
              <a:t>        'ibm_b23(flen,16, "fcvt.d.h", 1)': 0</a:t>
            </a:r>
          </a:p>
        </p:txBody>
      </p:sp>
      <p:sp>
        <p:nvSpPr>
          <p:cNvPr id="8" name="文本框 7">
            <a:extLst>
              <a:ext uri="{FF2B5EF4-FFF2-40B4-BE49-F238E27FC236}">
                <a16:creationId xmlns:a16="http://schemas.microsoft.com/office/drawing/2014/main" id="{AFC58308-088A-7385-5D78-C457541A35C4}"/>
              </a:ext>
            </a:extLst>
          </p:cNvPr>
          <p:cNvSpPr txBox="1"/>
          <p:nvPr/>
        </p:nvSpPr>
        <p:spPr>
          <a:xfrm>
            <a:off x="5171719" y="1947222"/>
            <a:ext cx="6153150" cy="3754874"/>
          </a:xfrm>
          <a:prstGeom prst="rect">
            <a:avLst/>
          </a:prstGeom>
          <a:noFill/>
        </p:spPr>
        <p:txBody>
          <a:bodyPr wrap="square">
            <a:spAutoFit/>
          </a:bodyPr>
          <a:lstStyle/>
          <a:p>
            <a:r>
              <a:rPr lang="zh-CN" altLang="en-US" sz="1400" dirty="0"/>
              <a:t>def ibm_b1(flen, iflen, opcode, ops):</a:t>
            </a:r>
          </a:p>
          <a:p>
            <a:r>
              <a:rPr lang="zh-CN" altLang="en-US" sz="1400" dirty="0"/>
              <a:t>sanitise = get_sanitise_func(opcode)</a:t>
            </a:r>
          </a:p>
          <a:p>
            <a:endParaRPr lang="zh-CN" altLang="en-US" sz="1400" dirty="0"/>
          </a:p>
          <a:p>
            <a:r>
              <a:rPr lang="zh-CN" altLang="en-US" sz="1400" dirty="0"/>
              <a:t>    elif iflen == 32:</a:t>
            </a:r>
          </a:p>
          <a:p>
            <a:r>
              <a:rPr lang="zh-CN" altLang="en-US" sz="1400" dirty="0"/>
              <a:t>        basic_types = fzero + fminsubnorm + [fsubnorm[0], fsubnorm[3]] +\</a:t>
            </a:r>
          </a:p>
          <a:p>
            <a:r>
              <a:rPr lang="zh-CN" altLang="en-US" sz="1400" dirty="0"/>
              <a:t>            fmaxsubnorm + fminnorm + [fnorm[0], fnorm[3]] + fmaxnorm + \</a:t>
            </a:r>
          </a:p>
          <a:p>
            <a:r>
              <a:rPr lang="zh-CN" altLang="en-US" sz="1400" dirty="0"/>
              <a:t>            finfinity + fdefaultnan + [fqnan[0], fqnan[3]] + \</a:t>
            </a:r>
          </a:p>
          <a:p>
            <a:r>
              <a:rPr lang="zh-CN" altLang="en-US" sz="1400" dirty="0"/>
              <a:t>            [fsnan[0], fsnan[3]] + fone</a:t>
            </a:r>
          </a:p>
          <a:p>
            <a:r>
              <a:rPr lang="zh-CN" altLang="en-US" sz="1400" dirty="0"/>
              <a:t>    elif iflen == 64:</a:t>
            </a:r>
          </a:p>
          <a:p>
            <a:r>
              <a:rPr lang="zh-CN" altLang="en-US" sz="1400" dirty="0"/>
              <a:t>        basic_types = dzero + dminsubnorm + [dsubnorm[0], dsubnorm[1]] +\</a:t>
            </a:r>
          </a:p>
          <a:p>
            <a:r>
              <a:rPr lang="zh-CN" altLang="en-US" sz="1400" dirty="0"/>
              <a:t>            dmaxsubnorm + dminnorm + [dnorm[0], dnorm[1]] + dmaxnorm + \</a:t>
            </a:r>
          </a:p>
          <a:p>
            <a:r>
              <a:rPr lang="zh-CN" altLang="en-US" sz="1400" dirty="0"/>
              <a:t>            dinfinity + ddefaultnan + [dqnan[0], dqnan[1]] + \</a:t>
            </a:r>
          </a:p>
          <a:p>
            <a:r>
              <a:rPr lang="zh-CN" altLang="en-US" sz="1400" dirty="0"/>
              <a:t>            [dsnan[0], dsnan[1]] + done</a:t>
            </a:r>
          </a:p>
          <a:p>
            <a:r>
              <a:rPr lang="zh-CN" altLang="en-US" sz="1400" dirty="0"/>
              <a:t>    else:</a:t>
            </a:r>
          </a:p>
          <a:p>
            <a:r>
              <a:rPr lang="zh-CN" altLang="en-US" sz="1400" dirty="0"/>
              <a:t>        logger.error('Invalid iflen value!')</a:t>
            </a:r>
          </a:p>
          <a:p>
            <a:r>
              <a:rPr lang="zh-CN" altLang="en-US" sz="1400" dirty="0"/>
              <a:t>        sys.exit(1)</a:t>
            </a:r>
          </a:p>
          <a:p>
            <a:r>
              <a:rPr lang="zh-CN" altLang="en-US" sz="1400" dirty="0"/>
              <a:t>        ...</a:t>
            </a:r>
          </a:p>
        </p:txBody>
      </p:sp>
    </p:spTree>
    <p:extLst>
      <p:ext uri="{BB962C8B-B14F-4D97-AF65-F5344CB8AC3E}">
        <p14:creationId xmlns:p14="http://schemas.microsoft.com/office/powerpoint/2010/main" val="2052919677"/>
      </p:ext>
    </p:extLst>
  </p:cSld>
  <p:clrMapOvr>
    <a:masterClrMapping/>
  </p:clrMapOvr>
  <p:transition spd="slow"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RISCV-Config  </a:t>
            </a:r>
          </a:p>
        </p:txBody>
      </p:sp>
      <p:sp>
        <p:nvSpPr>
          <p:cNvPr id="3" name="圆角矩形 8">
            <a:extLst>
              <a:ext uri="{FF2B5EF4-FFF2-40B4-BE49-F238E27FC236}">
                <a16:creationId xmlns:a16="http://schemas.microsoft.com/office/drawing/2014/main" id="{F4400366-C4F0-7FCA-4FBC-B3C6B55FCDDD}"/>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4" name="文本框 3">
            <a:extLst>
              <a:ext uri="{FF2B5EF4-FFF2-40B4-BE49-F238E27FC236}">
                <a16:creationId xmlns:a16="http://schemas.microsoft.com/office/drawing/2014/main" id="{DA5066DB-88CF-5CC9-0311-55156CD94CD1}"/>
              </a:ext>
            </a:extLst>
          </p:cNvPr>
          <p:cNvSpPr txBox="1"/>
          <p:nvPr/>
        </p:nvSpPr>
        <p:spPr>
          <a:xfrm>
            <a:off x="698575" y="909514"/>
            <a:ext cx="10369152" cy="830997"/>
          </a:xfrm>
          <a:prstGeom prst="rect">
            <a:avLst/>
          </a:prstGeom>
          <a:noFill/>
        </p:spPr>
        <p:txBody>
          <a:bodyPr wrap="square">
            <a:spAutoFit/>
          </a:bodyPr>
          <a:lstStyle/>
          <a:p>
            <a:r>
              <a:rPr lang="en-US" altLang="zh-CN" dirty="0"/>
              <a:t>RISCV-Config</a:t>
            </a:r>
            <a:r>
              <a:rPr lang="zh-CN" altLang="en-US" dirty="0"/>
              <a:t>是一个基于 </a:t>
            </a:r>
            <a:r>
              <a:rPr lang="en-US" altLang="zh-CN" dirty="0"/>
              <a:t>YAML </a:t>
            </a:r>
            <a:r>
              <a:rPr lang="zh-CN" altLang="en-US" dirty="0"/>
              <a:t>的框架，可用于根据 </a:t>
            </a:r>
            <a:r>
              <a:rPr lang="en-US" altLang="zh-CN" dirty="0"/>
              <a:t>RISC-V </a:t>
            </a:r>
            <a:r>
              <a:rPr lang="zh-CN" altLang="en-US" dirty="0"/>
              <a:t>特权和非特权 </a:t>
            </a:r>
            <a:r>
              <a:rPr lang="en-US" altLang="zh-CN" dirty="0"/>
              <a:t>ISA </a:t>
            </a:r>
            <a:r>
              <a:rPr lang="zh-CN" altLang="en-US" dirty="0"/>
              <a:t>规范验证 </a:t>
            </a:r>
            <a:r>
              <a:rPr lang="en-US" altLang="zh-CN" dirty="0"/>
              <a:t>RISC-V </a:t>
            </a:r>
            <a:r>
              <a:rPr lang="zh-CN" altLang="en-US" dirty="0"/>
              <a:t>实现的规范并生成标准规范 </a:t>
            </a:r>
            <a:r>
              <a:rPr lang="en-US" altLang="zh-CN" dirty="0" err="1"/>
              <a:t>yaml</a:t>
            </a:r>
            <a:r>
              <a:rPr lang="en-US" altLang="zh-CN" dirty="0"/>
              <a:t> </a:t>
            </a:r>
            <a:r>
              <a:rPr lang="zh-CN" altLang="en-US" dirty="0"/>
              <a:t>文件。</a:t>
            </a:r>
          </a:p>
        </p:txBody>
      </p:sp>
      <p:pic>
        <p:nvPicPr>
          <p:cNvPr id="7" name="图片 6">
            <a:extLst>
              <a:ext uri="{FF2B5EF4-FFF2-40B4-BE49-F238E27FC236}">
                <a16:creationId xmlns:a16="http://schemas.microsoft.com/office/drawing/2014/main" id="{C14301A4-26FA-87B7-8A7A-DE06DCB68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855" y="2205658"/>
            <a:ext cx="4486275" cy="3438525"/>
          </a:xfrm>
          <a:prstGeom prst="rect">
            <a:avLst/>
          </a:prstGeom>
        </p:spPr>
      </p:pic>
    </p:spTree>
    <p:extLst>
      <p:ext uri="{BB962C8B-B14F-4D97-AF65-F5344CB8AC3E}">
        <p14:creationId xmlns:p14="http://schemas.microsoft.com/office/powerpoint/2010/main" val="3754436989"/>
      </p:ext>
    </p:extLst>
  </p:cSld>
  <p:clrMapOvr>
    <a:masterClrMapping/>
  </p:clrMapOvr>
  <p:transition spd="slow"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RISCV-Config  </a:t>
            </a:r>
          </a:p>
        </p:txBody>
      </p:sp>
      <p:sp>
        <p:nvSpPr>
          <p:cNvPr id="3" name="圆角矩形 8">
            <a:extLst>
              <a:ext uri="{FF2B5EF4-FFF2-40B4-BE49-F238E27FC236}">
                <a16:creationId xmlns:a16="http://schemas.microsoft.com/office/drawing/2014/main" id="{F4400366-C4F0-7FCA-4FBC-B3C6B55FCDDD}"/>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4" name="文本框 3">
            <a:extLst>
              <a:ext uri="{FF2B5EF4-FFF2-40B4-BE49-F238E27FC236}">
                <a16:creationId xmlns:a16="http://schemas.microsoft.com/office/drawing/2014/main" id="{DA5066DB-88CF-5CC9-0311-55156CD94CD1}"/>
              </a:ext>
            </a:extLst>
          </p:cNvPr>
          <p:cNvSpPr txBox="1"/>
          <p:nvPr/>
        </p:nvSpPr>
        <p:spPr>
          <a:xfrm>
            <a:off x="698575" y="909514"/>
            <a:ext cx="10369152" cy="830997"/>
          </a:xfrm>
          <a:prstGeom prst="rect">
            <a:avLst/>
          </a:prstGeom>
          <a:noFill/>
        </p:spPr>
        <p:txBody>
          <a:bodyPr wrap="square">
            <a:spAutoFit/>
          </a:bodyPr>
          <a:lstStyle/>
          <a:p>
            <a:r>
              <a:rPr lang="en-US" altLang="zh-CN" dirty="0"/>
              <a:t>RISCV-Config</a:t>
            </a:r>
            <a:r>
              <a:rPr lang="zh-CN" altLang="en-US" dirty="0"/>
              <a:t>是一个基于 </a:t>
            </a:r>
            <a:r>
              <a:rPr lang="en-US" altLang="zh-CN" dirty="0"/>
              <a:t>YAML </a:t>
            </a:r>
            <a:r>
              <a:rPr lang="zh-CN" altLang="en-US" dirty="0"/>
              <a:t>的框架，可用于根据 </a:t>
            </a:r>
            <a:r>
              <a:rPr lang="en-US" altLang="zh-CN" dirty="0"/>
              <a:t>RISC-V </a:t>
            </a:r>
            <a:r>
              <a:rPr lang="zh-CN" altLang="en-US" dirty="0"/>
              <a:t>特权和非特权 </a:t>
            </a:r>
            <a:r>
              <a:rPr lang="en-US" altLang="zh-CN" dirty="0"/>
              <a:t>ISA </a:t>
            </a:r>
            <a:r>
              <a:rPr lang="zh-CN" altLang="en-US" dirty="0"/>
              <a:t>规范验证 </a:t>
            </a:r>
            <a:r>
              <a:rPr lang="en-US" altLang="zh-CN" dirty="0"/>
              <a:t>RISC-V </a:t>
            </a:r>
            <a:r>
              <a:rPr lang="zh-CN" altLang="en-US" dirty="0"/>
              <a:t>实现的规范并生成标准规范 </a:t>
            </a:r>
            <a:r>
              <a:rPr lang="en-US" altLang="zh-CN" dirty="0" err="1"/>
              <a:t>yaml</a:t>
            </a:r>
            <a:r>
              <a:rPr lang="en-US" altLang="zh-CN" dirty="0"/>
              <a:t> </a:t>
            </a:r>
            <a:r>
              <a:rPr lang="zh-CN" altLang="en-US" dirty="0"/>
              <a:t>文件。</a:t>
            </a:r>
          </a:p>
        </p:txBody>
      </p:sp>
      <p:pic>
        <p:nvPicPr>
          <p:cNvPr id="7" name="图片 6">
            <a:extLst>
              <a:ext uri="{FF2B5EF4-FFF2-40B4-BE49-F238E27FC236}">
                <a16:creationId xmlns:a16="http://schemas.microsoft.com/office/drawing/2014/main" id="{C14301A4-26FA-87B7-8A7A-DE06DCB68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855" y="2205658"/>
            <a:ext cx="4486275" cy="3438525"/>
          </a:xfrm>
          <a:prstGeom prst="rect">
            <a:avLst/>
          </a:prstGeom>
        </p:spPr>
      </p:pic>
    </p:spTree>
    <p:extLst>
      <p:ext uri="{BB962C8B-B14F-4D97-AF65-F5344CB8AC3E}">
        <p14:creationId xmlns:p14="http://schemas.microsoft.com/office/powerpoint/2010/main" val="3060193238"/>
      </p:ext>
    </p:extLst>
  </p:cSld>
  <p:clrMapOvr>
    <a:masterClrMapping/>
  </p:clrMapOvr>
  <p:transition spd="slow"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RISCV-Config  </a:t>
            </a:r>
          </a:p>
        </p:txBody>
      </p:sp>
      <p:sp>
        <p:nvSpPr>
          <p:cNvPr id="3" name="圆角矩形 8">
            <a:extLst>
              <a:ext uri="{FF2B5EF4-FFF2-40B4-BE49-F238E27FC236}">
                <a16:creationId xmlns:a16="http://schemas.microsoft.com/office/drawing/2014/main" id="{F4400366-C4F0-7FCA-4FBC-B3C6B55FCDDD}"/>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4" name="文本框 3">
            <a:extLst>
              <a:ext uri="{FF2B5EF4-FFF2-40B4-BE49-F238E27FC236}">
                <a16:creationId xmlns:a16="http://schemas.microsoft.com/office/drawing/2014/main" id="{DA5066DB-88CF-5CC9-0311-55156CD94CD1}"/>
              </a:ext>
            </a:extLst>
          </p:cNvPr>
          <p:cNvSpPr txBox="1"/>
          <p:nvPr/>
        </p:nvSpPr>
        <p:spPr>
          <a:xfrm>
            <a:off x="698575" y="909514"/>
            <a:ext cx="10369152" cy="1569660"/>
          </a:xfrm>
          <a:prstGeom prst="rect">
            <a:avLst/>
          </a:prstGeom>
          <a:noFill/>
        </p:spPr>
        <p:txBody>
          <a:bodyPr wrap="square">
            <a:spAutoFit/>
          </a:bodyPr>
          <a:lstStyle/>
          <a:p>
            <a:r>
              <a:rPr lang="en-US" altLang="zh-CN" dirty="0"/>
              <a:t>RISCV-Config</a:t>
            </a:r>
            <a:r>
              <a:rPr lang="zh-CN" altLang="en-US" dirty="0"/>
              <a:t>最主要的功能即通过给定以下两个文件来生成</a:t>
            </a:r>
            <a:r>
              <a:rPr lang="en-US" altLang="zh-CN" dirty="0"/>
              <a:t>RISCOF</a:t>
            </a:r>
            <a:r>
              <a:rPr lang="zh-CN" altLang="en-US" dirty="0"/>
              <a:t>测试需要的配置文件</a:t>
            </a:r>
            <a:endParaRPr lang="en-US" altLang="zh-CN" dirty="0"/>
          </a:p>
          <a:p>
            <a:r>
              <a:rPr lang="en-US" altLang="zh-CN" dirty="0"/>
              <a:t>1. ISA </a:t>
            </a:r>
            <a:r>
              <a:rPr lang="zh-CN" altLang="en-US" dirty="0"/>
              <a:t>规范：此 </a:t>
            </a:r>
            <a:r>
              <a:rPr lang="en-US" altLang="zh-CN" dirty="0"/>
              <a:t>YAML </a:t>
            </a:r>
            <a:r>
              <a:rPr lang="zh-CN" altLang="en-US" dirty="0"/>
              <a:t>文件用于捕获用户实现的 </a:t>
            </a:r>
            <a:r>
              <a:rPr lang="en-US" altLang="zh-CN" dirty="0"/>
              <a:t>ISA </a:t>
            </a:r>
            <a:r>
              <a:rPr lang="zh-CN" altLang="en-US" dirty="0"/>
              <a:t>相关功能。</a:t>
            </a:r>
          </a:p>
          <a:p>
            <a:r>
              <a:rPr lang="en-US" altLang="zh-CN" dirty="0"/>
              <a:t>2. </a:t>
            </a:r>
            <a:r>
              <a:rPr lang="zh-CN" altLang="en-US" dirty="0"/>
              <a:t>平台规范：此 </a:t>
            </a:r>
            <a:r>
              <a:rPr lang="en-US" altLang="zh-CN" dirty="0"/>
              <a:t>YAML </a:t>
            </a:r>
            <a:r>
              <a:rPr lang="zh-CN" altLang="en-US" dirty="0"/>
              <a:t>文件用于捕获用户实现的平台特定功能。</a:t>
            </a:r>
          </a:p>
        </p:txBody>
      </p:sp>
      <p:sp>
        <p:nvSpPr>
          <p:cNvPr id="5" name="文本框 4">
            <a:extLst>
              <a:ext uri="{FF2B5EF4-FFF2-40B4-BE49-F238E27FC236}">
                <a16:creationId xmlns:a16="http://schemas.microsoft.com/office/drawing/2014/main" id="{4F71A13A-6D63-28EC-F2F5-BBB66FE596F8}"/>
              </a:ext>
            </a:extLst>
          </p:cNvPr>
          <p:cNvSpPr txBox="1"/>
          <p:nvPr/>
        </p:nvSpPr>
        <p:spPr>
          <a:xfrm>
            <a:off x="626567" y="2644964"/>
            <a:ext cx="10369152" cy="461665"/>
          </a:xfrm>
          <a:prstGeom prst="rect">
            <a:avLst/>
          </a:prstGeom>
          <a:noFill/>
        </p:spPr>
        <p:txBody>
          <a:bodyPr wrap="square">
            <a:spAutoFit/>
          </a:bodyPr>
          <a:lstStyle/>
          <a:p>
            <a:r>
              <a:rPr lang="zh-CN" altLang="en-US" dirty="0"/>
              <a:t>以</a:t>
            </a:r>
            <a:r>
              <a:rPr lang="en-US" altLang="zh-CN" dirty="0"/>
              <a:t>example</a:t>
            </a:r>
            <a:r>
              <a:rPr lang="zh-CN" altLang="en-US" dirty="0"/>
              <a:t>下</a:t>
            </a:r>
            <a:r>
              <a:rPr lang="en-US" altLang="zh-CN" dirty="0"/>
              <a:t>rv32i_isa.yaml</a:t>
            </a:r>
            <a:r>
              <a:rPr lang="zh-CN" altLang="en-US" dirty="0"/>
              <a:t>为例，打开文件，其中最头部显示以下内容</a:t>
            </a:r>
          </a:p>
        </p:txBody>
      </p:sp>
      <p:sp>
        <p:nvSpPr>
          <p:cNvPr id="8" name="文本框 7">
            <a:extLst>
              <a:ext uri="{FF2B5EF4-FFF2-40B4-BE49-F238E27FC236}">
                <a16:creationId xmlns:a16="http://schemas.microsoft.com/office/drawing/2014/main" id="{7F81F032-5634-4AB9-1C00-A8C86EC0B7C1}"/>
              </a:ext>
            </a:extLst>
          </p:cNvPr>
          <p:cNvSpPr txBox="1"/>
          <p:nvPr/>
        </p:nvSpPr>
        <p:spPr>
          <a:xfrm>
            <a:off x="1706687" y="3213770"/>
            <a:ext cx="8837215" cy="3046988"/>
          </a:xfrm>
          <a:prstGeom prst="rect">
            <a:avLst/>
          </a:prstGeom>
          <a:noFill/>
        </p:spPr>
        <p:txBody>
          <a:bodyPr wrap="square">
            <a:spAutoFit/>
          </a:bodyPr>
          <a:lstStyle/>
          <a:p>
            <a:r>
              <a:rPr lang="zh-CN" altLang="en-US" sz="1600" dirty="0"/>
              <a:t>hart_ids: [0]</a:t>
            </a:r>
          </a:p>
          <a:p>
            <a:r>
              <a:rPr lang="zh-CN" altLang="en-US" sz="1600" dirty="0"/>
              <a:t>hart0: &amp;hart0</a:t>
            </a:r>
          </a:p>
          <a:p>
            <a:r>
              <a:rPr lang="zh-CN" altLang="en-US" sz="1600" dirty="0"/>
              <a:t>  ISA: RV32IMAFCNSHUZicsr_Zifencei_Zbpbo_Zpn_Zpsf //输入一个表示实现支持的 ISA 的字符串。</a:t>
            </a:r>
          </a:p>
          <a:p>
            <a:r>
              <a:rPr lang="zh-CN" altLang="en-US" sz="1600" dirty="0"/>
              <a:t>  User_Spec_Version: '2.3'  //用户/非特权 ISA 规范的版本号</a:t>
            </a:r>
          </a:p>
          <a:p>
            <a:r>
              <a:rPr lang="zh-CN" altLang="en-US" sz="1600" dirty="0"/>
              <a:t>  supported_xlen: [32]   //目标上支持的 xlen 列表</a:t>
            </a:r>
          </a:p>
          <a:p>
            <a:r>
              <a:rPr lang="zh-CN" altLang="en-US" sz="1600" dirty="0"/>
              <a:t>  physical_addr_sz: 32  //物理地址的大小</a:t>
            </a:r>
          </a:p>
          <a:p>
            <a:r>
              <a:rPr lang="zh-CN" altLang="en-US" sz="1600" dirty="0"/>
              <a:t>  pmp_granularity: 5  //pmp粒度大小</a:t>
            </a:r>
            <a:endParaRPr lang="en-US" altLang="zh-CN" sz="1600" dirty="0"/>
          </a:p>
          <a:p>
            <a:r>
              <a:rPr lang="en-US" altLang="zh-CN" sz="1600" dirty="0"/>
              <a:t>  Vendor: Shakti  //</a:t>
            </a:r>
            <a:r>
              <a:rPr lang="zh-CN" altLang="en-US" sz="1600" dirty="0"/>
              <a:t>供应商名称的字符串。</a:t>
            </a:r>
          </a:p>
          <a:p>
            <a:r>
              <a:rPr lang="en-US" altLang="zh-CN" sz="1600" dirty="0"/>
              <a:t>Device: E-Class //</a:t>
            </a:r>
            <a:r>
              <a:rPr lang="zh-CN" altLang="en-US" sz="1600" dirty="0"/>
              <a:t>设备名称的字符串。</a:t>
            </a:r>
          </a:p>
          <a:p>
            <a:r>
              <a:rPr lang="en-US" altLang="zh-CN" sz="1600" dirty="0" err="1"/>
              <a:t>Privilege_Spec_Version</a:t>
            </a:r>
            <a:r>
              <a:rPr lang="en-US" altLang="zh-CN" sz="1600" dirty="0"/>
              <a:t>: "1.10"  //</a:t>
            </a:r>
            <a:r>
              <a:rPr lang="zh-CN" altLang="en-US" sz="1600" dirty="0"/>
              <a:t>特权 </a:t>
            </a:r>
            <a:r>
              <a:rPr lang="en-US" altLang="zh-CN" sz="1600" dirty="0"/>
              <a:t>ISA </a:t>
            </a:r>
            <a:r>
              <a:rPr lang="zh-CN" altLang="en-US" sz="1600" dirty="0"/>
              <a:t>规范的版本号（字符串形式）。</a:t>
            </a:r>
          </a:p>
          <a:p>
            <a:r>
              <a:rPr lang="en-US" altLang="zh-CN" sz="1600" dirty="0" err="1"/>
              <a:t>hw_data_misaligned_support</a:t>
            </a:r>
            <a:r>
              <a:rPr lang="en-US" altLang="zh-CN" sz="1600" dirty="0"/>
              <a:t>: True  //</a:t>
            </a:r>
            <a:r>
              <a:rPr lang="zh-CN" altLang="en-US" sz="1600" dirty="0"/>
              <a:t>硬件是否支持未对齐的加载</a:t>
            </a:r>
            <a:r>
              <a:rPr lang="en-US" altLang="zh-CN" sz="1600" dirty="0"/>
              <a:t>/</a:t>
            </a:r>
            <a:r>
              <a:rPr lang="zh-CN" altLang="en-US" sz="1600" dirty="0"/>
              <a:t>存储请求。</a:t>
            </a:r>
          </a:p>
          <a:p>
            <a:r>
              <a:rPr lang="zh-CN" altLang="en-US" sz="1600" dirty="0"/>
              <a:t>...........</a:t>
            </a:r>
          </a:p>
        </p:txBody>
      </p:sp>
    </p:spTree>
    <p:extLst>
      <p:ext uri="{BB962C8B-B14F-4D97-AF65-F5344CB8AC3E}">
        <p14:creationId xmlns:p14="http://schemas.microsoft.com/office/powerpoint/2010/main" val="3240653285"/>
      </p:ext>
    </p:extLst>
  </p:cSld>
  <p:clrMapOvr>
    <a:masterClrMapping/>
  </p:clrMapOvr>
  <p:transition spd="slow"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RISCV-Config  </a:t>
            </a:r>
          </a:p>
        </p:txBody>
      </p:sp>
      <p:sp>
        <p:nvSpPr>
          <p:cNvPr id="3" name="圆角矩形 8">
            <a:extLst>
              <a:ext uri="{FF2B5EF4-FFF2-40B4-BE49-F238E27FC236}">
                <a16:creationId xmlns:a16="http://schemas.microsoft.com/office/drawing/2014/main" id="{F4400366-C4F0-7FCA-4FBC-B3C6B55FCDDD}"/>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4" name="文本框 3">
            <a:extLst>
              <a:ext uri="{FF2B5EF4-FFF2-40B4-BE49-F238E27FC236}">
                <a16:creationId xmlns:a16="http://schemas.microsoft.com/office/drawing/2014/main" id="{DA5066DB-88CF-5CC9-0311-55156CD94CD1}"/>
              </a:ext>
            </a:extLst>
          </p:cNvPr>
          <p:cNvSpPr txBox="1"/>
          <p:nvPr/>
        </p:nvSpPr>
        <p:spPr>
          <a:xfrm>
            <a:off x="698575" y="909514"/>
            <a:ext cx="10369152" cy="461665"/>
          </a:xfrm>
          <a:prstGeom prst="rect">
            <a:avLst/>
          </a:prstGeom>
          <a:noFill/>
        </p:spPr>
        <p:txBody>
          <a:bodyPr wrap="square">
            <a:spAutoFit/>
          </a:bodyPr>
          <a:lstStyle/>
          <a:p>
            <a:r>
              <a:rPr lang="zh-CN" altLang="en-US" dirty="0"/>
              <a:t>随后便是</a:t>
            </a:r>
            <a:r>
              <a:rPr lang="en-US" altLang="zh-CN" dirty="0"/>
              <a:t>CSR</a:t>
            </a:r>
            <a:r>
              <a:rPr lang="zh-CN" altLang="en-US" dirty="0"/>
              <a:t>定义，所有 </a:t>
            </a:r>
            <a:r>
              <a:rPr lang="en-US" altLang="zh-CN" dirty="0" err="1"/>
              <a:t>csrs</a:t>
            </a:r>
            <a:r>
              <a:rPr lang="en-US" altLang="zh-CN" dirty="0"/>
              <a:t> </a:t>
            </a:r>
            <a:r>
              <a:rPr lang="zh-CN" altLang="en-US" dirty="0"/>
              <a:t>均使用通用模板定义</a:t>
            </a:r>
            <a:endParaRPr lang="en-US" altLang="zh-CN" dirty="0"/>
          </a:p>
        </p:txBody>
      </p:sp>
      <p:sp>
        <p:nvSpPr>
          <p:cNvPr id="7" name="文本框 6">
            <a:extLst>
              <a:ext uri="{FF2B5EF4-FFF2-40B4-BE49-F238E27FC236}">
                <a16:creationId xmlns:a16="http://schemas.microsoft.com/office/drawing/2014/main" id="{86CE2744-8456-46D3-19E2-92D9A822F36E}"/>
              </a:ext>
            </a:extLst>
          </p:cNvPr>
          <p:cNvSpPr txBox="1"/>
          <p:nvPr/>
        </p:nvSpPr>
        <p:spPr>
          <a:xfrm>
            <a:off x="482551" y="1989634"/>
            <a:ext cx="11411433" cy="3539430"/>
          </a:xfrm>
          <a:prstGeom prst="rect">
            <a:avLst/>
          </a:prstGeom>
          <a:noFill/>
        </p:spPr>
        <p:txBody>
          <a:bodyPr wrap="square">
            <a:spAutoFit/>
          </a:bodyPr>
          <a:lstStyle/>
          <a:p>
            <a:r>
              <a:rPr lang="zh-CN" altLang="en-US" sz="1600" dirty="0"/>
              <a:t>&lt;name&gt;:                                   # 名称</a:t>
            </a:r>
          </a:p>
          <a:p>
            <a:r>
              <a:rPr lang="zh-CN" altLang="en-US" sz="1600" dirty="0"/>
              <a:t>  description: &lt;text&gt;                     # csr的文字描述</a:t>
            </a:r>
          </a:p>
          <a:p>
            <a:r>
              <a:rPr lang="zh-CN" altLang="en-US" sz="1600" dirty="0"/>
              <a:t>  address: &lt;hex&gt;                          # csr 地址</a:t>
            </a:r>
          </a:p>
          <a:p>
            <a:r>
              <a:rPr lang="zh-CN" altLang="en-US" sz="1600" dirty="0"/>
              <a:t>  priv_mode: &lt;D/M/H/S/U&gt;                  # 寄存器的特权模式</a:t>
            </a:r>
          </a:p>
          <a:p>
            <a:r>
              <a:rPr lang="zh-CN" altLang="en-US" sz="1600" dirty="0"/>
              <a:t>  reset-val: &lt;hex&gt;                        # 寄存器的复位值，积累子字段的所有重置值   </a:t>
            </a:r>
          </a:p>
          <a:p>
            <a:r>
              <a:rPr lang="zh-CN" altLang="en-US" sz="1600" dirty="0"/>
              <a:t>  rv32:                                   # 如果 [M/S/U]XL 值可以为1,则该节点及其后续字段可以存在</a:t>
            </a:r>
          </a:p>
          <a:p>
            <a:r>
              <a:rPr lang="zh-CN" altLang="en-US" sz="1600" dirty="0"/>
              <a:t>    accessible: &lt;boolean&gt;                 # 指示 csr 是否可以在 rv32 模式下访问。当为False时，下面的所有字段都将被无视</a:t>
            </a:r>
          </a:p>
          <a:p>
            <a:r>
              <a:rPr lang="zh-CN" altLang="en-US" sz="1600" dirty="0"/>
              <a:t>    fields:                               # csr 所有字段列表的快速摘要，包括 csr 的 WPRI 字段列表。</a:t>
            </a:r>
          </a:p>
          <a:p>
            <a:r>
              <a:rPr lang="zh-CN" altLang="en-US" sz="1600" dirty="0"/>
              <a:t>      - &lt;field_name1&gt;</a:t>
            </a:r>
          </a:p>
          <a:p>
            <a:r>
              <a:rPr lang="zh-CN" altLang="en-US" sz="1600" dirty="0"/>
              <a:t>      - &lt;field_name2&gt;</a:t>
            </a:r>
          </a:p>
          <a:p>
            <a:r>
              <a:rPr lang="zh-CN" altLang="en-US" sz="1600" dirty="0"/>
              <a:t>      - - [23,30]                         # 包含 csr 中所有 WPRI 位压缩对（形式为 [lsb,msb]）的列表。如果没有 WPRI 位，则不存在</a:t>
            </a:r>
          </a:p>
          <a:p>
            <a:r>
              <a:rPr lang="zh-CN" altLang="en-US" sz="1600" dirty="0"/>
              <a:t>        - 6</a:t>
            </a:r>
          </a:p>
          <a:p>
            <a:endParaRPr lang="zh-CN" altLang="en-US" sz="1600" dirty="0"/>
          </a:p>
          <a:p>
            <a:r>
              <a:rPr lang="zh-CN" altLang="en-US" sz="1600" dirty="0"/>
              <a:t>    </a:t>
            </a:r>
          </a:p>
        </p:txBody>
      </p:sp>
    </p:spTree>
    <p:extLst>
      <p:ext uri="{BB962C8B-B14F-4D97-AF65-F5344CB8AC3E}">
        <p14:creationId xmlns:p14="http://schemas.microsoft.com/office/powerpoint/2010/main" val="1129899593"/>
      </p:ext>
    </p:extLst>
  </p:cSld>
  <p:clrMapOvr>
    <a:masterClrMapping/>
  </p:clrMapOvr>
  <p:transition spd="slow" advTm="0">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RISCV-Config  </a:t>
            </a:r>
          </a:p>
        </p:txBody>
      </p:sp>
      <p:sp>
        <p:nvSpPr>
          <p:cNvPr id="3" name="圆角矩形 8">
            <a:extLst>
              <a:ext uri="{FF2B5EF4-FFF2-40B4-BE49-F238E27FC236}">
                <a16:creationId xmlns:a16="http://schemas.microsoft.com/office/drawing/2014/main" id="{F4400366-C4F0-7FCA-4FBC-B3C6B55FCDDD}"/>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4" name="文本框 3">
            <a:extLst>
              <a:ext uri="{FF2B5EF4-FFF2-40B4-BE49-F238E27FC236}">
                <a16:creationId xmlns:a16="http://schemas.microsoft.com/office/drawing/2014/main" id="{DA5066DB-88CF-5CC9-0311-55156CD94CD1}"/>
              </a:ext>
            </a:extLst>
          </p:cNvPr>
          <p:cNvSpPr txBox="1"/>
          <p:nvPr/>
        </p:nvSpPr>
        <p:spPr>
          <a:xfrm>
            <a:off x="698575" y="909514"/>
            <a:ext cx="10369152" cy="461665"/>
          </a:xfrm>
          <a:prstGeom prst="rect">
            <a:avLst/>
          </a:prstGeom>
          <a:noFill/>
        </p:spPr>
        <p:txBody>
          <a:bodyPr wrap="square">
            <a:spAutoFit/>
          </a:bodyPr>
          <a:lstStyle/>
          <a:p>
            <a:r>
              <a:rPr lang="zh-CN" altLang="en-US" dirty="0"/>
              <a:t>接下来是字段定义</a:t>
            </a:r>
            <a:endParaRPr lang="en-US" altLang="zh-CN" dirty="0"/>
          </a:p>
        </p:txBody>
      </p:sp>
      <p:sp>
        <p:nvSpPr>
          <p:cNvPr id="7" name="文本框 6">
            <a:extLst>
              <a:ext uri="{FF2B5EF4-FFF2-40B4-BE49-F238E27FC236}">
                <a16:creationId xmlns:a16="http://schemas.microsoft.com/office/drawing/2014/main" id="{86CE2744-8456-46D3-19E2-92D9A822F36E}"/>
              </a:ext>
            </a:extLst>
          </p:cNvPr>
          <p:cNvSpPr txBox="1"/>
          <p:nvPr/>
        </p:nvSpPr>
        <p:spPr>
          <a:xfrm>
            <a:off x="482551" y="1845618"/>
            <a:ext cx="11411433" cy="4031873"/>
          </a:xfrm>
          <a:prstGeom prst="rect">
            <a:avLst/>
          </a:prstGeom>
          <a:noFill/>
        </p:spPr>
        <p:txBody>
          <a:bodyPr wrap="square">
            <a:spAutoFit/>
          </a:bodyPr>
          <a:lstStyle/>
          <a:p>
            <a:r>
              <a:rPr lang="en-US" altLang="zh-CN" sz="1600" dirty="0"/>
              <a:t>&lt;field_name1&gt;:                        # </a:t>
            </a:r>
            <a:r>
              <a:rPr lang="zh-CN" altLang="en-US" sz="1600" dirty="0"/>
              <a:t>字段名称</a:t>
            </a:r>
          </a:p>
          <a:p>
            <a:r>
              <a:rPr lang="zh-CN" altLang="en-US" sz="1600" dirty="0"/>
              <a:t>      </a:t>
            </a:r>
            <a:r>
              <a:rPr lang="en-US" altLang="zh-CN" sz="1600" dirty="0"/>
              <a:t>description: &lt;text&gt;                 # </a:t>
            </a:r>
            <a:r>
              <a:rPr lang="en-US" altLang="zh-CN" sz="1600" dirty="0" err="1"/>
              <a:t>csr</a:t>
            </a:r>
            <a:r>
              <a:rPr lang="zh-CN" altLang="en-US" sz="1600" dirty="0"/>
              <a:t>的文字描述</a:t>
            </a:r>
          </a:p>
          <a:p>
            <a:r>
              <a:rPr lang="zh-CN" altLang="en-US" sz="1600" dirty="0"/>
              <a:t>      </a:t>
            </a:r>
            <a:r>
              <a:rPr lang="en-US" altLang="zh-CN" sz="1600" dirty="0"/>
              <a:t>shadow: &lt;</a:t>
            </a:r>
            <a:r>
              <a:rPr lang="en-US" altLang="zh-CN" sz="1600" dirty="0" err="1"/>
              <a:t>csr</a:t>
            </a:r>
            <a:r>
              <a:rPr lang="en-US" altLang="zh-CN" sz="1600" dirty="0"/>
              <a:t>-name&gt;::&lt;field&gt;         # </a:t>
            </a:r>
            <a:r>
              <a:rPr lang="zh-CN" altLang="en-US" sz="1600" dirty="0"/>
              <a:t>此字段会遮蔽的内容，</a:t>
            </a:r>
            <a:r>
              <a:rPr lang="en-US" altLang="zh-CN" sz="1600" dirty="0"/>
              <a:t>'none' </a:t>
            </a:r>
            <a:r>
              <a:rPr lang="zh-CN" altLang="en-US" sz="1600" dirty="0"/>
              <a:t>表示此字段不会遮蔽任何内容。</a:t>
            </a:r>
          </a:p>
          <a:p>
            <a:r>
              <a:rPr lang="zh-CN" altLang="en-US" sz="1600" dirty="0"/>
              <a:t>      </a:t>
            </a:r>
            <a:r>
              <a:rPr lang="en-US" altLang="zh-CN" sz="1600" dirty="0" err="1"/>
              <a:t>msb</a:t>
            </a:r>
            <a:r>
              <a:rPr lang="en-US" altLang="zh-CN" sz="1600" dirty="0"/>
              <a:t>: &lt;integer&gt;                      # </a:t>
            </a:r>
            <a:r>
              <a:rPr lang="zh-CN" altLang="en-US" sz="1600" dirty="0"/>
              <a:t>字段的 </a:t>
            </a:r>
            <a:r>
              <a:rPr lang="en-US" altLang="zh-CN" sz="1600" dirty="0" err="1"/>
              <a:t>msb</a:t>
            </a:r>
            <a:r>
              <a:rPr lang="en-US" altLang="zh-CN" sz="1600" dirty="0"/>
              <a:t> </a:t>
            </a:r>
            <a:r>
              <a:rPr lang="zh-CN" altLang="en-US" sz="1600" dirty="0"/>
              <a:t>索引。最大值：</a:t>
            </a:r>
            <a:r>
              <a:rPr lang="en-US" altLang="zh-CN" sz="1600" dirty="0"/>
              <a:t>31</a:t>
            </a:r>
            <a:r>
              <a:rPr lang="zh-CN" altLang="en-US" sz="1600" dirty="0"/>
              <a:t>，最小值：</a:t>
            </a:r>
            <a:r>
              <a:rPr lang="en-US" altLang="zh-CN" sz="1600" dirty="0"/>
              <a:t>0</a:t>
            </a:r>
          </a:p>
          <a:p>
            <a:r>
              <a:rPr lang="en-US" altLang="zh-CN" sz="1600" dirty="0"/>
              <a:t>      </a:t>
            </a:r>
            <a:r>
              <a:rPr lang="en-US" altLang="zh-CN" sz="1600" dirty="0" err="1"/>
              <a:t>lsb</a:t>
            </a:r>
            <a:r>
              <a:rPr lang="en-US" altLang="zh-CN" sz="1600" dirty="0"/>
              <a:t>: &lt;integer&gt;                      # </a:t>
            </a:r>
            <a:r>
              <a:rPr lang="zh-CN" altLang="en-US" sz="1600" dirty="0"/>
              <a:t>字段的 </a:t>
            </a:r>
            <a:r>
              <a:rPr lang="en-US" altLang="zh-CN" sz="1600" dirty="0" err="1"/>
              <a:t>lsb</a:t>
            </a:r>
            <a:r>
              <a:rPr lang="en-US" altLang="zh-CN" sz="1600" dirty="0"/>
              <a:t> </a:t>
            </a:r>
            <a:r>
              <a:rPr lang="zh-CN" altLang="en-US" sz="1600" dirty="0"/>
              <a:t>索引。最大值：</a:t>
            </a:r>
            <a:r>
              <a:rPr lang="en-US" altLang="zh-CN" sz="1600" dirty="0"/>
              <a:t>31</a:t>
            </a:r>
            <a:r>
              <a:rPr lang="zh-CN" altLang="en-US" sz="1600" dirty="0"/>
              <a:t>，最小值：</a:t>
            </a:r>
            <a:r>
              <a:rPr lang="en-US" altLang="zh-CN" sz="1600" dirty="0"/>
              <a:t>0</a:t>
            </a:r>
          </a:p>
          <a:p>
            <a:r>
              <a:rPr lang="en-US" altLang="zh-CN" sz="1600" dirty="0"/>
              <a:t>      implemented: &lt;</a:t>
            </a:r>
            <a:r>
              <a:rPr lang="en-US" altLang="zh-CN" sz="1600" dirty="0" err="1"/>
              <a:t>boolean</a:t>
            </a:r>
            <a:r>
              <a:rPr lang="en-US" altLang="zh-CN" sz="1600" dirty="0"/>
              <a:t>&gt;              # </a:t>
            </a:r>
            <a:r>
              <a:rPr lang="zh-CN" altLang="en-US" sz="1600" dirty="0"/>
              <a:t>表示用户是否已实现此字段。如果为 </a:t>
            </a:r>
            <a:r>
              <a:rPr lang="en-US" altLang="zh-CN" sz="1600" dirty="0"/>
              <a:t>False</a:t>
            </a:r>
            <a:r>
              <a:rPr lang="zh-CN" altLang="en-US" sz="1600" dirty="0"/>
              <a:t>，则此字段下方的所有字段都将被删除。</a:t>
            </a:r>
          </a:p>
          <a:p>
            <a:r>
              <a:rPr lang="zh-CN" altLang="en-US" sz="1600" dirty="0"/>
              <a:t>      </a:t>
            </a:r>
            <a:r>
              <a:rPr lang="en-US" altLang="zh-CN" sz="1600" dirty="0"/>
              <a:t>type:                               # </a:t>
            </a:r>
            <a:r>
              <a:rPr lang="zh-CN" altLang="en-US" sz="1600" dirty="0"/>
              <a:t>字段类型</a:t>
            </a:r>
            <a:r>
              <a:rPr lang="en-US" altLang="zh-CN" sz="1600" dirty="0"/>
              <a:t>,</a:t>
            </a:r>
            <a:r>
              <a:rPr lang="zh-CN" altLang="en-US" sz="1600" dirty="0"/>
              <a:t>只能为</a:t>
            </a:r>
            <a:r>
              <a:rPr lang="en-US" altLang="zh-CN" sz="1600" dirty="0" err="1"/>
              <a:t>wlrl</a:t>
            </a:r>
            <a:r>
              <a:rPr lang="zh-CN" altLang="en-US" sz="1600" dirty="0"/>
              <a:t>或</a:t>
            </a:r>
            <a:r>
              <a:rPr lang="en-US" altLang="zh-CN" sz="1600" dirty="0" err="1"/>
              <a:t>warl</a:t>
            </a:r>
            <a:endParaRPr lang="en-US" altLang="zh-CN" sz="1600" dirty="0"/>
          </a:p>
          <a:p>
            <a:r>
              <a:rPr lang="en-US" altLang="zh-CN" sz="1600" dirty="0"/>
              <a:t>        </a:t>
            </a:r>
            <a:r>
              <a:rPr lang="en-US" altLang="zh-CN" sz="1600" dirty="0" err="1"/>
              <a:t>wlrl</a:t>
            </a:r>
            <a:r>
              <a:rPr lang="en-US" altLang="zh-CN" sz="1600" dirty="0"/>
              <a:t>: [list of value-descriptors] </a:t>
            </a:r>
          </a:p>
          <a:p>
            <a:r>
              <a:rPr lang="en-US" altLang="zh-CN" sz="1600" dirty="0"/>
              <a:t>        </a:t>
            </a:r>
            <a:r>
              <a:rPr lang="en-US" altLang="zh-CN" sz="1600" dirty="0" err="1"/>
              <a:t>ro_constant</a:t>
            </a:r>
            <a:r>
              <a:rPr lang="en-US" altLang="zh-CN" sz="1600" dirty="0"/>
              <a:t>: &lt;hex&gt;                </a:t>
            </a:r>
          </a:p>
          <a:p>
            <a:r>
              <a:rPr lang="en-US" altLang="zh-CN" sz="1600" dirty="0"/>
              <a:t>        </a:t>
            </a:r>
            <a:r>
              <a:rPr lang="en-US" altLang="zh-CN" sz="1600" dirty="0" err="1"/>
              <a:t>ro_variable</a:t>
            </a:r>
            <a:r>
              <a:rPr lang="en-US" altLang="zh-CN" sz="1600" dirty="0"/>
              <a:t>: True                 </a:t>
            </a:r>
          </a:p>
          <a:p>
            <a:r>
              <a:rPr lang="en-US" altLang="zh-CN" sz="1600" dirty="0"/>
              <a:t>                                          </a:t>
            </a:r>
          </a:p>
          <a:p>
            <a:r>
              <a:rPr lang="en-US" altLang="zh-CN" sz="1600" dirty="0"/>
              <a:t>        </a:t>
            </a:r>
            <a:r>
              <a:rPr lang="en-US" altLang="zh-CN" sz="1600" dirty="0" err="1"/>
              <a:t>warl</a:t>
            </a:r>
            <a:r>
              <a:rPr lang="en-US" altLang="zh-CN" sz="1600" dirty="0"/>
              <a:t>:                             </a:t>
            </a:r>
          </a:p>
          <a:p>
            <a:r>
              <a:rPr lang="en-US" altLang="zh-CN" sz="1600" dirty="0"/>
              <a:t>          </a:t>
            </a:r>
            <a:r>
              <a:rPr lang="en-US" altLang="zh-CN" sz="1600" dirty="0" err="1"/>
              <a:t>dependency_fields</a:t>
            </a:r>
            <a:r>
              <a:rPr lang="en-US" altLang="zh-CN" sz="1600" dirty="0"/>
              <a:t>: [list]</a:t>
            </a:r>
          </a:p>
          <a:p>
            <a:r>
              <a:rPr lang="en-US" altLang="zh-CN" sz="1600" dirty="0"/>
              <a:t>          legal: [list of </a:t>
            </a:r>
            <a:r>
              <a:rPr lang="en-US" altLang="zh-CN" sz="1600" dirty="0" err="1"/>
              <a:t>warl</a:t>
            </a:r>
            <a:r>
              <a:rPr lang="en-US" altLang="zh-CN" sz="1600" dirty="0"/>
              <a:t>-string]</a:t>
            </a:r>
          </a:p>
          <a:p>
            <a:r>
              <a:rPr lang="en-US" altLang="zh-CN" sz="1600" dirty="0"/>
              <a:t>          </a:t>
            </a:r>
            <a:r>
              <a:rPr lang="en-US" altLang="zh-CN" sz="1600" dirty="0" err="1"/>
              <a:t>wr_illegal</a:t>
            </a:r>
            <a:r>
              <a:rPr lang="en-US" altLang="zh-CN" sz="1600" dirty="0"/>
              <a:t>: [list of </a:t>
            </a:r>
            <a:r>
              <a:rPr lang="en-US" altLang="zh-CN" sz="1600" dirty="0" err="1"/>
              <a:t>warl</a:t>
            </a:r>
            <a:r>
              <a:rPr lang="en-US" altLang="zh-CN" sz="1600" dirty="0"/>
              <a:t>-string]</a:t>
            </a:r>
            <a:endParaRPr lang="zh-CN" altLang="en-US" sz="1600" dirty="0"/>
          </a:p>
          <a:p>
            <a:r>
              <a:rPr lang="zh-CN" altLang="en-US" sz="1600" dirty="0"/>
              <a:t>    </a:t>
            </a:r>
          </a:p>
        </p:txBody>
      </p:sp>
    </p:spTree>
    <p:extLst>
      <p:ext uri="{BB962C8B-B14F-4D97-AF65-F5344CB8AC3E}">
        <p14:creationId xmlns:p14="http://schemas.microsoft.com/office/powerpoint/2010/main" val="2338896061"/>
      </p:ext>
    </p:extLst>
  </p:cSld>
  <p:clrMapOvr>
    <a:masterClrMapping/>
  </p:clrMapOvr>
  <p:transition spd="slow"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bwMode="auto">
          <a:xfrm>
            <a:off x="1089268" y="1269554"/>
            <a:ext cx="10019814" cy="4218366"/>
          </a:xfrm>
          <a:prstGeom prst="roundRect">
            <a:avLst>
              <a:gd name="adj" fmla="val 3926"/>
            </a:avLst>
          </a:prstGeom>
          <a:noFill/>
          <a:ln w="25400" cap="flat" cmpd="sng" algn="ctr">
            <a:solidFill>
              <a:schemeClr val="accent1"/>
            </a:solidFill>
            <a:prstDash val="solid"/>
            <a:round/>
            <a:headEnd type="none" w="med" len="med"/>
            <a:tailEnd type="none" w="med" len="med"/>
          </a:ln>
          <a:effectLst/>
        </p:spPr>
        <p:txBody>
          <a:bodyPr vert="horz" wrap="square" lIns="91438" tIns="45719" rIns="91438" bIns="45719" numCol="1" rtlCol="0" anchor="t" anchorCtr="0" compatLnSpc="1">
            <a:prstTxWarp prst="textNoShape">
              <a:avLst/>
            </a:prstTxWarp>
          </a:bodyPr>
          <a:lstStyle/>
          <a:p>
            <a:pPr defTabSz="816122"/>
            <a:endParaRPr lang="zh-CN" altLang="en-US"/>
          </a:p>
        </p:txBody>
      </p:sp>
      <p:sp>
        <p:nvSpPr>
          <p:cNvPr id="7" name="Rectangle 11"/>
          <p:cNvSpPr>
            <a:spLocks noChangeArrowheads="1"/>
          </p:cNvSpPr>
          <p:nvPr/>
        </p:nvSpPr>
        <p:spPr bwMode="auto">
          <a:xfrm>
            <a:off x="1520375" y="1670071"/>
            <a:ext cx="9145016" cy="3530317"/>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3" tIns="36286" rIns="72573" bIns="3628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algn="just" eaLnBrk="0" hangingPunct="0">
              <a:lnSpc>
                <a:spcPct val="150000"/>
              </a:lnSpc>
            </a:pP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  ACT</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是</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RISC-V Architecture Test SIG </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对</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RISC-V </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基础架构的一套测试，旨在帮助确保为给定 </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RISC-V </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配置文件</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规范编写的软件能够在符合该配置文件的所有实现上运行。</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ACT</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测试还有助于确保实施者正确理解并实施了规范。</a:t>
            </a:r>
          </a:p>
          <a:p>
            <a:pPr algn="just" eaLnBrk="0" hangingPunct="0">
              <a:lnSpc>
                <a:spcPct val="150000"/>
              </a:lnSpc>
            </a:pP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  ACT</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是一个最小的过滤器。通过</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ACT</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测试并获得 </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RISC-V International </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批准的结果是获得 </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RISC-V </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商标许可的先决条件。通过 </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RISC-V ACT</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测试并不意味着设计符合 </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RISC-V </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架构。</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ACT</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只是一组基本的测试，</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ACT</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测试主要检查规范的重要问题，而不关注细节。</a:t>
            </a:r>
            <a:endParaRPr lang="en-US" altLang="zh-CN" sz="2000" dirty="0">
              <a:solidFill>
                <a:schemeClr val="tx1">
                  <a:lumMod val="85000"/>
                  <a:lumOff val="15000"/>
                </a:schemeClr>
              </a:solidFill>
              <a:ea typeface="微软雅黑" pitchFamily="34" charset="-122"/>
              <a:cs typeface="Arial" pitchFamily="34" charset="0"/>
            </a:endParaRPr>
          </a:p>
          <a:p>
            <a:pPr algn="just" eaLnBrk="0" hangingPunct="0">
              <a:lnSpc>
                <a:spcPct val="150000"/>
              </a:lnSpc>
            </a:pPr>
            <a:endParaRPr lang="zh-CN" altLang="en-US" sz="1900" dirty="0">
              <a:solidFill>
                <a:schemeClr val="tx1">
                  <a:lumMod val="95000"/>
                  <a:lumOff val="5000"/>
                </a:schemeClr>
              </a:solidFill>
              <a:latin typeface="微软雅黑" pitchFamily="34" charset="-122"/>
              <a:ea typeface="微软雅黑" pitchFamily="34" charset="-122"/>
              <a:sym typeface="微软雅黑" pitchFamily="34" charset="-122"/>
            </a:endParaRPr>
          </a:p>
        </p:txBody>
      </p:sp>
      <p:grpSp>
        <p:nvGrpSpPr>
          <p:cNvPr id="8" name="组合 7"/>
          <p:cNvGrpSpPr/>
          <p:nvPr/>
        </p:nvGrpSpPr>
        <p:grpSpPr>
          <a:xfrm>
            <a:off x="1532794" y="882943"/>
            <a:ext cx="3054213" cy="682843"/>
            <a:chOff x="2332469" y="809238"/>
            <a:chExt cx="1859969" cy="608493"/>
          </a:xfrm>
          <a:solidFill>
            <a:srgbClr val="0070C0"/>
          </a:solidFill>
        </p:grpSpPr>
        <p:sp>
          <p:nvSpPr>
            <p:cNvPr id="9" name="圆角矩形 8"/>
            <p:cNvSpPr/>
            <p:nvPr/>
          </p:nvSpPr>
          <p:spPr bwMode="auto">
            <a:xfrm>
              <a:off x="2332469" y="809238"/>
              <a:ext cx="1859969" cy="60849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10" name="矩形 9"/>
            <p:cNvSpPr/>
            <p:nvPr/>
          </p:nvSpPr>
          <p:spPr>
            <a:xfrm>
              <a:off x="2446634" y="923704"/>
              <a:ext cx="1631638" cy="3795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微软雅黑" pitchFamily="34" charset="-122"/>
                  <a:ea typeface="微软雅黑" pitchFamily="34" charset="-122"/>
                </a:rPr>
                <a:t>ACT</a:t>
              </a:r>
              <a:r>
                <a:rPr lang="zh-CN" altLang="en-US" b="1" dirty="0">
                  <a:latin typeface="微软雅黑" pitchFamily="34" charset="-122"/>
                  <a:ea typeface="微软雅黑" pitchFamily="34" charset="-122"/>
                </a:rPr>
                <a:t>测试是什么</a:t>
              </a:r>
            </a:p>
          </p:txBody>
        </p:sp>
      </p:grpSp>
    </p:spTree>
    <p:extLst>
      <p:ext uri="{BB962C8B-B14F-4D97-AF65-F5344CB8AC3E}">
        <p14:creationId xmlns:p14="http://schemas.microsoft.com/office/powerpoint/2010/main" val="899310676"/>
      </p:ext>
    </p:extLst>
  </p:cSld>
  <p:clrMapOvr>
    <a:masterClrMapping/>
  </p:clrMapOvr>
  <p:transition spd="slow" advTm="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RISCV-Config  </a:t>
            </a:r>
          </a:p>
        </p:txBody>
      </p:sp>
      <p:sp>
        <p:nvSpPr>
          <p:cNvPr id="3" name="圆角矩形 8">
            <a:extLst>
              <a:ext uri="{FF2B5EF4-FFF2-40B4-BE49-F238E27FC236}">
                <a16:creationId xmlns:a16="http://schemas.microsoft.com/office/drawing/2014/main" id="{F4400366-C4F0-7FCA-4FBC-B3C6B55FCDDD}"/>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5" name="文本框 4">
            <a:extLst>
              <a:ext uri="{FF2B5EF4-FFF2-40B4-BE49-F238E27FC236}">
                <a16:creationId xmlns:a16="http://schemas.microsoft.com/office/drawing/2014/main" id="{E744A469-76E3-4964-6020-D2C4A97511DD}"/>
              </a:ext>
            </a:extLst>
          </p:cNvPr>
          <p:cNvSpPr txBox="1"/>
          <p:nvPr/>
        </p:nvSpPr>
        <p:spPr>
          <a:xfrm>
            <a:off x="698575" y="909514"/>
            <a:ext cx="10369152" cy="461665"/>
          </a:xfrm>
          <a:prstGeom prst="rect">
            <a:avLst/>
          </a:prstGeom>
          <a:noFill/>
        </p:spPr>
        <p:txBody>
          <a:bodyPr wrap="square">
            <a:spAutoFit/>
          </a:bodyPr>
          <a:lstStyle/>
          <a:p>
            <a:r>
              <a:rPr lang="en-US" altLang="zh-CN" dirty="0" err="1"/>
              <a:t>riscv</a:t>
            </a:r>
            <a:r>
              <a:rPr lang="en-US" altLang="zh-CN" dirty="0"/>
              <a:t>-config</a:t>
            </a:r>
            <a:r>
              <a:rPr lang="zh-CN" altLang="en-US" dirty="0"/>
              <a:t>所需要的第二个</a:t>
            </a:r>
            <a:r>
              <a:rPr lang="en-US" altLang="zh-CN" dirty="0" err="1"/>
              <a:t>yaml</a:t>
            </a:r>
            <a:r>
              <a:rPr lang="zh-CN" altLang="en-US" dirty="0"/>
              <a:t>文件为实现的平台特定功能</a:t>
            </a:r>
            <a:r>
              <a:rPr lang="en-US" altLang="zh-CN" dirty="0"/>
              <a:t>-platform-</a:t>
            </a:r>
            <a:r>
              <a:rPr lang="en-US" altLang="zh-CN" dirty="0" err="1"/>
              <a:t>yaml</a:t>
            </a:r>
            <a:endParaRPr lang="en-US" altLang="zh-CN" dirty="0"/>
          </a:p>
        </p:txBody>
      </p:sp>
      <p:sp>
        <p:nvSpPr>
          <p:cNvPr id="8" name="文本框 7">
            <a:extLst>
              <a:ext uri="{FF2B5EF4-FFF2-40B4-BE49-F238E27FC236}">
                <a16:creationId xmlns:a16="http://schemas.microsoft.com/office/drawing/2014/main" id="{DD123061-ECED-07C6-FF49-AF6241FE17AF}"/>
              </a:ext>
            </a:extLst>
          </p:cNvPr>
          <p:cNvSpPr txBox="1"/>
          <p:nvPr/>
        </p:nvSpPr>
        <p:spPr>
          <a:xfrm>
            <a:off x="482551" y="1845618"/>
            <a:ext cx="11411433" cy="4278094"/>
          </a:xfrm>
          <a:prstGeom prst="rect">
            <a:avLst/>
          </a:prstGeom>
          <a:noFill/>
        </p:spPr>
        <p:txBody>
          <a:bodyPr wrap="square">
            <a:spAutoFit/>
          </a:bodyPr>
          <a:lstStyle/>
          <a:p>
            <a:r>
              <a:rPr lang="en-US" altLang="zh-CN" sz="1600" dirty="0" err="1"/>
              <a:t>nmi</a:t>
            </a:r>
            <a:r>
              <a:rPr lang="en-US" altLang="zh-CN" sz="1600" dirty="0"/>
              <a:t>:                        #</a:t>
            </a:r>
            <a:r>
              <a:rPr lang="zh-CN" altLang="en-US" sz="1600" dirty="0"/>
              <a:t>存储 </a:t>
            </a:r>
            <a:r>
              <a:rPr lang="en-US" altLang="zh-CN" sz="1600" dirty="0" err="1"/>
              <a:t>nmi</a:t>
            </a:r>
            <a:r>
              <a:rPr lang="en-US" altLang="zh-CN" sz="1600" dirty="0"/>
              <a:t> </a:t>
            </a:r>
            <a:r>
              <a:rPr lang="zh-CN" altLang="en-US" sz="1600" dirty="0"/>
              <a:t>向量的值。它可以是标签或地址。</a:t>
            </a:r>
          </a:p>
          <a:p>
            <a:r>
              <a:rPr lang="zh-CN" altLang="en-US" sz="1600" dirty="0"/>
              <a:t>  </a:t>
            </a:r>
            <a:r>
              <a:rPr lang="en-US" altLang="zh-CN" sz="1600" dirty="0"/>
              <a:t>label: </a:t>
            </a:r>
            <a:r>
              <a:rPr lang="en-US" altLang="zh-CN" sz="1600" dirty="0" err="1"/>
              <a:t>nmi_vector</a:t>
            </a:r>
            <a:endParaRPr lang="en-US" altLang="zh-CN" sz="1600" dirty="0"/>
          </a:p>
          <a:p>
            <a:r>
              <a:rPr lang="en-US" altLang="zh-CN" sz="1600" dirty="0"/>
              <a:t>reset:                      #</a:t>
            </a:r>
            <a:r>
              <a:rPr lang="zh-CN" altLang="en-US" sz="1600" dirty="0"/>
              <a:t>存储重置向量的值</a:t>
            </a:r>
            <a:r>
              <a:rPr lang="en-US" altLang="zh-CN" sz="1600" dirty="0"/>
              <a:t>,</a:t>
            </a:r>
            <a:r>
              <a:rPr lang="zh-CN" altLang="en-US" sz="1600" dirty="0"/>
              <a:t>可以是标签或地址。</a:t>
            </a:r>
          </a:p>
          <a:p>
            <a:r>
              <a:rPr lang="zh-CN" altLang="en-US" sz="1600" dirty="0"/>
              <a:t>  </a:t>
            </a:r>
            <a:r>
              <a:rPr lang="en-US" altLang="zh-CN" sz="1600" dirty="0"/>
              <a:t>label: </a:t>
            </a:r>
            <a:r>
              <a:rPr lang="en-US" altLang="zh-CN" sz="1600" dirty="0" err="1"/>
              <a:t>reset_vector</a:t>
            </a:r>
            <a:endParaRPr lang="en-US" altLang="zh-CN" sz="1600" dirty="0"/>
          </a:p>
          <a:p>
            <a:r>
              <a:rPr lang="en-US" altLang="zh-CN" sz="1600" dirty="0" err="1"/>
              <a:t>mtime</a:t>
            </a:r>
            <a:r>
              <a:rPr lang="en-US" altLang="zh-CN" sz="1600" dirty="0"/>
              <a:t>:                      #</a:t>
            </a:r>
            <a:r>
              <a:rPr lang="zh-CN" altLang="en-US" sz="1600" dirty="0"/>
              <a:t>存储内存映射</a:t>
            </a:r>
            <a:r>
              <a:rPr lang="en-US" altLang="zh-CN" sz="1600" dirty="0" err="1"/>
              <a:t>mtime</a:t>
            </a:r>
            <a:r>
              <a:rPr lang="zh-CN" altLang="en-US" sz="1600" dirty="0"/>
              <a:t>寄存器的字段。</a:t>
            </a:r>
          </a:p>
          <a:p>
            <a:r>
              <a:rPr lang="zh-CN" altLang="en-US" sz="1600" dirty="0"/>
              <a:t>  </a:t>
            </a:r>
            <a:r>
              <a:rPr lang="en-US" altLang="zh-CN" sz="1600" dirty="0"/>
              <a:t>implemented: True</a:t>
            </a:r>
          </a:p>
          <a:p>
            <a:r>
              <a:rPr lang="en-US" altLang="zh-CN" sz="1600" dirty="0"/>
              <a:t>  address: 0x20000</a:t>
            </a:r>
            <a:br>
              <a:rPr lang="en-US" altLang="zh-CN" sz="1600" dirty="0"/>
            </a:br>
            <a:r>
              <a:rPr lang="en-US" altLang="zh-CN" sz="1600" dirty="0" err="1"/>
              <a:t>mtimecmp</a:t>
            </a:r>
            <a:r>
              <a:rPr lang="en-US" altLang="zh-CN" sz="1600" dirty="0"/>
              <a:t>:                  #</a:t>
            </a:r>
            <a:r>
              <a:rPr lang="zh-CN" altLang="en-US" sz="1600" dirty="0"/>
              <a:t>存储内存映射</a:t>
            </a:r>
            <a:r>
              <a:rPr lang="en-US" altLang="zh-CN" sz="1600" dirty="0" err="1"/>
              <a:t>mtimecmp</a:t>
            </a:r>
            <a:r>
              <a:rPr lang="zh-CN" altLang="en-US" sz="1600" dirty="0"/>
              <a:t>寄存器的字段。</a:t>
            </a:r>
          </a:p>
          <a:p>
            <a:r>
              <a:rPr lang="zh-CN" altLang="en-US" sz="1600" dirty="0"/>
              <a:t>   </a:t>
            </a:r>
            <a:r>
              <a:rPr lang="en-US" altLang="zh-CN" sz="1600" dirty="0"/>
              <a:t>implemented: True</a:t>
            </a:r>
          </a:p>
          <a:p>
            <a:r>
              <a:rPr lang="en-US" altLang="zh-CN" sz="1600" dirty="0"/>
              <a:t>   address: 0x458</a:t>
            </a:r>
          </a:p>
          <a:p>
            <a:r>
              <a:rPr lang="en-US" altLang="zh-CN" sz="1600" dirty="0" err="1"/>
              <a:t>scause_non_standard</a:t>
            </a:r>
            <a:r>
              <a:rPr lang="en-US" altLang="zh-CN" sz="1600" dirty="0"/>
              <a:t>:       #</a:t>
            </a:r>
            <a:r>
              <a:rPr lang="zh-CN" altLang="en-US" sz="1600" dirty="0"/>
              <a:t>存储</a:t>
            </a:r>
            <a:r>
              <a:rPr lang="en-US" altLang="zh-CN" sz="1600" dirty="0" err="1"/>
              <a:t>scause</a:t>
            </a:r>
            <a:r>
              <a:rPr lang="zh-CN" altLang="en-US" sz="1600" dirty="0"/>
              <a:t>寄存器的字段。</a:t>
            </a:r>
          </a:p>
          <a:p>
            <a:r>
              <a:rPr lang="zh-CN" altLang="en-US" sz="1600" dirty="0"/>
              <a:t>   </a:t>
            </a:r>
            <a:r>
              <a:rPr lang="en-US" altLang="zh-CN" sz="1600" dirty="0"/>
              <a:t>implemented: True</a:t>
            </a:r>
          </a:p>
          <a:p>
            <a:r>
              <a:rPr lang="en-US" altLang="zh-CN" sz="1600" dirty="0"/>
              <a:t>   value: [16,17,20]       #</a:t>
            </a:r>
            <a:r>
              <a:rPr lang="zh-CN" altLang="en-US" sz="1600" dirty="0"/>
              <a:t>平台假定为整数的大于 </a:t>
            </a:r>
            <a:r>
              <a:rPr lang="en-US" altLang="zh-CN" sz="1600" dirty="0"/>
              <a:t>16 </a:t>
            </a:r>
            <a:r>
              <a:rPr lang="zh-CN" altLang="en-US" sz="1600" dirty="0"/>
              <a:t>的异常值列表。</a:t>
            </a:r>
          </a:p>
          <a:p>
            <a:r>
              <a:rPr lang="en-US" altLang="zh-CN" sz="1600" dirty="0" err="1"/>
              <a:t>zicbo_cache_block_sz</a:t>
            </a:r>
            <a:r>
              <a:rPr lang="en-US" altLang="zh-CN" sz="1600" dirty="0"/>
              <a:t> :     #</a:t>
            </a:r>
            <a:r>
              <a:rPr lang="zh-CN" altLang="en-US" sz="1600" dirty="0"/>
              <a:t>缓存块的字节大小</a:t>
            </a:r>
          </a:p>
          <a:p>
            <a:r>
              <a:rPr lang="zh-CN" altLang="en-US" sz="1600" dirty="0"/>
              <a:t>  </a:t>
            </a:r>
            <a:r>
              <a:rPr lang="en-US" altLang="zh-CN" sz="1600" dirty="0"/>
              <a:t>implemented: true</a:t>
            </a:r>
          </a:p>
          <a:p>
            <a:r>
              <a:rPr lang="en-US" altLang="zh-CN" sz="1600" dirty="0"/>
              <a:t>  </a:t>
            </a:r>
            <a:r>
              <a:rPr lang="en-US" altLang="zh-CN" sz="1600" dirty="0" err="1"/>
              <a:t>zicbom_sz</a:t>
            </a:r>
            <a:r>
              <a:rPr lang="en-US" altLang="zh-CN" sz="1600" dirty="0"/>
              <a:t>: 64            #</a:t>
            </a:r>
            <a:r>
              <a:rPr lang="zh-CN" altLang="en-US" sz="1600" dirty="0"/>
              <a:t>不能超过</a:t>
            </a:r>
            <a:r>
              <a:rPr lang="en-US" altLang="zh-CN" sz="1600" dirty="0"/>
              <a:t>4096</a:t>
            </a:r>
            <a:r>
              <a:rPr lang="zh-CN" altLang="en-US" sz="1600" dirty="0"/>
              <a:t>，且必须为必须是 </a:t>
            </a:r>
            <a:r>
              <a:rPr lang="en-US" altLang="zh-CN" sz="1600" dirty="0"/>
              <a:t>2 </a:t>
            </a:r>
            <a:r>
              <a:rPr lang="zh-CN" altLang="en-US" sz="1600" dirty="0"/>
              <a:t>的幂的整数</a:t>
            </a:r>
          </a:p>
          <a:p>
            <a:r>
              <a:rPr lang="zh-CN" altLang="en-US" sz="1600" dirty="0"/>
              <a:t>  </a:t>
            </a:r>
            <a:r>
              <a:rPr lang="en-US" altLang="zh-CN" sz="1600" dirty="0" err="1"/>
              <a:t>zicboz_sz</a:t>
            </a:r>
            <a:r>
              <a:rPr lang="en-US" altLang="zh-CN" sz="1600" dirty="0"/>
              <a:t>: 64            #</a:t>
            </a:r>
            <a:r>
              <a:rPr lang="zh-CN" altLang="en-US" sz="1600" dirty="0"/>
              <a:t>不能超过</a:t>
            </a:r>
            <a:r>
              <a:rPr lang="en-US" altLang="zh-CN" sz="1600" dirty="0"/>
              <a:t>4096</a:t>
            </a:r>
            <a:r>
              <a:rPr lang="zh-CN" altLang="en-US" sz="1600" dirty="0"/>
              <a:t>，且必须为必须是 </a:t>
            </a:r>
            <a:r>
              <a:rPr lang="en-US" altLang="zh-CN" sz="1600" dirty="0"/>
              <a:t>2 </a:t>
            </a:r>
            <a:r>
              <a:rPr lang="zh-CN" altLang="en-US" sz="1600" dirty="0"/>
              <a:t>的幂的整数</a:t>
            </a:r>
          </a:p>
        </p:txBody>
      </p:sp>
    </p:spTree>
    <p:extLst>
      <p:ext uri="{BB962C8B-B14F-4D97-AF65-F5344CB8AC3E}">
        <p14:creationId xmlns:p14="http://schemas.microsoft.com/office/powerpoint/2010/main" val="2423200933"/>
      </p:ext>
    </p:extLst>
  </p:cSld>
  <p:clrMapOvr>
    <a:masterClrMapping/>
  </p:clrMapOvr>
  <p:transition spd="slow"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zh-CN" altLang="en-US" sz="2800" b="1" dirty="0">
                <a:solidFill>
                  <a:schemeClr val="accent1"/>
                </a:solidFill>
                <a:latin typeface="微软雅黑" pitchFamily="34" charset="-122"/>
                <a:ea typeface="微软雅黑" pitchFamily="34" charset="-122"/>
              </a:rPr>
              <a:t>结论</a:t>
            </a:r>
            <a:r>
              <a:rPr lang="en-US" altLang="zh-CN" sz="2800" b="1" dirty="0">
                <a:solidFill>
                  <a:schemeClr val="accent1"/>
                </a:solidFill>
                <a:latin typeface="微软雅黑" pitchFamily="34" charset="-122"/>
                <a:ea typeface="微软雅黑" pitchFamily="34" charset="-122"/>
              </a:rPr>
              <a:t>  </a:t>
            </a:r>
          </a:p>
        </p:txBody>
      </p:sp>
      <p:sp>
        <p:nvSpPr>
          <p:cNvPr id="3" name="圆角矩形 8">
            <a:extLst>
              <a:ext uri="{FF2B5EF4-FFF2-40B4-BE49-F238E27FC236}">
                <a16:creationId xmlns:a16="http://schemas.microsoft.com/office/drawing/2014/main" id="{F4400366-C4F0-7FCA-4FBC-B3C6B55FCDDD}"/>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4" name="Rectangle 11">
            <a:extLst>
              <a:ext uri="{FF2B5EF4-FFF2-40B4-BE49-F238E27FC236}">
                <a16:creationId xmlns:a16="http://schemas.microsoft.com/office/drawing/2014/main" id="{EF70AAC7-CCAB-A86C-9275-49B36E5DD27A}"/>
              </a:ext>
            </a:extLst>
          </p:cNvPr>
          <p:cNvSpPr>
            <a:spLocks noChangeArrowheads="1"/>
          </p:cNvSpPr>
          <p:nvPr/>
        </p:nvSpPr>
        <p:spPr bwMode="auto">
          <a:xfrm>
            <a:off x="1526667" y="2421682"/>
            <a:ext cx="9145016" cy="1337409"/>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3" tIns="36286" rIns="72573" bIns="36286">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algn="just" eaLnBrk="0" hangingPunct="0">
              <a:lnSpc>
                <a:spcPct val="150000"/>
              </a:lnSpc>
            </a:pP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  </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通过对</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ACT</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测试及对应的</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RISCOF</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测试框架进行研究。一方面，可以很快的通过</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sail</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和</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RISCOF</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框架，对架构</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ISA</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进行测试以检验是否符合</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ACT</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测试规范。另一方面，有新指令集加入时，也可以对新指令进行测试用例适配来为</a:t>
            </a:r>
            <a:r>
              <a:rPr lang="en-US" altLang="zh-CN" sz="1900" dirty="0">
                <a:solidFill>
                  <a:schemeClr val="tx1">
                    <a:lumMod val="95000"/>
                    <a:lumOff val="5000"/>
                  </a:schemeClr>
                </a:solidFill>
                <a:latin typeface="微软雅黑" pitchFamily="34" charset="-122"/>
                <a:ea typeface="微软雅黑" pitchFamily="34" charset="-122"/>
                <a:sym typeface="微软雅黑" pitchFamily="34" charset="-122"/>
              </a:rPr>
              <a:t>ACT</a:t>
            </a:r>
            <a:r>
              <a:rPr lang="zh-CN" altLang="en-US" sz="1900" dirty="0">
                <a:solidFill>
                  <a:schemeClr val="tx1">
                    <a:lumMod val="95000"/>
                    <a:lumOff val="5000"/>
                  </a:schemeClr>
                </a:solidFill>
                <a:latin typeface="微软雅黑" pitchFamily="34" charset="-122"/>
                <a:ea typeface="微软雅黑" pitchFamily="34" charset="-122"/>
                <a:sym typeface="微软雅黑" pitchFamily="34" charset="-122"/>
              </a:rPr>
              <a:t>测试添加新指令支持</a:t>
            </a:r>
          </a:p>
        </p:txBody>
      </p:sp>
    </p:spTree>
    <p:extLst>
      <p:ext uri="{BB962C8B-B14F-4D97-AF65-F5344CB8AC3E}">
        <p14:creationId xmlns:p14="http://schemas.microsoft.com/office/powerpoint/2010/main" val="1891519898"/>
      </p:ext>
    </p:extLst>
  </p:cSld>
  <p:clrMapOvr>
    <a:masterClrMapping/>
  </p:clrMapOvr>
  <p:transition spd="slow" advTm="0">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16" y="793"/>
            <a:ext cx="12193647" cy="6860642"/>
          </a:xfrm>
          <a:prstGeom prst="rect">
            <a:avLst/>
          </a:prstGeom>
        </p:spPr>
      </p:pic>
      <p:sp>
        <p:nvSpPr>
          <p:cNvPr id="10" name="TextBox 9"/>
          <p:cNvSpPr txBox="1"/>
          <p:nvPr/>
        </p:nvSpPr>
        <p:spPr>
          <a:xfrm>
            <a:off x="7611343" y="2277666"/>
            <a:ext cx="3939534" cy="1231102"/>
          </a:xfrm>
          <a:prstGeom prst="rect">
            <a:avLst/>
          </a:prstGeom>
          <a:noFill/>
        </p:spPr>
        <p:txBody>
          <a:bodyPr wrap="none" lIns="121917" tIns="60958" rIns="121917" bIns="60958" rtlCol="0">
            <a:spAutoFit/>
          </a:bodyPr>
          <a:lstStyle/>
          <a:p>
            <a:pPr algn="r"/>
            <a:r>
              <a:rPr lang="zh-CN" altLang="en-US" sz="7200" b="1" dirty="0">
                <a:solidFill>
                  <a:schemeClr val="accent1"/>
                </a:solidFill>
                <a:latin typeface="微软雅黑" panose="020B0503020204020204" pitchFamily="34" charset="-122"/>
                <a:ea typeface="微软雅黑" panose="020B0503020204020204" pitchFamily="34" charset="-122"/>
              </a:rPr>
              <a:t>感谢指导</a:t>
            </a:r>
          </a:p>
        </p:txBody>
      </p:sp>
      <p:cxnSp>
        <p:nvCxnSpPr>
          <p:cNvPr id="11" name="直接连接符 10"/>
          <p:cNvCxnSpPr/>
          <p:nvPr/>
        </p:nvCxnSpPr>
        <p:spPr>
          <a:xfrm>
            <a:off x="5327222" y="3605001"/>
            <a:ext cx="6028912"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2825" y="455097"/>
            <a:ext cx="2152446" cy="861974"/>
          </a:xfrm>
          <a:prstGeom prst="rect">
            <a:avLst/>
          </a:prstGeom>
          <a:noFill/>
        </p:spPr>
        <p:txBody>
          <a:bodyPr wrap="none" lIns="121917" tIns="60958" rIns="121917" bIns="60958" rtlCol="0">
            <a:spAutoFit/>
          </a:bodyPr>
          <a:lstStyle/>
          <a:p>
            <a:r>
              <a:rPr lang="en-US" altLang="zh-CN" sz="4800" dirty="0">
                <a:solidFill>
                  <a:schemeClr val="bg1"/>
                </a:solidFill>
                <a:latin typeface="Eras Bold ITC" panose="020B0907030504020204" pitchFamily="34" charset="0"/>
              </a:rPr>
              <a:t>LOGO</a:t>
            </a:r>
            <a:endParaRPr lang="zh-CN" altLang="en-US" sz="4800" dirty="0">
              <a:solidFill>
                <a:schemeClr val="bg1"/>
              </a:solidFill>
              <a:latin typeface="Eras Bold ITC" panose="020B0907030504020204" pitchFamily="34" charset="0"/>
            </a:endParaRPr>
          </a:p>
        </p:txBody>
      </p:sp>
      <p:sp>
        <p:nvSpPr>
          <p:cNvPr id="2" name="圆角矩形 8">
            <a:extLst>
              <a:ext uri="{FF2B5EF4-FFF2-40B4-BE49-F238E27FC236}">
                <a16:creationId xmlns:a16="http://schemas.microsoft.com/office/drawing/2014/main" id="{471BFDCE-03B2-F10B-21FF-6F6668C879D1}"/>
              </a:ext>
            </a:extLst>
          </p:cNvPr>
          <p:cNvSpPr/>
          <p:nvPr/>
        </p:nvSpPr>
        <p:spPr bwMode="auto">
          <a:xfrm>
            <a:off x="266526" y="544662"/>
            <a:ext cx="3054213" cy="682843"/>
          </a:xfrm>
          <a:prstGeom prst="roundRect">
            <a:avLst>
              <a:gd name="adj" fmla="val 50000"/>
            </a:avLst>
          </a:prstGeom>
          <a:solidFill>
            <a:schemeClr val="accent1"/>
          </a:solidFill>
          <a:ln w="19050" cap="flat" cmpd="sng" algn="ctr">
            <a:noFill/>
            <a:prstDash val="solid"/>
            <a:round/>
            <a:headEnd type="none" w="med" len="med"/>
            <a:tailEnd type="none" w="med" len="med"/>
          </a:ln>
          <a:effectLst/>
        </p:spPr>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Tree>
    <p:extLst>
      <p:ext uri="{BB962C8B-B14F-4D97-AF65-F5344CB8AC3E}">
        <p14:creationId xmlns:p14="http://schemas.microsoft.com/office/powerpoint/2010/main" val="1813668617"/>
      </p:ext>
    </p:extLst>
  </p:cSld>
  <p:clrMapOvr>
    <a:masterClrMapping/>
  </p:clrMapOvr>
  <p:transition spd="slow"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42808" y="1715932"/>
            <a:ext cx="8305728" cy="1386021"/>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4" name="矩形 3"/>
          <p:cNvSpPr/>
          <p:nvPr/>
        </p:nvSpPr>
        <p:spPr>
          <a:xfrm>
            <a:off x="3450996" y="1432113"/>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en-US" altLang="zh-CN" dirty="0">
                <a:latin typeface="微软雅黑" pitchFamily="34" charset="-122"/>
                <a:ea typeface="微软雅黑" pitchFamily="34" charset="-122"/>
              </a:rPr>
              <a:t>Sail</a:t>
            </a:r>
          </a:p>
        </p:txBody>
      </p:sp>
      <p:sp>
        <p:nvSpPr>
          <p:cNvPr id="10" name="TextBox 9"/>
          <p:cNvSpPr txBox="1"/>
          <p:nvPr/>
        </p:nvSpPr>
        <p:spPr>
          <a:xfrm>
            <a:off x="1649877" y="1940477"/>
            <a:ext cx="8226651" cy="1021466"/>
          </a:xfrm>
          <a:prstGeom prst="rect">
            <a:avLst/>
          </a:prstGeom>
          <a:noFill/>
        </p:spPr>
        <p:txBody>
          <a:bodyPr wrap="square" lIns="91472" tIns="45736" rIns="91472" bIns="45736" rtlCol="0">
            <a:spAutoFit/>
          </a:bodyPr>
          <a:lstStyle/>
          <a:p>
            <a:pPr>
              <a:lnSpc>
                <a:spcPct val="130000"/>
              </a:lnSpc>
            </a:pPr>
            <a:r>
              <a:rPr lang="en-US" altLang="zh-CN" sz="1600" dirty="0">
                <a:solidFill>
                  <a:sysClr val="windowText" lastClr="000000"/>
                </a:solidFill>
                <a:latin typeface="微软雅黑" pitchFamily="34" charset="-122"/>
                <a:ea typeface="微软雅黑" pitchFamily="34" charset="-122"/>
              </a:rPr>
              <a:t>Sail </a:t>
            </a:r>
            <a:r>
              <a:rPr lang="zh-CN" altLang="en-US" sz="1600" dirty="0">
                <a:solidFill>
                  <a:sysClr val="windowText" lastClr="000000"/>
                </a:solidFill>
                <a:latin typeface="微软雅黑" pitchFamily="34" charset="-122"/>
                <a:ea typeface="微软雅黑" pitchFamily="34" charset="-122"/>
              </a:rPr>
              <a:t>是一种用于描述指令集架构的语言 （</a:t>
            </a:r>
            <a:r>
              <a:rPr lang="en-US" altLang="zh-CN" sz="1600" dirty="0">
                <a:solidFill>
                  <a:sysClr val="windowText" lastClr="000000"/>
                </a:solidFill>
                <a:latin typeface="微软雅黑" pitchFamily="34" charset="-122"/>
                <a:ea typeface="微软雅黑" pitchFamily="34" charset="-122"/>
              </a:rPr>
              <a:t>ISA</a:t>
            </a:r>
            <a:r>
              <a:rPr lang="zh-CN" altLang="en-US" sz="1600" dirty="0">
                <a:solidFill>
                  <a:sysClr val="windowText" lastClr="000000"/>
                </a:solidFill>
                <a:latin typeface="微软雅黑" pitchFamily="34" charset="-122"/>
                <a:ea typeface="微软雅黑" pitchFamily="34" charset="-122"/>
              </a:rPr>
              <a:t>） 处理器的语义。旨在提供工程师友好型、类似供应商伪代码的方式来描述指令语义。</a:t>
            </a:r>
            <a:r>
              <a:rPr lang="en-US" altLang="zh-CN" sz="1600" dirty="0">
                <a:solidFill>
                  <a:sysClr val="windowText" lastClr="000000"/>
                </a:solidFill>
                <a:latin typeface="微软雅黑" pitchFamily="34" charset="-122"/>
                <a:ea typeface="微软雅黑" pitchFamily="34" charset="-122"/>
              </a:rPr>
              <a:t>Sail </a:t>
            </a:r>
            <a:r>
              <a:rPr lang="zh-CN" altLang="en-US" sz="1600" dirty="0">
                <a:solidFill>
                  <a:sysClr val="windowText" lastClr="000000"/>
                </a:solidFill>
                <a:latin typeface="微软雅黑" pitchFamily="34" charset="-122"/>
                <a:ea typeface="微软雅黑" pitchFamily="34" charset="-122"/>
              </a:rPr>
              <a:t>被用于多个 </a:t>
            </a:r>
            <a:r>
              <a:rPr lang="en-US" altLang="zh-CN" sz="1600" dirty="0">
                <a:solidFill>
                  <a:sysClr val="windowText" lastClr="000000"/>
                </a:solidFill>
                <a:latin typeface="微软雅黑" pitchFamily="34" charset="-122"/>
                <a:ea typeface="微软雅黑" pitchFamily="34" charset="-122"/>
              </a:rPr>
              <a:t>ISA </a:t>
            </a:r>
            <a:r>
              <a:rPr lang="zh-CN" altLang="en-US" sz="1600" dirty="0">
                <a:solidFill>
                  <a:sysClr val="windowText" lastClr="000000"/>
                </a:solidFill>
                <a:latin typeface="微软雅黑" pitchFamily="34" charset="-122"/>
                <a:ea typeface="微软雅黑" pitchFamily="34" charset="-122"/>
              </a:rPr>
              <a:t>描述，包括 </a:t>
            </a:r>
            <a:r>
              <a:rPr lang="en-US" altLang="zh-CN" sz="1600" dirty="0">
                <a:solidFill>
                  <a:sysClr val="windowText" lastClr="000000"/>
                </a:solidFill>
                <a:latin typeface="微软雅黑" pitchFamily="34" charset="-122"/>
                <a:ea typeface="微软雅黑" pitchFamily="34" charset="-122"/>
              </a:rPr>
              <a:t>Armv8-A </a:t>
            </a:r>
            <a:r>
              <a:rPr lang="zh-CN" altLang="en-US" sz="1600" dirty="0">
                <a:solidFill>
                  <a:sysClr val="windowText" lastClr="000000"/>
                </a:solidFill>
                <a:latin typeface="微软雅黑" pitchFamily="34" charset="-122"/>
                <a:ea typeface="微软雅黑" pitchFamily="34" charset="-122"/>
              </a:rPr>
              <a:t>顺序行为的基本完整版本、</a:t>
            </a:r>
            <a:r>
              <a:rPr lang="en-US" altLang="zh-CN" sz="1600" dirty="0">
                <a:solidFill>
                  <a:sysClr val="windowText" lastClr="000000"/>
                </a:solidFill>
                <a:latin typeface="微软雅黑" pitchFamily="34" charset="-122"/>
                <a:ea typeface="微软雅黑" pitchFamily="34" charset="-122"/>
              </a:rPr>
              <a:t>RISC-V</a:t>
            </a:r>
            <a:r>
              <a:rPr lang="zh-CN" altLang="en-US" sz="1600" dirty="0">
                <a:solidFill>
                  <a:sysClr val="windowText" lastClr="000000"/>
                </a:solidFill>
                <a:latin typeface="微软雅黑" pitchFamily="34" charset="-122"/>
                <a:ea typeface="微软雅黑" pitchFamily="34" charset="-122"/>
              </a:rPr>
              <a:t>、</a:t>
            </a:r>
            <a:r>
              <a:rPr lang="en-US" altLang="zh-CN" sz="1600" dirty="0">
                <a:solidFill>
                  <a:sysClr val="windowText" lastClr="000000"/>
                </a:solidFill>
                <a:latin typeface="微软雅黑" pitchFamily="34" charset="-122"/>
                <a:ea typeface="微软雅黑" pitchFamily="34" charset="-122"/>
              </a:rPr>
              <a:t>MIPS</a:t>
            </a:r>
            <a:r>
              <a:rPr lang="zh-CN" altLang="en-US" sz="1600" dirty="0">
                <a:solidFill>
                  <a:sysClr val="windowText" lastClr="000000"/>
                </a:solidFill>
                <a:latin typeface="微软雅黑" pitchFamily="34" charset="-122"/>
                <a:ea typeface="微软雅黑" pitchFamily="34" charset="-122"/>
              </a:rPr>
              <a:t>、</a:t>
            </a:r>
            <a:r>
              <a:rPr lang="en-US" altLang="zh-CN" sz="1600" dirty="0">
                <a:solidFill>
                  <a:sysClr val="windowText" lastClr="000000"/>
                </a:solidFill>
                <a:latin typeface="微软雅黑" pitchFamily="34" charset="-122"/>
                <a:ea typeface="微软雅黑" pitchFamily="34" charset="-122"/>
              </a:rPr>
              <a:t>CHERI-RISC-V </a:t>
            </a:r>
            <a:r>
              <a:rPr lang="zh-CN" altLang="en-US" sz="1600" dirty="0">
                <a:solidFill>
                  <a:sysClr val="windowText" lastClr="000000"/>
                </a:solidFill>
                <a:latin typeface="微软雅黑" pitchFamily="34" charset="-122"/>
                <a:ea typeface="微软雅黑" pitchFamily="34" charset="-122"/>
              </a:rPr>
              <a:t>和 </a:t>
            </a:r>
            <a:r>
              <a:rPr lang="en-US" altLang="zh-CN" sz="1600" dirty="0">
                <a:solidFill>
                  <a:sysClr val="windowText" lastClr="000000"/>
                </a:solidFill>
                <a:latin typeface="微软雅黑" pitchFamily="34" charset="-122"/>
                <a:ea typeface="微软雅黑" pitchFamily="34" charset="-122"/>
              </a:rPr>
              <a:t>CHERI-MIPS;</a:t>
            </a:r>
            <a:endParaRPr lang="zh-CN" altLang="en-US" sz="1600" dirty="0">
              <a:solidFill>
                <a:sysClr val="windowText" lastClr="000000"/>
              </a:solidFill>
              <a:latin typeface="微软雅黑" pitchFamily="34" charset="-122"/>
              <a:ea typeface="微软雅黑" pitchFamily="34" charset="-122"/>
            </a:endParaRPr>
          </a:p>
        </p:txBody>
      </p:sp>
      <p:sp>
        <p:nvSpPr>
          <p:cNvPr id="17" name="文本框 2"/>
          <p:cNvSpPr txBox="1"/>
          <p:nvPr/>
        </p:nvSpPr>
        <p:spPr>
          <a:xfrm>
            <a:off x="1274639" y="134406"/>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Sail</a:t>
            </a:r>
            <a:r>
              <a:rPr lang="zh-CN" altLang="en-US" sz="2800" b="1" dirty="0">
                <a:solidFill>
                  <a:schemeClr val="accent1"/>
                </a:solidFill>
                <a:latin typeface="微软雅黑" pitchFamily="34" charset="-122"/>
                <a:ea typeface="微软雅黑" pitchFamily="34" charset="-122"/>
              </a:rPr>
              <a:t>是什么</a:t>
            </a:r>
          </a:p>
        </p:txBody>
      </p:sp>
      <p:sp>
        <p:nvSpPr>
          <p:cNvPr id="18" name="矩形 17">
            <a:extLst>
              <a:ext uri="{FF2B5EF4-FFF2-40B4-BE49-F238E27FC236}">
                <a16:creationId xmlns:a16="http://schemas.microsoft.com/office/drawing/2014/main" id="{2E4228BE-2DEF-6316-65DA-98FA3F0BB9A5}"/>
              </a:ext>
            </a:extLst>
          </p:cNvPr>
          <p:cNvSpPr/>
          <p:nvPr/>
        </p:nvSpPr>
        <p:spPr>
          <a:xfrm>
            <a:off x="317652" y="188729"/>
            <a:ext cx="1332523" cy="4145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700" b="1" dirty="0">
              <a:latin typeface="微软雅黑" pitchFamily="34" charset="-122"/>
              <a:ea typeface="微软雅黑" pitchFamily="34" charset="-122"/>
            </a:endParaRPr>
          </a:p>
        </p:txBody>
      </p:sp>
      <p:sp>
        <p:nvSpPr>
          <p:cNvPr id="20" name="矩形 19">
            <a:extLst>
              <a:ext uri="{FF2B5EF4-FFF2-40B4-BE49-F238E27FC236}">
                <a16:creationId xmlns:a16="http://schemas.microsoft.com/office/drawing/2014/main" id="{5B6E7684-8FC7-D639-AC60-C62A6928033B}"/>
              </a:ext>
            </a:extLst>
          </p:cNvPr>
          <p:cNvSpPr/>
          <p:nvPr/>
        </p:nvSpPr>
        <p:spPr>
          <a:xfrm>
            <a:off x="1642808" y="4038810"/>
            <a:ext cx="8305728" cy="1386021"/>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endParaRPr lang="zh-CN" altLang="en-US"/>
          </a:p>
        </p:txBody>
      </p:sp>
      <p:sp>
        <p:nvSpPr>
          <p:cNvPr id="21" name="矩形 20">
            <a:extLst>
              <a:ext uri="{FF2B5EF4-FFF2-40B4-BE49-F238E27FC236}">
                <a16:creationId xmlns:a16="http://schemas.microsoft.com/office/drawing/2014/main" id="{5D755C3E-2148-E821-EF9B-5AA8E4C0F0B4}"/>
              </a:ext>
            </a:extLst>
          </p:cNvPr>
          <p:cNvSpPr/>
          <p:nvPr/>
        </p:nvSpPr>
        <p:spPr>
          <a:xfrm>
            <a:off x="3450996" y="3754991"/>
            <a:ext cx="4689352" cy="46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72" tIns="45736" rIns="91472" bIns="45736" rtlCol="0" anchor="ctr"/>
          <a:lstStyle/>
          <a:p>
            <a:pPr algn="ctr"/>
            <a:r>
              <a:rPr lang="en-US" altLang="zh-CN" dirty="0">
                <a:latin typeface="微软雅黑" pitchFamily="34" charset="-122"/>
                <a:ea typeface="微软雅黑" pitchFamily="34" charset="-122"/>
              </a:rPr>
              <a:t>Sail-RISCV</a:t>
            </a:r>
          </a:p>
        </p:txBody>
      </p:sp>
      <p:sp>
        <p:nvSpPr>
          <p:cNvPr id="22" name="TextBox 9">
            <a:extLst>
              <a:ext uri="{FF2B5EF4-FFF2-40B4-BE49-F238E27FC236}">
                <a16:creationId xmlns:a16="http://schemas.microsoft.com/office/drawing/2014/main" id="{7709B78B-6961-401A-0329-DF29E6AA4631}"/>
              </a:ext>
            </a:extLst>
          </p:cNvPr>
          <p:cNvSpPr txBox="1"/>
          <p:nvPr/>
        </p:nvSpPr>
        <p:spPr>
          <a:xfrm>
            <a:off x="1649877" y="4263355"/>
            <a:ext cx="8226651" cy="1021466"/>
          </a:xfrm>
          <a:prstGeom prst="rect">
            <a:avLst/>
          </a:prstGeom>
          <a:noFill/>
        </p:spPr>
        <p:txBody>
          <a:bodyPr wrap="square" lIns="91472" tIns="45736" rIns="91472" bIns="45736" rtlCol="0">
            <a:spAutoFit/>
          </a:bodyPr>
          <a:lstStyle/>
          <a:p>
            <a:pPr>
              <a:lnSpc>
                <a:spcPct val="130000"/>
              </a:lnSpc>
            </a:pPr>
            <a:r>
              <a:rPr lang="en-US" altLang="zh-CN" sz="1600" dirty="0">
                <a:solidFill>
                  <a:sysClr val="windowText" lastClr="000000"/>
                </a:solidFill>
                <a:latin typeface="微软雅黑" pitchFamily="34" charset="-122"/>
                <a:ea typeface="微软雅黑" pitchFamily="34" charset="-122"/>
              </a:rPr>
              <a:t>Sail-</a:t>
            </a:r>
            <a:r>
              <a:rPr lang="en-US" altLang="zh-CN" sz="1600" dirty="0" err="1">
                <a:solidFill>
                  <a:sysClr val="windowText" lastClr="000000"/>
                </a:solidFill>
                <a:latin typeface="微软雅黑" pitchFamily="34" charset="-122"/>
                <a:ea typeface="微软雅黑" pitchFamily="34" charset="-122"/>
              </a:rPr>
              <a:t>RiSCV</a:t>
            </a:r>
            <a:r>
              <a:rPr lang="zh-CN" altLang="en-US" sz="1600" dirty="0">
                <a:solidFill>
                  <a:sysClr val="windowText" lastClr="000000"/>
                </a:solidFill>
                <a:latin typeface="微软雅黑" pitchFamily="34" charset="-122"/>
                <a:ea typeface="微软雅黑" pitchFamily="34" charset="-122"/>
              </a:rPr>
              <a:t>是一个用</a:t>
            </a:r>
            <a:r>
              <a:rPr lang="en-US" altLang="zh-CN" sz="1600" dirty="0">
                <a:solidFill>
                  <a:sysClr val="windowText" lastClr="000000"/>
                </a:solidFill>
                <a:latin typeface="微软雅黑" pitchFamily="34" charset="-122"/>
                <a:ea typeface="微软雅黑" pitchFamily="34" charset="-122"/>
              </a:rPr>
              <a:t>Sail</a:t>
            </a:r>
            <a:r>
              <a:rPr lang="zh-CN" altLang="en-US" sz="1600" dirty="0">
                <a:solidFill>
                  <a:sysClr val="windowText" lastClr="000000"/>
                </a:solidFill>
                <a:latin typeface="微软雅黑" pitchFamily="34" charset="-122"/>
                <a:ea typeface="微软雅黑" pitchFamily="34" charset="-122"/>
              </a:rPr>
              <a:t>语言编写的</a:t>
            </a:r>
            <a:r>
              <a:rPr lang="en-US" altLang="zh-CN" sz="1600" dirty="0">
                <a:solidFill>
                  <a:sysClr val="windowText" lastClr="000000"/>
                </a:solidFill>
                <a:latin typeface="微软雅黑" pitchFamily="34" charset="-122"/>
                <a:ea typeface="微软雅黑" pitchFamily="34" charset="-122"/>
              </a:rPr>
              <a:t>RISC-V</a:t>
            </a:r>
            <a:r>
              <a:rPr lang="zh-CN" altLang="en-US" sz="1600" dirty="0">
                <a:solidFill>
                  <a:sysClr val="windowText" lastClr="000000"/>
                </a:solidFill>
                <a:latin typeface="微软雅黑" pitchFamily="34" charset="-122"/>
                <a:ea typeface="微软雅黑" pitchFamily="34" charset="-122"/>
              </a:rPr>
              <a:t>架构的形式化规范，基于此规范，我们可以编写与之相关的编译器，解释器，构建汇编文件，</a:t>
            </a:r>
            <a:r>
              <a:rPr lang="en-US" altLang="zh-CN" sz="1600" dirty="0">
                <a:solidFill>
                  <a:sysClr val="windowText" lastClr="000000"/>
                </a:solidFill>
                <a:latin typeface="微软雅黑" pitchFamily="34" charset="-122"/>
                <a:ea typeface="微软雅黑" pitchFamily="34" charset="-122"/>
              </a:rPr>
              <a:t>elf</a:t>
            </a:r>
            <a:r>
              <a:rPr lang="zh-CN" altLang="en-US" sz="1600" dirty="0">
                <a:solidFill>
                  <a:sysClr val="windowText" lastClr="000000"/>
                </a:solidFill>
                <a:latin typeface="微软雅黑" pitchFamily="34" charset="-122"/>
                <a:ea typeface="微软雅黑" pitchFamily="34" charset="-122"/>
              </a:rPr>
              <a:t>可执行文件，虚拟执行软件等</a:t>
            </a:r>
            <a:r>
              <a:rPr lang="en-US" altLang="zh-CN" sz="1600" dirty="0">
                <a:solidFill>
                  <a:sysClr val="windowText" lastClr="000000"/>
                </a:solidFill>
                <a:latin typeface="微软雅黑" pitchFamily="34" charset="-122"/>
                <a:ea typeface="微软雅黑" pitchFamily="34" charset="-122"/>
              </a:rPr>
              <a:t>,</a:t>
            </a:r>
            <a:r>
              <a:rPr lang="zh-CN" altLang="en-US" sz="1600" dirty="0">
                <a:solidFill>
                  <a:sysClr val="windowText" lastClr="000000"/>
                </a:solidFill>
                <a:latin typeface="微软雅黑" pitchFamily="34" charset="-122"/>
                <a:ea typeface="微软雅黑" pitchFamily="34" charset="-122"/>
              </a:rPr>
              <a:t>该模型规定了指令的汇编语言格式、相应的编码器和解码器以及指令语义。</a:t>
            </a:r>
          </a:p>
        </p:txBody>
      </p:sp>
      <p:sp>
        <p:nvSpPr>
          <p:cNvPr id="2" name="圆角矩形 8">
            <a:extLst>
              <a:ext uri="{FF2B5EF4-FFF2-40B4-BE49-F238E27FC236}">
                <a16:creationId xmlns:a16="http://schemas.microsoft.com/office/drawing/2014/main" id="{99F37074-B232-2BA6-E0BD-2D954C700C8C}"/>
              </a:ext>
            </a:extLst>
          </p:cNvPr>
          <p:cNvSpPr/>
          <p:nvPr/>
        </p:nvSpPr>
        <p:spPr bwMode="auto">
          <a:xfrm>
            <a:off x="-33461" y="63704"/>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Tree>
    <p:extLst>
      <p:ext uri="{BB962C8B-B14F-4D97-AF65-F5344CB8AC3E}">
        <p14:creationId xmlns:p14="http://schemas.microsoft.com/office/powerpoint/2010/main" val="3139116777"/>
      </p:ext>
    </p:extLst>
  </p:cSld>
  <p:clrMapOvr>
    <a:masterClrMapping/>
  </p:clrMapOvr>
  <p:transition spd="slow" advTm="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ACT</a:t>
            </a:r>
            <a:r>
              <a:rPr lang="zh-CN" altLang="en-US" sz="2800" b="1" dirty="0">
                <a:solidFill>
                  <a:schemeClr val="accent1"/>
                </a:solidFill>
                <a:latin typeface="微软雅黑" pitchFamily="34" charset="-122"/>
                <a:ea typeface="微软雅黑" pitchFamily="34" charset="-122"/>
              </a:rPr>
              <a:t>是怎么运作的</a:t>
            </a:r>
          </a:p>
        </p:txBody>
      </p:sp>
      <p:sp>
        <p:nvSpPr>
          <p:cNvPr id="7" name="文本框 6">
            <a:extLst>
              <a:ext uri="{FF2B5EF4-FFF2-40B4-BE49-F238E27FC236}">
                <a16:creationId xmlns:a16="http://schemas.microsoft.com/office/drawing/2014/main" id="{95BDC33F-3F60-FEF8-D17F-A8120083A305}"/>
              </a:ext>
            </a:extLst>
          </p:cNvPr>
          <p:cNvSpPr txBox="1"/>
          <p:nvPr/>
        </p:nvSpPr>
        <p:spPr>
          <a:xfrm>
            <a:off x="1058615" y="1125538"/>
            <a:ext cx="10369152" cy="1200329"/>
          </a:xfrm>
          <a:prstGeom prst="rect">
            <a:avLst/>
          </a:prstGeom>
          <a:noFill/>
        </p:spPr>
        <p:txBody>
          <a:bodyPr wrap="square">
            <a:spAutoFit/>
          </a:bodyPr>
          <a:lstStyle/>
          <a:p>
            <a:r>
              <a:rPr lang="en-US" altLang="zh-CN" dirty="0"/>
              <a:t>ACT</a:t>
            </a:r>
            <a:r>
              <a:rPr lang="zh-CN" altLang="en-US" dirty="0"/>
              <a:t>测试主要使用一个叫做</a:t>
            </a:r>
            <a:r>
              <a:rPr lang="en-US" altLang="zh-CN" dirty="0"/>
              <a:t>RISCOF</a:t>
            </a:r>
            <a:r>
              <a:rPr lang="zh-CN" altLang="en-US" dirty="0"/>
              <a:t>的测试框架，该测试框架通过在两个不同的仿真模型上运行测试用例并比对结果来进行</a:t>
            </a:r>
            <a:r>
              <a:rPr lang="en-US" altLang="zh-CN" dirty="0"/>
              <a:t>RISC-V ISA </a:t>
            </a:r>
            <a:r>
              <a:rPr lang="zh-CN" altLang="en-US" dirty="0"/>
              <a:t>规范的验证和测试</a:t>
            </a:r>
            <a:endParaRPr lang="en-US" altLang="zh-CN" dirty="0"/>
          </a:p>
          <a:p>
            <a:r>
              <a:rPr lang="zh-CN" altLang="en-US" dirty="0"/>
              <a:t>在</a:t>
            </a:r>
            <a:r>
              <a:rPr lang="en-US" altLang="zh-CN" dirty="0"/>
              <a:t>ACT</a:t>
            </a:r>
            <a:r>
              <a:rPr lang="zh-CN" altLang="en-US" dirty="0"/>
              <a:t>中，主要使用</a:t>
            </a:r>
            <a:r>
              <a:rPr lang="en-US" altLang="zh-CN" dirty="0"/>
              <a:t>Sail-RISCV</a:t>
            </a:r>
            <a:r>
              <a:rPr lang="zh-CN" altLang="en-US" dirty="0"/>
              <a:t>模型作为</a:t>
            </a:r>
            <a:r>
              <a:rPr lang="en-US" altLang="zh-CN" dirty="0"/>
              <a:t>golden model</a:t>
            </a:r>
            <a:r>
              <a:rPr lang="zh-CN" altLang="en-US" dirty="0"/>
              <a:t>来进行测试比对。</a:t>
            </a:r>
          </a:p>
        </p:txBody>
      </p:sp>
      <p:sp>
        <p:nvSpPr>
          <p:cNvPr id="19" name="矩形 18">
            <a:extLst>
              <a:ext uri="{FF2B5EF4-FFF2-40B4-BE49-F238E27FC236}">
                <a16:creationId xmlns:a16="http://schemas.microsoft.com/office/drawing/2014/main" id="{CF366EBF-0D19-09DD-BD5F-B28B81F326AE}"/>
              </a:ext>
            </a:extLst>
          </p:cNvPr>
          <p:cNvSpPr/>
          <p:nvPr/>
        </p:nvSpPr>
        <p:spPr>
          <a:xfrm>
            <a:off x="4731023" y="2572082"/>
            <a:ext cx="1656184" cy="425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85000"/>
                    <a:lumOff val="15000"/>
                  </a:schemeClr>
                </a:solidFill>
              </a:rPr>
              <a:t>RISCOF</a:t>
            </a:r>
            <a:endParaRPr lang="zh-CN" altLang="en-US" sz="2000" dirty="0">
              <a:solidFill>
                <a:schemeClr val="tx1">
                  <a:lumMod val="85000"/>
                  <a:lumOff val="15000"/>
                </a:schemeClr>
              </a:solidFill>
            </a:endParaRPr>
          </a:p>
        </p:txBody>
      </p:sp>
      <p:cxnSp>
        <p:nvCxnSpPr>
          <p:cNvPr id="21" name="肘形连接符 135">
            <a:extLst>
              <a:ext uri="{FF2B5EF4-FFF2-40B4-BE49-F238E27FC236}">
                <a16:creationId xmlns:a16="http://schemas.microsoft.com/office/drawing/2014/main" id="{2D59D53B-9D62-BE61-602E-6C2E8FA4FF0F}"/>
              </a:ext>
            </a:extLst>
          </p:cNvPr>
          <p:cNvCxnSpPr>
            <a:cxnSpLocks/>
            <a:endCxn id="19" idx="2"/>
          </p:cNvCxnSpPr>
          <p:nvPr/>
        </p:nvCxnSpPr>
        <p:spPr>
          <a:xfrm flipV="1">
            <a:off x="4010943" y="2997746"/>
            <a:ext cx="1548172" cy="720080"/>
          </a:xfrm>
          <a:prstGeom prst="bentConnector2">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4" name="肘形连接符 135">
            <a:extLst>
              <a:ext uri="{FF2B5EF4-FFF2-40B4-BE49-F238E27FC236}">
                <a16:creationId xmlns:a16="http://schemas.microsoft.com/office/drawing/2014/main" id="{E4E8601C-C769-0228-F316-129F15002FE0}"/>
              </a:ext>
            </a:extLst>
          </p:cNvPr>
          <p:cNvCxnSpPr>
            <a:cxnSpLocks/>
          </p:cNvCxnSpPr>
          <p:nvPr/>
        </p:nvCxnSpPr>
        <p:spPr>
          <a:xfrm rot="10800000">
            <a:off x="5559115" y="2997746"/>
            <a:ext cx="1548172" cy="720080"/>
          </a:xfrm>
          <a:prstGeom prst="bentConnector3">
            <a:avLst>
              <a:gd name="adj1" fmla="val 99629"/>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F41246E4-B8CD-A8E7-DB14-32F9D2CE70BA}"/>
              </a:ext>
            </a:extLst>
          </p:cNvPr>
          <p:cNvSpPr/>
          <p:nvPr/>
        </p:nvSpPr>
        <p:spPr>
          <a:xfrm>
            <a:off x="2354759" y="3504994"/>
            <a:ext cx="1656184" cy="425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85000"/>
                    <a:lumOff val="15000"/>
                  </a:schemeClr>
                </a:solidFill>
              </a:rPr>
              <a:t>被测模型</a:t>
            </a:r>
          </a:p>
        </p:txBody>
      </p:sp>
      <p:sp>
        <p:nvSpPr>
          <p:cNvPr id="30" name="矩形 29">
            <a:extLst>
              <a:ext uri="{FF2B5EF4-FFF2-40B4-BE49-F238E27FC236}">
                <a16:creationId xmlns:a16="http://schemas.microsoft.com/office/drawing/2014/main" id="{0A3DC9B7-6E59-5728-3951-482AEB413C64}"/>
              </a:ext>
            </a:extLst>
          </p:cNvPr>
          <p:cNvSpPr/>
          <p:nvPr/>
        </p:nvSpPr>
        <p:spPr>
          <a:xfrm>
            <a:off x="7107287" y="3504994"/>
            <a:ext cx="2448272" cy="4256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lumMod val="85000"/>
                    <a:lumOff val="15000"/>
                  </a:schemeClr>
                </a:solidFill>
              </a:rPr>
              <a:t>参照模型</a:t>
            </a:r>
            <a:r>
              <a:rPr lang="en-US" altLang="zh-CN" sz="2000" dirty="0">
                <a:solidFill>
                  <a:schemeClr val="tx1">
                    <a:lumMod val="85000"/>
                    <a:lumOff val="15000"/>
                  </a:schemeClr>
                </a:solidFill>
              </a:rPr>
              <a:t>(Sail-RISCV)</a:t>
            </a:r>
            <a:endParaRPr lang="zh-CN" altLang="en-US" sz="2000" dirty="0">
              <a:solidFill>
                <a:schemeClr val="tx1">
                  <a:lumMod val="85000"/>
                  <a:lumOff val="15000"/>
                </a:schemeClr>
              </a:solidFill>
            </a:endParaRPr>
          </a:p>
        </p:txBody>
      </p:sp>
      <p:sp>
        <p:nvSpPr>
          <p:cNvPr id="31" name="文本框 30">
            <a:extLst>
              <a:ext uri="{FF2B5EF4-FFF2-40B4-BE49-F238E27FC236}">
                <a16:creationId xmlns:a16="http://schemas.microsoft.com/office/drawing/2014/main" id="{E10F4F08-F3AD-A50D-E3BC-E59622A71918}"/>
              </a:ext>
            </a:extLst>
          </p:cNvPr>
          <p:cNvSpPr txBox="1"/>
          <p:nvPr/>
        </p:nvSpPr>
        <p:spPr>
          <a:xfrm>
            <a:off x="5091064" y="3727872"/>
            <a:ext cx="2355205" cy="338554"/>
          </a:xfrm>
          <a:prstGeom prst="rect">
            <a:avLst/>
          </a:prstGeom>
          <a:noFill/>
        </p:spPr>
        <p:txBody>
          <a:bodyPr wrap="square">
            <a:spAutoFit/>
          </a:bodyPr>
          <a:lstStyle/>
          <a:p>
            <a:r>
              <a:rPr lang="zh-CN" altLang="en-US" sz="1600" dirty="0"/>
              <a:t>测试用例</a:t>
            </a:r>
          </a:p>
        </p:txBody>
      </p:sp>
      <p:sp>
        <p:nvSpPr>
          <p:cNvPr id="32" name="文本框 31">
            <a:extLst>
              <a:ext uri="{FF2B5EF4-FFF2-40B4-BE49-F238E27FC236}">
                <a16:creationId xmlns:a16="http://schemas.microsoft.com/office/drawing/2014/main" id="{58F5AAF0-1F2B-19D8-1585-8F3FE58CBEDA}"/>
              </a:ext>
            </a:extLst>
          </p:cNvPr>
          <p:cNvSpPr txBox="1"/>
          <p:nvPr/>
        </p:nvSpPr>
        <p:spPr>
          <a:xfrm>
            <a:off x="2570783" y="4581922"/>
            <a:ext cx="2355205" cy="400110"/>
          </a:xfrm>
          <a:prstGeom prst="rect">
            <a:avLst/>
          </a:prstGeom>
          <a:noFill/>
        </p:spPr>
        <p:txBody>
          <a:bodyPr wrap="square">
            <a:spAutoFit/>
          </a:bodyPr>
          <a:lstStyle/>
          <a:p>
            <a:r>
              <a:rPr lang="zh-CN" altLang="en-US" sz="2000" dirty="0"/>
              <a:t>运行结果</a:t>
            </a:r>
          </a:p>
        </p:txBody>
      </p:sp>
      <p:sp>
        <p:nvSpPr>
          <p:cNvPr id="34" name="文本框 33">
            <a:extLst>
              <a:ext uri="{FF2B5EF4-FFF2-40B4-BE49-F238E27FC236}">
                <a16:creationId xmlns:a16="http://schemas.microsoft.com/office/drawing/2014/main" id="{57E0B4EC-7BFA-0528-EB91-4E53588F5C64}"/>
              </a:ext>
            </a:extLst>
          </p:cNvPr>
          <p:cNvSpPr txBox="1"/>
          <p:nvPr/>
        </p:nvSpPr>
        <p:spPr>
          <a:xfrm>
            <a:off x="7755359" y="4581922"/>
            <a:ext cx="2355205" cy="400110"/>
          </a:xfrm>
          <a:prstGeom prst="rect">
            <a:avLst/>
          </a:prstGeom>
          <a:noFill/>
        </p:spPr>
        <p:txBody>
          <a:bodyPr wrap="square">
            <a:spAutoFit/>
          </a:bodyPr>
          <a:lstStyle/>
          <a:p>
            <a:r>
              <a:rPr lang="zh-CN" altLang="en-US" sz="2000" dirty="0"/>
              <a:t>运行结果</a:t>
            </a:r>
          </a:p>
        </p:txBody>
      </p:sp>
      <p:cxnSp>
        <p:nvCxnSpPr>
          <p:cNvPr id="35" name="肘形连接符 135">
            <a:extLst>
              <a:ext uri="{FF2B5EF4-FFF2-40B4-BE49-F238E27FC236}">
                <a16:creationId xmlns:a16="http://schemas.microsoft.com/office/drawing/2014/main" id="{055F0106-DFEA-EBDF-5A7A-386803BCC026}"/>
              </a:ext>
            </a:extLst>
          </p:cNvPr>
          <p:cNvCxnSpPr>
            <a:cxnSpLocks/>
          </p:cNvCxnSpPr>
          <p:nvPr/>
        </p:nvCxnSpPr>
        <p:spPr>
          <a:xfrm>
            <a:off x="3938935" y="4820587"/>
            <a:ext cx="1620180" cy="109935"/>
          </a:xfrm>
          <a:prstGeom prst="bentConnector3">
            <a:avLst>
              <a:gd name="adj1" fmla="val 99775"/>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40" name="肘形连接符 135">
            <a:extLst>
              <a:ext uri="{FF2B5EF4-FFF2-40B4-BE49-F238E27FC236}">
                <a16:creationId xmlns:a16="http://schemas.microsoft.com/office/drawing/2014/main" id="{AA11179D-DD80-CAAE-187D-77AA3F961AA6}"/>
              </a:ext>
            </a:extLst>
          </p:cNvPr>
          <p:cNvCxnSpPr>
            <a:cxnSpLocks/>
          </p:cNvCxnSpPr>
          <p:nvPr/>
        </p:nvCxnSpPr>
        <p:spPr>
          <a:xfrm rot="10800000" flipV="1">
            <a:off x="5559115" y="4820584"/>
            <a:ext cx="1764196" cy="461269"/>
          </a:xfrm>
          <a:prstGeom prst="bentConnector3">
            <a:avLst>
              <a:gd name="adj1" fmla="val 100391"/>
            </a:avLst>
          </a:prstGeom>
          <a:ln>
            <a:solidFill>
              <a:srgbClr val="414455"/>
            </a:solidFill>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7B3ED4CC-0B1C-B6DC-4376-D7B1C23E42CA}"/>
              </a:ext>
            </a:extLst>
          </p:cNvPr>
          <p:cNvSpPr txBox="1"/>
          <p:nvPr/>
        </p:nvSpPr>
        <p:spPr>
          <a:xfrm>
            <a:off x="4995639" y="5281854"/>
            <a:ext cx="2355205" cy="400110"/>
          </a:xfrm>
          <a:prstGeom prst="rect">
            <a:avLst/>
          </a:prstGeom>
          <a:noFill/>
        </p:spPr>
        <p:txBody>
          <a:bodyPr wrap="square">
            <a:spAutoFit/>
          </a:bodyPr>
          <a:lstStyle/>
          <a:p>
            <a:r>
              <a:rPr lang="zh-CN" altLang="en-US" sz="2000" dirty="0"/>
              <a:t>测试结果</a:t>
            </a:r>
          </a:p>
        </p:txBody>
      </p:sp>
      <p:cxnSp>
        <p:nvCxnSpPr>
          <p:cNvPr id="44" name="直接连接符 43">
            <a:extLst>
              <a:ext uri="{FF2B5EF4-FFF2-40B4-BE49-F238E27FC236}">
                <a16:creationId xmlns:a16="http://schemas.microsoft.com/office/drawing/2014/main" id="{43DE9819-D028-821A-4286-7EC40AB14A79}"/>
              </a:ext>
            </a:extLst>
          </p:cNvPr>
          <p:cNvCxnSpPr>
            <a:cxnSpLocks/>
          </p:cNvCxnSpPr>
          <p:nvPr/>
        </p:nvCxnSpPr>
        <p:spPr>
          <a:xfrm>
            <a:off x="3146847" y="4005858"/>
            <a:ext cx="0" cy="57606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9F2BB044-664D-05E4-8738-9F712BFF7A29}"/>
              </a:ext>
            </a:extLst>
          </p:cNvPr>
          <p:cNvCxnSpPr>
            <a:cxnSpLocks/>
          </p:cNvCxnSpPr>
          <p:nvPr/>
        </p:nvCxnSpPr>
        <p:spPr>
          <a:xfrm>
            <a:off x="8331423" y="4005858"/>
            <a:ext cx="0" cy="57606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0" name="圆角矩形 8">
            <a:extLst>
              <a:ext uri="{FF2B5EF4-FFF2-40B4-BE49-F238E27FC236}">
                <a16:creationId xmlns:a16="http://schemas.microsoft.com/office/drawing/2014/main" id="{347C8D67-A9F0-96F9-FA90-443E246D188E}"/>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Tree>
    <p:extLst>
      <p:ext uri="{BB962C8B-B14F-4D97-AF65-F5344CB8AC3E}">
        <p14:creationId xmlns:p14="http://schemas.microsoft.com/office/powerpoint/2010/main" val="570351004"/>
      </p:ext>
    </p:extLst>
  </p:cSld>
  <p:clrMapOvr>
    <a:masterClrMapping/>
  </p:clrMapOvr>
  <p:transition spd="slow" advTm="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ACT</a:t>
            </a:r>
            <a:r>
              <a:rPr lang="zh-CN" altLang="en-US" sz="2800" b="1" dirty="0">
                <a:solidFill>
                  <a:schemeClr val="accent1"/>
                </a:solidFill>
                <a:latin typeface="微软雅黑" pitchFamily="34" charset="-122"/>
                <a:ea typeface="微软雅黑" pitchFamily="34" charset="-122"/>
              </a:rPr>
              <a:t>是怎么运作的</a:t>
            </a:r>
          </a:p>
        </p:txBody>
      </p:sp>
      <p:sp>
        <p:nvSpPr>
          <p:cNvPr id="7" name="文本框 6">
            <a:extLst>
              <a:ext uri="{FF2B5EF4-FFF2-40B4-BE49-F238E27FC236}">
                <a16:creationId xmlns:a16="http://schemas.microsoft.com/office/drawing/2014/main" id="{95BDC33F-3F60-FEF8-D17F-A8120083A305}"/>
              </a:ext>
            </a:extLst>
          </p:cNvPr>
          <p:cNvSpPr txBox="1"/>
          <p:nvPr/>
        </p:nvSpPr>
        <p:spPr>
          <a:xfrm>
            <a:off x="1058615" y="1125538"/>
            <a:ext cx="10369152" cy="461665"/>
          </a:xfrm>
          <a:prstGeom prst="rect">
            <a:avLst/>
          </a:prstGeom>
          <a:noFill/>
        </p:spPr>
        <p:txBody>
          <a:bodyPr wrap="square">
            <a:spAutoFit/>
          </a:bodyPr>
          <a:lstStyle/>
          <a:p>
            <a:r>
              <a:rPr lang="en-US" altLang="zh-CN" dirty="0"/>
              <a:t>ACT</a:t>
            </a:r>
            <a:r>
              <a:rPr lang="zh-CN" altLang="en-US" dirty="0"/>
              <a:t>测试主要由以下工具组成</a:t>
            </a:r>
          </a:p>
        </p:txBody>
      </p:sp>
      <p:sp>
        <p:nvSpPr>
          <p:cNvPr id="3" name="文本框 2">
            <a:extLst>
              <a:ext uri="{FF2B5EF4-FFF2-40B4-BE49-F238E27FC236}">
                <a16:creationId xmlns:a16="http://schemas.microsoft.com/office/drawing/2014/main" id="{E97CF4AD-C569-F007-FC1C-E87DA809BF4B}"/>
              </a:ext>
            </a:extLst>
          </p:cNvPr>
          <p:cNvSpPr txBox="1"/>
          <p:nvPr/>
        </p:nvSpPr>
        <p:spPr>
          <a:xfrm>
            <a:off x="916534" y="2207399"/>
            <a:ext cx="10513168" cy="646331"/>
          </a:xfrm>
          <a:prstGeom prst="rect">
            <a:avLst/>
          </a:prstGeom>
          <a:noFill/>
        </p:spPr>
        <p:txBody>
          <a:bodyPr wrap="square">
            <a:spAutoFit/>
          </a:bodyPr>
          <a:lstStyle/>
          <a:p>
            <a:r>
              <a:rPr lang="zh-CN" altLang="en-US" sz="1800" b="0" i="0" dirty="0">
                <a:solidFill>
                  <a:srgbClr val="404040"/>
                </a:solidFill>
                <a:effectLst/>
                <a:highlight>
                  <a:srgbClr val="FCFCFC"/>
                </a:highlight>
                <a:latin typeface="Lato" panose="020F0502020204030203" pitchFamily="34" charset="0"/>
              </a:rPr>
              <a:t>一个基于 </a:t>
            </a:r>
            <a:r>
              <a:rPr lang="en-US" altLang="zh-CN" sz="1800" b="0" i="0" dirty="0">
                <a:solidFill>
                  <a:srgbClr val="404040"/>
                </a:solidFill>
                <a:effectLst/>
                <a:highlight>
                  <a:srgbClr val="FCFCFC"/>
                </a:highlight>
                <a:latin typeface="Lato" panose="020F0502020204030203" pitchFamily="34" charset="0"/>
              </a:rPr>
              <a:t>Python </a:t>
            </a:r>
            <a:r>
              <a:rPr lang="zh-CN" altLang="en-US" sz="1800" b="0" i="0" dirty="0">
                <a:solidFill>
                  <a:srgbClr val="404040"/>
                </a:solidFill>
                <a:effectLst/>
                <a:highlight>
                  <a:srgbClr val="FCFCFC"/>
                </a:highlight>
                <a:latin typeface="Lato" panose="020F0502020204030203" pitchFamily="34" charset="0"/>
              </a:rPr>
              <a:t>的框架，它使用一套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架构组装测试，可以根据标准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黄金参考模型测试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目标（硬实现或软实现）。</a:t>
            </a:r>
            <a:endParaRPr lang="zh-CN" altLang="en-US" sz="1800" dirty="0"/>
          </a:p>
        </p:txBody>
      </p:sp>
      <p:sp>
        <p:nvSpPr>
          <p:cNvPr id="5" name="文本框 4">
            <a:extLst>
              <a:ext uri="{FF2B5EF4-FFF2-40B4-BE49-F238E27FC236}">
                <a16:creationId xmlns:a16="http://schemas.microsoft.com/office/drawing/2014/main" id="{BFB45FF0-5245-EB05-525F-FAEBBAA13BFC}"/>
              </a:ext>
            </a:extLst>
          </p:cNvPr>
          <p:cNvSpPr txBox="1"/>
          <p:nvPr/>
        </p:nvSpPr>
        <p:spPr>
          <a:xfrm>
            <a:off x="916534" y="1757641"/>
            <a:ext cx="6143624" cy="523220"/>
          </a:xfrm>
          <a:prstGeom prst="rect">
            <a:avLst/>
          </a:prstGeom>
          <a:noFill/>
        </p:spPr>
        <p:txBody>
          <a:bodyPr wrap="square">
            <a:spAutoFit/>
          </a:bodyPr>
          <a:lstStyle/>
          <a:p>
            <a:r>
              <a:rPr lang="en-US" altLang="zh-CN" sz="2800" b="1" i="0" dirty="0">
                <a:solidFill>
                  <a:srgbClr val="404040"/>
                </a:solidFill>
                <a:effectLst/>
                <a:highlight>
                  <a:srgbClr val="FCFCFC"/>
                </a:highlight>
                <a:latin typeface="Lato" panose="020F0502020204030203" pitchFamily="34" charset="0"/>
              </a:rPr>
              <a:t>RISCOF</a:t>
            </a:r>
            <a:r>
              <a:rPr lang="en-US" altLang="zh-CN" sz="2800" b="0" i="0" dirty="0">
                <a:solidFill>
                  <a:srgbClr val="404040"/>
                </a:solidFill>
                <a:effectLst/>
                <a:highlight>
                  <a:srgbClr val="FCFCFC"/>
                </a:highlight>
                <a:latin typeface="Lato" panose="020F0502020204030203" pitchFamily="34" charset="0"/>
              </a:rPr>
              <a:t> </a:t>
            </a:r>
            <a:endParaRPr lang="zh-CN" altLang="en-US" sz="2800" dirty="0"/>
          </a:p>
        </p:txBody>
      </p:sp>
      <p:sp>
        <p:nvSpPr>
          <p:cNvPr id="6" name="文本框 5">
            <a:extLst>
              <a:ext uri="{FF2B5EF4-FFF2-40B4-BE49-F238E27FC236}">
                <a16:creationId xmlns:a16="http://schemas.microsoft.com/office/drawing/2014/main" id="{1FDD0C2B-E858-D1E5-5132-DCBB2A786AC5}"/>
              </a:ext>
            </a:extLst>
          </p:cNvPr>
          <p:cNvSpPr txBox="1"/>
          <p:nvPr/>
        </p:nvSpPr>
        <p:spPr>
          <a:xfrm>
            <a:off x="914599" y="3347002"/>
            <a:ext cx="10513168" cy="646331"/>
          </a:xfrm>
          <a:prstGeom prst="rect">
            <a:avLst/>
          </a:prstGeom>
          <a:noFill/>
        </p:spPr>
        <p:txBody>
          <a:bodyPr wrap="square">
            <a:spAutoFit/>
          </a:bodyPr>
          <a:lstStyle/>
          <a:p>
            <a:r>
              <a:rPr lang="zh-CN" altLang="en-US" sz="1800" b="0" i="0" dirty="0">
                <a:solidFill>
                  <a:srgbClr val="404040"/>
                </a:solidFill>
                <a:effectLst/>
                <a:highlight>
                  <a:srgbClr val="FCFCFC"/>
                </a:highlight>
                <a:latin typeface="Lato" panose="020F0502020204030203" pitchFamily="34" charset="0"/>
              </a:rPr>
              <a:t>基于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的兼容性测试生成器。此工具用于生成官方</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架构测试套件和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架构测试框架</a:t>
            </a:r>
            <a:r>
              <a:rPr lang="en-US" altLang="zh-CN" sz="1800" b="0" i="0" dirty="0">
                <a:solidFill>
                  <a:srgbClr val="404040"/>
                </a:solidFill>
                <a:effectLst/>
                <a:highlight>
                  <a:srgbClr val="FCFCFC"/>
                </a:highlight>
                <a:latin typeface="Lato" panose="020F0502020204030203" pitchFamily="34" charset="0"/>
              </a:rPr>
              <a:t>RISCOF</a:t>
            </a:r>
            <a:r>
              <a:rPr lang="zh-CN" altLang="en-US" sz="1800" b="0" i="0" dirty="0">
                <a:solidFill>
                  <a:srgbClr val="404040"/>
                </a:solidFill>
                <a:effectLst/>
                <a:highlight>
                  <a:srgbClr val="FCFCFC"/>
                </a:highlight>
                <a:latin typeface="Lato" panose="020F0502020204030203" pitchFamily="34" charset="0"/>
              </a:rPr>
              <a:t>中使用的测试。</a:t>
            </a:r>
            <a:endParaRPr lang="zh-CN" altLang="en-US" sz="1800" dirty="0"/>
          </a:p>
        </p:txBody>
      </p:sp>
      <p:sp>
        <p:nvSpPr>
          <p:cNvPr id="8" name="文本框 7">
            <a:extLst>
              <a:ext uri="{FF2B5EF4-FFF2-40B4-BE49-F238E27FC236}">
                <a16:creationId xmlns:a16="http://schemas.microsoft.com/office/drawing/2014/main" id="{45447060-6147-814B-07B1-C87D8B5BBC3F}"/>
              </a:ext>
            </a:extLst>
          </p:cNvPr>
          <p:cNvSpPr txBox="1"/>
          <p:nvPr/>
        </p:nvSpPr>
        <p:spPr>
          <a:xfrm>
            <a:off x="914599" y="2897244"/>
            <a:ext cx="6143624" cy="523220"/>
          </a:xfrm>
          <a:prstGeom prst="rect">
            <a:avLst/>
          </a:prstGeom>
          <a:noFill/>
        </p:spPr>
        <p:txBody>
          <a:bodyPr wrap="square">
            <a:spAutoFit/>
          </a:bodyPr>
          <a:lstStyle/>
          <a:p>
            <a:r>
              <a:rPr lang="en-US" altLang="zh-CN" sz="2800" b="1" i="0" dirty="0">
                <a:solidFill>
                  <a:srgbClr val="404040"/>
                </a:solidFill>
                <a:effectLst/>
                <a:highlight>
                  <a:srgbClr val="FCFCFC"/>
                </a:highlight>
                <a:latin typeface="Lato" panose="020F0502020204030203" pitchFamily="34" charset="0"/>
              </a:rPr>
              <a:t>RISCV-CTG</a:t>
            </a:r>
            <a:r>
              <a:rPr lang="en-US" altLang="zh-CN" sz="2800" b="0" i="0" dirty="0">
                <a:solidFill>
                  <a:srgbClr val="404040"/>
                </a:solidFill>
                <a:effectLst/>
                <a:highlight>
                  <a:srgbClr val="FCFCFC"/>
                </a:highlight>
                <a:latin typeface="Lato" panose="020F0502020204030203" pitchFamily="34" charset="0"/>
              </a:rPr>
              <a:t> </a:t>
            </a:r>
            <a:endParaRPr lang="zh-CN" altLang="en-US" sz="2800" dirty="0"/>
          </a:p>
        </p:txBody>
      </p:sp>
      <p:sp>
        <p:nvSpPr>
          <p:cNvPr id="9" name="文本框 8">
            <a:extLst>
              <a:ext uri="{FF2B5EF4-FFF2-40B4-BE49-F238E27FC236}">
                <a16:creationId xmlns:a16="http://schemas.microsoft.com/office/drawing/2014/main" id="{59F1F9C3-16F6-116E-E990-0460D36C8DE8}"/>
              </a:ext>
            </a:extLst>
          </p:cNvPr>
          <p:cNvSpPr txBox="1"/>
          <p:nvPr/>
        </p:nvSpPr>
        <p:spPr>
          <a:xfrm>
            <a:off x="903412" y="4505266"/>
            <a:ext cx="10513168" cy="646331"/>
          </a:xfrm>
          <a:prstGeom prst="rect">
            <a:avLst/>
          </a:prstGeom>
          <a:noFill/>
        </p:spPr>
        <p:txBody>
          <a:bodyPr wrap="square">
            <a:spAutoFit/>
          </a:bodyPr>
          <a:lstStyle/>
          <a:p>
            <a:r>
              <a:rPr lang="zh-CN" altLang="en-US" sz="1800" b="0" i="0" dirty="0">
                <a:solidFill>
                  <a:srgbClr val="404040"/>
                </a:solidFill>
                <a:effectLst/>
                <a:highlight>
                  <a:srgbClr val="FCFCFC"/>
                </a:highlight>
                <a:latin typeface="Lato" panose="020F0502020204030203" pitchFamily="34" charset="0"/>
              </a:rPr>
              <a:t> </a:t>
            </a:r>
            <a:r>
              <a:rPr lang="en-US" altLang="zh-CN" sz="1800" b="0" i="0" dirty="0">
                <a:solidFill>
                  <a:srgbClr val="404040"/>
                </a:solidFill>
                <a:effectLst/>
                <a:highlight>
                  <a:srgbClr val="FCFCFC"/>
                </a:highlight>
                <a:latin typeface="Lato" panose="020F0502020204030203" pitchFamily="34" charset="0"/>
              </a:rPr>
              <a:t>ISA </a:t>
            </a:r>
            <a:r>
              <a:rPr lang="zh-CN" altLang="en-US" sz="1800" b="0" i="0" dirty="0">
                <a:solidFill>
                  <a:srgbClr val="404040"/>
                </a:solidFill>
                <a:effectLst/>
                <a:highlight>
                  <a:srgbClr val="FCFCFC"/>
                </a:highlight>
                <a:latin typeface="Lato" panose="020F0502020204030203" pitchFamily="34" charset="0"/>
              </a:rPr>
              <a:t>覆盖率提取工具。给定一组覆盖点，</a:t>
            </a:r>
            <a:r>
              <a:rPr lang="en-US" altLang="zh-CN" sz="1800" b="0" i="0" dirty="0">
                <a:solidFill>
                  <a:srgbClr val="404040"/>
                </a:solidFill>
                <a:effectLst/>
                <a:highlight>
                  <a:srgbClr val="FCFCFC"/>
                </a:highlight>
                <a:latin typeface="Lato" panose="020F0502020204030203" pitchFamily="34" charset="0"/>
              </a:rPr>
              <a:t>ISAC </a:t>
            </a:r>
            <a:r>
              <a:rPr lang="zh-CN" altLang="en-US" sz="1800" b="0" i="0" dirty="0">
                <a:solidFill>
                  <a:srgbClr val="404040"/>
                </a:solidFill>
                <a:effectLst/>
                <a:highlight>
                  <a:srgbClr val="FCFCFC"/>
                </a:highlight>
                <a:latin typeface="Lato" panose="020F0502020204030203" pitchFamily="34" charset="0"/>
              </a:rPr>
              <a:t>可以提供一份报告，详细说明测试</a:t>
            </a:r>
            <a:r>
              <a:rPr lang="en-US" altLang="zh-CN" sz="1800" b="0" i="0" dirty="0">
                <a:solidFill>
                  <a:srgbClr val="404040"/>
                </a:solidFill>
                <a:effectLst/>
                <a:highlight>
                  <a:srgbClr val="FCFCFC"/>
                </a:highlight>
                <a:latin typeface="Lato" panose="020F0502020204030203" pitchFamily="34" charset="0"/>
              </a:rPr>
              <a:t>/</a:t>
            </a:r>
            <a:r>
              <a:rPr lang="zh-CN" altLang="en-US" sz="1800" b="0" i="0" dirty="0">
                <a:solidFill>
                  <a:srgbClr val="404040"/>
                </a:solidFill>
                <a:effectLst/>
                <a:highlight>
                  <a:srgbClr val="FCFCFC"/>
                </a:highlight>
                <a:latin typeface="Lato" panose="020F0502020204030203" pitchFamily="34" charset="0"/>
              </a:rPr>
              <a:t>应用程序覆盖了哪些覆盖点。</a:t>
            </a:r>
            <a:r>
              <a:rPr lang="en-US" altLang="zh-CN" sz="1800" b="0" i="0" dirty="0">
                <a:solidFill>
                  <a:srgbClr val="404040"/>
                </a:solidFill>
                <a:effectLst/>
                <a:highlight>
                  <a:srgbClr val="FCFCFC"/>
                </a:highlight>
                <a:latin typeface="Lato" panose="020F0502020204030203" pitchFamily="34" charset="0"/>
              </a:rPr>
              <a:t>ISAC </a:t>
            </a:r>
            <a:r>
              <a:rPr lang="zh-CN" altLang="en-US" sz="1800" b="0" i="0" dirty="0">
                <a:solidFill>
                  <a:srgbClr val="404040"/>
                </a:solidFill>
                <a:effectLst/>
                <a:highlight>
                  <a:srgbClr val="FCFCFC"/>
                </a:highlight>
                <a:latin typeface="Lato" panose="020F0502020204030203" pitchFamily="34" charset="0"/>
              </a:rPr>
              <a:t>还能够对测试</a:t>
            </a:r>
            <a:r>
              <a:rPr lang="en-US" altLang="zh-CN" sz="1800" b="0" i="0" dirty="0">
                <a:solidFill>
                  <a:srgbClr val="404040"/>
                </a:solidFill>
                <a:effectLst/>
                <a:highlight>
                  <a:srgbClr val="FCFCFC"/>
                </a:highlight>
                <a:latin typeface="Lato" panose="020F0502020204030203" pitchFamily="34" charset="0"/>
              </a:rPr>
              <a:t>/</a:t>
            </a:r>
            <a:r>
              <a:rPr lang="zh-CN" altLang="en-US" sz="1800" b="0" i="0" dirty="0">
                <a:solidFill>
                  <a:srgbClr val="404040"/>
                </a:solidFill>
                <a:effectLst/>
                <a:highlight>
                  <a:srgbClr val="FCFCFC"/>
                </a:highlight>
                <a:latin typeface="Lato" panose="020F0502020204030203" pitchFamily="34" charset="0"/>
              </a:rPr>
              <a:t>应用程序内发生的数据传播提供详细的质量分析。</a:t>
            </a:r>
            <a:endParaRPr lang="zh-CN" altLang="en-US" sz="1800" dirty="0"/>
          </a:p>
        </p:txBody>
      </p:sp>
      <p:sp>
        <p:nvSpPr>
          <p:cNvPr id="10" name="文本框 9">
            <a:extLst>
              <a:ext uri="{FF2B5EF4-FFF2-40B4-BE49-F238E27FC236}">
                <a16:creationId xmlns:a16="http://schemas.microsoft.com/office/drawing/2014/main" id="{7894EFC2-F653-BA65-2D7B-903C6F25B640}"/>
              </a:ext>
            </a:extLst>
          </p:cNvPr>
          <p:cNvSpPr txBox="1"/>
          <p:nvPr/>
        </p:nvSpPr>
        <p:spPr>
          <a:xfrm>
            <a:off x="903412" y="4055508"/>
            <a:ext cx="6143624" cy="523220"/>
          </a:xfrm>
          <a:prstGeom prst="rect">
            <a:avLst/>
          </a:prstGeom>
          <a:noFill/>
        </p:spPr>
        <p:txBody>
          <a:bodyPr wrap="square">
            <a:spAutoFit/>
          </a:bodyPr>
          <a:lstStyle/>
          <a:p>
            <a:r>
              <a:rPr lang="en-US" altLang="zh-CN" sz="2800" b="1" i="0" dirty="0">
                <a:solidFill>
                  <a:srgbClr val="404040"/>
                </a:solidFill>
                <a:effectLst/>
                <a:highlight>
                  <a:srgbClr val="FCFCFC"/>
                </a:highlight>
                <a:latin typeface="Lato" panose="020F0502020204030203" pitchFamily="34" charset="0"/>
              </a:rPr>
              <a:t>RISCV-ISAC</a:t>
            </a:r>
            <a:r>
              <a:rPr lang="en-US" altLang="zh-CN" sz="2800" b="0" i="0" dirty="0">
                <a:solidFill>
                  <a:srgbClr val="404040"/>
                </a:solidFill>
                <a:effectLst/>
                <a:highlight>
                  <a:srgbClr val="FCFCFC"/>
                </a:highlight>
                <a:latin typeface="Lato" panose="020F0502020204030203" pitchFamily="34" charset="0"/>
              </a:rPr>
              <a:t> </a:t>
            </a:r>
            <a:endParaRPr lang="zh-CN" altLang="en-US" sz="2800" dirty="0"/>
          </a:p>
        </p:txBody>
      </p:sp>
      <p:sp>
        <p:nvSpPr>
          <p:cNvPr id="11" name="文本框 10">
            <a:extLst>
              <a:ext uri="{FF2B5EF4-FFF2-40B4-BE49-F238E27FC236}">
                <a16:creationId xmlns:a16="http://schemas.microsoft.com/office/drawing/2014/main" id="{55D14BDE-0AB1-319B-71E3-9ABAA7BE061B}"/>
              </a:ext>
            </a:extLst>
          </p:cNvPr>
          <p:cNvSpPr txBox="1"/>
          <p:nvPr/>
        </p:nvSpPr>
        <p:spPr>
          <a:xfrm>
            <a:off x="903412" y="5644869"/>
            <a:ext cx="10513168" cy="646331"/>
          </a:xfrm>
          <a:prstGeom prst="rect">
            <a:avLst/>
          </a:prstGeom>
          <a:noFill/>
        </p:spPr>
        <p:txBody>
          <a:bodyPr wrap="square">
            <a:spAutoFit/>
          </a:bodyPr>
          <a:lstStyle/>
          <a:p>
            <a:r>
              <a:rPr lang="zh-CN" altLang="en-US" sz="1800" b="0" i="0" dirty="0">
                <a:solidFill>
                  <a:srgbClr val="404040"/>
                </a:solidFill>
                <a:effectLst/>
                <a:highlight>
                  <a:srgbClr val="FCFCFC"/>
                </a:highlight>
                <a:latin typeface="Lato" panose="020F0502020204030203" pitchFamily="34" charset="0"/>
              </a:rPr>
              <a:t>一个基于 </a:t>
            </a:r>
            <a:r>
              <a:rPr lang="en-US" altLang="zh-CN" sz="1800" b="0" i="0" dirty="0">
                <a:solidFill>
                  <a:srgbClr val="404040"/>
                </a:solidFill>
                <a:effectLst/>
                <a:highlight>
                  <a:srgbClr val="FCFCFC"/>
                </a:highlight>
                <a:latin typeface="Lato" panose="020F0502020204030203" pitchFamily="34" charset="0"/>
              </a:rPr>
              <a:t>YAML </a:t>
            </a:r>
            <a:r>
              <a:rPr lang="zh-CN" altLang="en-US" sz="1800" b="0" i="0" dirty="0">
                <a:solidFill>
                  <a:srgbClr val="404040"/>
                </a:solidFill>
                <a:effectLst/>
                <a:highlight>
                  <a:srgbClr val="FCFCFC"/>
                </a:highlight>
                <a:latin typeface="Lato" panose="020F0502020204030203" pitchFamily="34" charset="0"/>
              </a:rPr>
              <a:t>的框架，可用于根据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特权和非特权 </a:t>
            </a:r>
            <a:r>
              <a:rPr lang="en-US" altLang="zh-CN" sz="1800" b="0" i="0" dirty="0">
                <a:solidFill>
                  <a:srgbClr val="404040"/>
                </a:solidFill>
                <a:effectLst/>
                <a:highlight>
                  <a:srgbClr val="FCFCFC"/>
                </a:highlight>
                <a:latin typeface="Lato" panose="020F0502020204030203" pitchFamily="34" charset="0"/>
              </a:rPr>
              <a:t>ISA </a:t>
            </a:r>
            <a:r>
              <a:rPr lang="zh-CN" altLang="en-US" sz="1800" b="0" i="0" dirty="0">
                <a:solidFill>
                  <a:srgbClr val="404040"/>
                </a:solidFill>
                <a:effectLst/>
                <a:highlight>
                  <a:srgbClr val="FCFCFC"/>
                </a:highlight>
                <a:latin typeface="Lato" panose="020F0502020204030203" pitchFamily="34" charset="0"/>
              </a:rPr>
              <a:t>规范验证 </a:t>
            </a:r>
            <a:r>
              <a:rPr lang="en-US" altLang="zh-CN" sz="1800" b="0" i="0" dirty="0">
                <a:solidFill>
                  <a:srgbClr val="404040"/>
                </a:solidFill>
                <a:effectLst/>
                <a:highlight>
                  <a:srgbClr val="FCFCFC"/>
                </a:highlight>
                <a:latin typeface="Lato" panose="020F0502020204030203" pitchFamily="34" charset="0"/>
              </a:rPr>
              <a:t>RISC-V </a:t>
            </a:r>
            <a:r>
              <a:rPr lang="zh-CN" altLang="en-US" sz="1800" b="0" i="0" dirty="0">
                <a:solidFill>
                  <a:srgbClr val="404040"/>
                </a:solidFill>
                <a:effectLst/>
                <a:highlight>
                  <a:srgbClr val="FCFCFC"/>
                </a:highlight>
                <a:latin typeface="Lato" panose="020F0502020204030203" pitchFamily="34" charset="0"/>
              </a:rPr>
              <a:t>实现的规范并生成标准规范 </a:t>
            </a:r>
            <a:r>
              <a:rPr lang="en-US" altLang="zh-CN" sz="1800" b="0" i="0" dirty="0" err="1">
                <a:solidFill>
                  <a:srgbClr val="404040"/>
                </a:solidFill>
                <a:effectLst/>
                <a:highlight>
                  <a:srgbClr val="FCFCFC"/>
                </a:highlight>
                <a:latin typeface="Lato" panose="020F0502020204030203" pitchFamily="34" charset="0"/>
              </a:rPr>
              <a:t>yaml</a:t>
            </a:r>
            <a:r>
              <a:rPr lang="en-US" altLang="zh-CN" sz="1800" b="0" i="0" dirty="0">
                <a:solidFill>
                  <a:srgbClr val="404040"/>
                </a:solidFill>
                <a:effectLst/>
                <a:highlight>
                  <a:srgbClr val="FCFCFC"/>
                </a:highlight>
                <a:latin typeface="Lato" panose="020F0502020204030203" pitchFamily="34" charset="0"/>
              </a:rPr>
              <a:t> </a:t>
            </a:r>
            <a:r>
              <a:rPr lang="zh-CN" altLang="en-US" sz="1800" b="0" i="0" dirty="0">
                <a:solidFill>
                  <a:srgbClr val="404040"/>
                </a:solidFill>
                <a:effectLst/>
                <a:highlight>
                  <a:srgbClr val="FCFCFC"/>
                </a:highlight>
                <a:latin typeface="Lato" panose="020F0502020204030203" pitchFamily="34" charset="0"/>
              </a:rPr>
              <a:t>文件。</a:t>
            </a:r>
            <a:endParaRPr lang="zh-CN" altLang="en-US" sz="1800" dirty="0"/>
          </a:p>
        </p:txBody>
      </p:sp>
      <p:sp>
        <p:nvSpPr>
          <p:cNvPr id="12" name="文本框 11">
            <a:extLst>
              <a:ext uri="{FF2B5EF4-FFF2-40B4-BE49-F238E27FC236}">
                <a16:creationId xmlns:a16="http://schemas.microsoft.com/office/drawing/2014/main" id="{E62780B8-AD8B-1DD8-1CA4-90CD4741228E}"/>
              </a:ext>
            </a:extLst>
          </p:cNvPr>
          <p:cNvSpPr txBox="1"/>
          <p:nvPr/>
        </p:nvSpPr>
        <p:spPr>
          <a:xfrm>
            <a:off x="903412" y="5195111"/>
            <a:ext cx="6143624" cy="523220"/>
          </a:xfrm>
          <a:prstGeom prst="rect">
            <a:avLst/>
          </a:prstGeom>
          <a:noFill/>
        </p:spPr>
        <p:txBody>
          <a:bodyPr wrap="square">
            <a:spAutoFit/>
          </a:bodyPr>
          <a:lstStyle/>
          <a:p>
            <a:r>
              <a:rPr lang="en-US" altLang="zh-CN" sz="2800" b="1" i="0" dirty="0">
                <a:solidFill>
                  <a:srgbClr val="404040"/>
                </a:solidFill>
                <a:effectLst/>
                <a:highlight>
                  <a:srgbClr val="FCFCFC"/>
                </a:highlight>
                <a:latin typeface="Lato" panose="020F0502020204030203" pitchFamily="34" charset="0"/>
              </a:rPr>
              <a:t>RISCV-Config</a:t>
            </a:r>
            <a:r>
              <a:rPr lang="en-US" altLang="zh-CN" sz="2800" b="0" i="0" dirty="0">
                <a:solidFill>
                  <a:srgbClr val="404040"/>
                </a:solidFill>
                <a:effectLst/>
                <a:highlight>
                  <a:srgbClr val="FCFCFC"/>
                </a:highlight>
                <a:latin typeface="Lato" panose="020F0502020204030203" pitchFamily="34" charset="0"/>
              </a:rPr>
              <a:t> </a:t>
            </a:r>
            <a:endParaRPr lang="zh-CN" altLang="en-US" sz="2800" dirty="0"/>
          </a:p>
        </p:txBody>
      </p:sp>
      <p:sp>
        <p:nvSpPr>
          <p:cNvPr id="13" name="圆角矩形 8">
            <a:extLst>
              <a:ext uri="{FF2B5EF4-FFF2-40B4-BE49-F238E27FC236}">
                <a16:creationId xmlns:a16="http://schemas.microsoft.com/office/drawing/2014/main" id="{735ADF93-3FB6-0A4C-EC78-8206179FAE6C}"/>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Tree>
    <p:extLst>
      <p:ext uri="{BB962C8B-B14F-4D97-AF65-F5344CB8AC3E}">
        <p14:creationId xmlns:p14="http://schemas.microsoft.com/office/powerpoint/2010/main" val="2263545389"/>
      </p:ext>
    </p:extLst>
  </p:cSld>
  <p:clrMapOvr>
    <a:masterClrMapping/>
  </p:clrMapOvr>
  <p:transition spd="slow" advTm="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RISCOF </a:t>
            </a:r>
          </a:p>
        </p:txBody>
      </p:sp>
      <p:sp>
        <p:nvSpPr>
          <p:cNvPr id="4" name="圆角矩形 8">
            <a:extLst>
              <a:ext uri="{FF2B5EF4-FFF2-40B4-BE49-F238E27FC236}">
                <a16:creationId xmlns:a16="http://schemas.microsoft.com/office/drawing/2014/main" id="{47B31875-992D-C9CA-53EC-F2F7BDE415EB}"/>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pic>
        <p:nvPicPr>
          <p:cNvPr id="13" name="图片 12">
            <a:extLst>
              <a:ext uri="{FF2B5EF4-FFF2-40B4-BE49-F238E27FC236}">
                <a16:creationId xmlns:a16="http://schemas.microsoft.com/office/drawing/2014/main" id="{456CD0A4-A422-88D5-973E-72FAC3EC0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798" y="2061642"/>
            <a:ext cx="6354621" cy="3816424"/>
          </a:xfrm>
          <a:prstGeom prst="rect">
            <a:avLst/>
          </a:prstGeom>
        </p:spPr>
      </p:pic>
      <p:sp>
        <p:nvSpPr>
          <p:cNvPr id="14" name="文本框 13">
            <a:extLst>
              <a:ext uri="{FF2B5EF4-FFF2-40B4-BE49-F238E27FC236}">
                <a16:creationId xmlns:a16="http://schemas.microsoft.com/office/drawing/2014/main" id="{B49306DB-2F4C-A148-E67B-0D36F2F02D3C}"/>
              </a:ext>
            </a:extLst>
          </p:cNvPr>
          <p:cNvSpPr txBox="1"/>
          <p:nvPr/>
        </p:nvSpPr>
        <p:spPr>
          <a:xfrm>
            <a:off x="707532" y="962067"/>
            <a:ext cx="10369152" cy="830997"/>
          </a:xfrm>
          <a:prstGeom prst="rect">
            <a:avLst/>
          </a:prstGeom>
          <a:noFill/>
        </p:spPr>
        <p:txBody>
          <a:bodyPr wrap="square">
            <a:spAutoFit/>
          </a:bodyPr>
          <a:lstStyle/>
          <a:p>
            <a:r>
              <a:rPr lang="en-US" altLang="zh-CN" dirty="0"/>
              <a:t>RISCOF</a:t>
            </a:r>
            <a:r>
              <a:rPr lang="zh-CN" altLang="en-US" dirty="0"/>
              <a:t>为主要测试框架，该测试框架通过在两个不同的仿真模型上运行测试用例并比对结果来进行</a:t>
            </a:r>
            <a:r>
              <a:rPr lang="en-US" altLang="zh-CN" dirty="0"/>
              <a:t>RISC-V ISA </a:t>
            </a:r>
            <a:r>
              <a:rPr lang="zh-CN" altLang="en-US" dirty="0"/>
              <a:t>规范的验证和测试。</a:t>
            </a:r>
          </a:p>
        </p:txBody>
      </p:sp>
    </p:spTree>
    <p:extLst>
      <p:ext uri="{BB962C8B-B14F-4D97-AF65-F5344CB8AC3E}">
        <p14:creationId xmlns:p14="http://schemas.microsoft.com/office/powerpoint/2010/main" val="3280445274"/>
      </p:ext>
    </p:extLst>
  </p:cSld>
  <p:clrMapOvr>
    <a:masterClrMapping/>
  </p:clrMapOvr>
  <p:transition spd="slow"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RISCOF </a:t>
            </a:r>
          </a:p>
        </p:txBody>
      </p:sp>
      <p:sp>
        <p:nvSpPr>
          <p:cNvPr id="4" name="圆角矩形 8">
            <a:extLst>
              <a:ext uri="{FF2B5EF4-FFF2-40B4-BE49-F238E27FC236}">
                <a16:creationId xmlns:a16="http://schemas.microsoft.com/office/drawing/2014/main" id="{47B31875-992D-C9CA-53EC-F2F7BDE415EB}"/>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14" name="文本框 13">
            <a:extLst>
              <a:ext uri="{FF2B5EF4-FFF2-40B4-BE49-F238E27FC236}">
                <a16:creationId xmlns:a16="http://schemas.microsoft.com/office/drawing/2014/main" id="{B49306DB-2F4C-A148-E67B-0D36F2F02D3C}"/>
              </a:ext>
            </a:extLst>
          </p:cNvPr>
          <p:cNvSpPr txBox="1"/>
          <p:nvPr/>
        </p:nvSpPr>
        <p:spPr>
          <a:xfrm>
            <a:off x="842591" y="1413570"/>
            <a:ext cx="10369152" cy="1569660"/>
          </a:xfrm>
          <a:prstGeom prst="rect">
            <a:avLst/>
          </a:prstGeom>
          <a:noFill/>
        </p:spPr>
        <p:txBody>
          <a:bodyPr wrap="square">
            <a:spAutoFit/>
          </a:bodyPr>
          <a:lstStyle/>
          <a:p>
            <a:r>
              <a:rPr lang="en-US" altLang="zh-CN" dirty="0"/>
              <a:t>RISCOF</a:t>
            </a:r>
            <a:r>
              <a:rPr lang="zh-CN" altLang="en-US" dirty="0"/>
              <a:t>作为主要框架</a:t>
            </a:r>
            <a:r>
              <a:rPr lang="en-US" altLang="zh-CN" dirty="0"/>
              <a:t>,</a:t>
            </a:r>
            <a:r>
              <a:rPr lang="zh-CN" altLang="en-US" dirty="0"/>
              <a:t>要求用户提供 </a:t>
            </a:r>
            <a:r>
              <a:rPr lang="en-US" altLang="zh-CN" dirty="0"/>
              <a:t>3 </a:t>
            </a:r>
            <a:r>
              <a:rPr lang="zh-CN" altLang="en-US" dirty="0"/>
              <a:t>个特定输入：</a:t>
            </a:r>
          </a:p>
          <a:p>
            <a:r>
              <a:rPr lang="en-US" altLang="zh-CN" dirty="0"/>
              <a:t>1.</a:t>
            </a:r>
            <a:r>
              <a:rPr lang="zh-CN" altLang="en-US" dirty="0"/>
              <a:t>设置文件</a:t>
            </a:r>
            <a:r>
              <a:rPr lang="en-US" altLang="zh-CN" dirty="0"/>
              <a:t>config.ini​</a:t>
            </a:r>
          </a:p>
          <a:p>
            <a:r>
              <a:rPr lang="en-US" altLang="zh-CN" dirty="0"/>
              <a:t>2.</a:t>
            </a:r>
            <a:r>
              <a:rPr lang="zh-CN" altLang="en-US" dirty="0"/>
              <a:t>测试模型路径</a:t>
            </a:r>
            <a:r>
              <a:rPr lang="en-US" altLang="zh-CN" dirty="0"/>
              <a:t>DUT plugin directory</a:t>
            </a:r>
          </a:p>
          <a:p>
            <a:r>
              <a:rPr lang="en-US" altLang="zh-CN" dirty="0"/>
              <a:t>3.</a:t>
            </a:r>
            <a:r>
              <a:rPr lang="zh-CN" altLang="en-US" dirty="0"/>
              <a:t>参考模型路径</a:t>
            </a:r>
            <a:r>
              <a:rPr lang="en-US" altLang="zh-CN" dirty="0"/>
              <a:t>Reference plugin directory</a:t>
            </a:r>
            <a:endParaRPr lang="zh-CN" altLang="en-US" dirty="0"/>
          </a:p>
        </p:txBody>
      </p:sp>
      <p:sp>
        <p:nvSpPr>
          <p:cNvPr id="3" name="文本框 2">
            <a:extLst>
              <a:ext uri="{FF2B5EF4-FFF2-40B4-BE49-F238E27FC236}">
                <a16:creationId xmlns:a16="http://schemas.microsoft.com/office/drawing/2014/main" id="{00A32C91-C2BF-6F97-F399-DE0CFB259F30}"/>
              </a:ext>
            </a:extLst>
          </p:cNvPr>
          <p:cNvSpPr txBox="1"/>
          <p:nvPr/>
        </p:nvSpPr>
        <p:spPr>
          <a:xfrm>
            <a:off x="770583" y="3789834"/>
            <a:ext cx="5760640" cy="1200329"/>
          </a:xfrm>
          <a:prstGeom prst="rect">
            <a:avLst/>
          </a:prstGeom>
          <a:noFill/>
        </p:spPr>
        <p:txBody>
          <a:bodyPr wrap="square">
            <a:spAutoFit/>
          </a:bodyPr>
          <a:lstStyle/>
          <a:p>
            <a:r>
              <a:rPr lang="zh-CN" altLang="en-US" dirty="0"/>
              <a:t>在测试结束后，</a:t>
            </a:r>
            <a:r>
              <a:rPr lang="en-US" altLang="zh-CN" dirty="0"/>
              <a:t>RISCOF</a:t>
            </a:r>
            <a:r>
              <a:rPr lang="zh-CN" altLang="en-US" dirty="0"/>
              <a:t>会生成一个</a:t>
            </a:r>
            <a:r>
              <a:rPr lang="en-US" altLang="zh-CN" dirty="0"/>
              <a:t>html</a:t>
            </a:r>
            <a:r>
              <a:rPr lang="zh-CN" altLang="en-US" dirty="0"/>
              <a:t>文件，里面会详细展示各测试用例的测试情况</a:t>
            </a:r>
          </a:p>
        </p:txBody>
      </p:sp>
      <p:pic>
        <p:nvPicPr>
          <p:cNvPr id="6" name="图片 5">
            <a:extLst>
              <a:ext uri="{FF2B5EF4-FFF2-40B4-BE49-F238E27FC236}">
                <a16:creationId xmlns:a16="http://schemas.microsoft.com/office/drawing/2014/main" id="{199391C2-E276-F16D-5AA7-CBCCF26D8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316" y="1989634"/>
            <a:ext cx="3808236" cy="4221882"/>
          </a:xfrm>
          <a:prstGeom prst="rect">
            <a:avLst/>
          </a:prstGeom>
        </p:spPr>
      </p:pic>
    </p:spTree>
    <p:extLst>
      <p:ext uri="{BB962C8B-B14F-4D97-AF65-F5344CB8AC3E}">
        <p14:creationId xmlns:p14="http://schemas.microsoft.com/office/powerpoint/2010/main" val="2292504586"/>
      </p:ext>
    </p:extLst>
  </p:cSld>
  <p:clrMapOvr>
    <a:masterClrMapping/>
  </p:clrMapOvr>
  <p:transition spd="slow" advTm="0">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RISCOF </a:t>
            </a:r>
          </a:p>
        </p:txBody>
      </p:sp>
      <p:sp>
        <p:nvSpPr>
          <p:cNvPr id="4" name="圆角矩形 8">
            <a:extLst>
              <a:ext uri="{FF2B5EF4-FFF2-40B4-BE49-F238E27FC236}">
                <a16:creationId xmlns:a16="http://schemas.microsoft.com/office/drawing/2014/main" id="{47B31875-992D-C9CA-53EC-F2F7BDE415EB}"/>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14" name="文本框 13">
            <a:extLst>
              <a:ext uri="{FF2B5EF4-FFF2-40B4-BE49-F238E27FC236}">
                <a16:creationId xmlns:a16="http://schemas.microsoft.com/office/drawing/2014/main" id="{B49306DB-2F4C-A148-E67B-0D36F2F02D3C}"/>
              </a:ext>
            </a:extLst>
          </p:cNvPr>
          <p:cNvSpPr txBox="1"/>
          <p:nvPr/>
        </p:nvSpPr>
        <p:spPr>
          <a:xfrm>
            <a:off x="877127" y="1492100"/>
            <a:ext cx="10369152" cy="830997"/>
          </a:xfrm>
          <a:prstGeom prst="rect">
            <a:avLst/>
          </a:prstGeom>
          <a:noFill/>
        </p:spPr>
        <p:txBody>
          <a:bodyPr wrap="square">
            <a:spAutoFit/>
          </a:bodyPr>
          <a:lstStyle/>
          <a:p>
            <a:r>
              <a:rPr lang="zh-CN" altLang="en-US" dirty="0"/>
              <a:t>该</a:t>
            </a:r>
            <a:r>
              <a:rPr lang="en-US" altLang="zh-CN" dirty="0"/>
              <a:t>config.ini</a:t>
            </a:r>
            <a:r>
              <a:rPr lang="zh-CN" altLang="en-US" dirty="0"/>
              <a:t>文件遵循</a:t>
            </a:r>
            <a:r>
              <a:rPr lang="en-US" altLang="zh-CN" dirty="0" err="1"/>
              <a:t>ini</a:t>
            </a:r>
            <a:r>
              <a:rPr lang="zh-CN" altLang="en-US" dirty="0"/>
              <a:t>语法，用于指定 </a:t>
            </a:r>
            <a:r>
              <a:rPr lang="en-US" altLang="zh-CN" dirty="0" err="1"/>
              <a:t>dut</a:t>
            </a:r>
            <a:r>
              <a:rPr lang="en-US" altLang="zh-CN" dirty="0"/>
              <a:t> </a:t>
            </a:r>
            <a:r>
              <a:rPr lang="zh-CN" altLang="en-US" dirty="0"/>
              <a:t>和参考插件的名称、模型插件的路径、插件特定参数以及基于 </a:t>
            </a:r>
            <a:r>
              <a:rPr lang="en-US" altLang="zh-CN" dirty="0"/>
              <a:t>DUT </a:t>
            </a:r>
            <a:r>
              <a:rPr lang="zh-CN" altLang="en-US" dirty="0"/>
              <a:t>的 </a:t>
            </a:r>
            <a:r>
              <a:rPr lang="en-US" altLang="zh-CN" dirty="0" err="1"/>
              <a:t>riscv</a:t>
            </a:r>
            <a:r>
              <a:rPr lang="en-US" altLang="zh-CN" dirty="0"/>
              <a:t>-config </a:t>
            </a:r>
            <a:r>
              <a:rPr lang="zh-CN" altLang="en-US" dirty="0"/>
              <a:t>的 </a:t>
            </a:r>
            <a:r>
              <a:rPr lang="en-US" altLang="zh-CN" dirty="0"/>
              <a:t>isa </a:t>
            </a:r>
            <a:r>
              <a:rPr lang="zh-CN" altLang="en-US" dirty="0"/>
              <a:t>和平台 </a:t>
            </a:r>
            <a:r>
              <a:rPr lang="en-US" altLang="zh-CN" dirty="0" err="1"/>
              <a:t>yamls</a:t>
            </a:r>
            <a:r>
              <a:rPr lang="en-US" altLang="zh-CN" dirty="0"/>
              <a:t> </a:t>
            </a:r>
            <a:r>
              <a:rPr lang="zh-CN" altLang="en-US" dirty="0"/>
              <a:t>的路径。</a:t>
            </a:r>
          </a:p>
        </p:txBody>
      </p:sp>
      <p:sp>
        <p:nvSpPr>
          <p:cNvPr id="5" name="文本框 4">
            <a:extLst>
              <a:ext uri="{FF2B5EF4-FFF2-40B4-BE49-F238E27FC236}">
                <a16:creationId xmlns:a16="http://schemas.microsoft.com/office/drawing/2014/main" id="{1439B900-1577-8733-D289-2A6DFEC951C1}"/>
              </a:ext>
            </a:extLst>
          </p:cNvPr>
          <p:cNvSpPr txBox="1"/>
          <p:nvPr/>
        </p:nvSpPr>
        <p:spPr>
          <a:xfrm>
            <a:off x="770583" y="894992"/>
            <a:ext cx="6153150" cy="461665"/>
          </a:xfrm>
          <a:prstGeom prst="rect">
            <a:avLst/>
          </a:prstGeom>
          <a:noFill/>
        </p:spPr>
        <p:txBody>
          <a:bodyPr wrap="square">
            <a:spAutoFit/>
          </a:bodyPr>
          <a:lstStyle/>
          <a:p>
            <a:pPr algn="l"/>
            <a:r>
              <a:rPr lang="en-US" altLang="zh-CN" b="1" i="0" dirty="0">
                <a:solidFill>
                  <a:srgbClr val="404040"/>
                </a:solidFill>
                <a:effectLst/>
                <a:highlight>
                  <a:srgbClr val="FCFCFC"/>
                </a:highlight>
                <a:latin typeface="Roboto Slab" panose="020F0502020204030204" pitchFamily="2" charset="0"/>
              </a:rPr>
              <a:t> Config.ini </a:t>
            </a:r>
            <a:r>
              <a:rPr lang="zh-CN" altLang="en-US" b="1" i="0" dirty="0">
                <a:solidFill>
                  <a:srgbClr val="404040"/>
                </a:solidFill>
                <a:effectLst/>
                <a:highlight>
                  <a:srgbClr val="FCFCFC"/>
                </a:highlight>
                <a:latin typeface="Roboto Slab" panose="020F0502020204030204" pitchFamily="2" charset="0"/>
              </a:rPr>
              <a:t>语法</a:t>
            </a:r>
          </a:p>
        </p:txBody>
      </p:sp>
      <p:sp>
        <p:nvSpPr>
          <p:cNvPr id="9" name="文本框 8">
            <a:extLst>
              <a:ext uri="{FF2B5EF4-FFF2-40B4-BE49-F238E27FC236}">
                <a16:creationId xmlns:a16="http://schemas.microsoft.com/office/drawing/2014/main" id="{75DE7168-1162-A19A-A527-0E7333087165}"/>
              </a:ext>
            </a:extLst>
          </p:cNvPr>
          <p:cNvSpPr txBox="1"/>
          <p:nvPr/>
        </p:nvSpPr>
        <p:spPr>
          <a:xfrm>
            <a:off x="1058615" y="2435472"/>
            <a:ext cx="10369152" cy="3754874"/>
          </a:xfrm>
          <a:prstGeom prst="rect">
            <a:avLst/>
          </a:prstGeom>
          <a:noFill/>
        </p:spPr>
        <p:txBody>
          <a:bodyPr wrap="square">
            <a:spAutoFit/>
          </a:bodyPr>
          <a:lstStyle/>
          <a:p>
            <a:r>
              <a:rPr lang="en-US" altLang="zh-CN" sz="1400" dirty="0"/>
              <a:t>[RISCOF]</a:t>
            </a:r>
          </a:p>
          <a:p>
            <a:r>
              <a:rPr lang="en-US" altLang="zh-CN" sz="1400" dirty="0" err="1"/>
              <a:t>ReferencePlugin</a:t>
            </a:r>
            <a:r>
              <a:rPr lang="en-US" altLang="zh-CN" sz="1400" dirty="0"/>
              <a:t>=&lt;name-of-ref-plugin&gt;</a:t>
            </a:r>
          </a:p>
          <a:p>
            <a:r>
              <a:rPr lang="en-US" altLang="zh-CN" sz="1400" dirty="0" err="1"/>
              <a:t>ReferencePluginPath</a:t>
            </a:r>
            <a:r>
              <a:rPr lang="en-US" altLang="zh-CN" sz="1400" dirty="0"/>
              <a:t>&lt;path-to-ref-plugin&gt;</a:t>
            </a:r>
          </a:p>
          <a:p>
            <a:r>
              <a:rPr lang="en-US" altLang="zh-CN" sz="1400" dirty="0" err="1"/>
              <a:t>DUTPlugin</a:t>
            </a:r>
            <a:r>
              <a:rPr lang="en-US" altLang="zh-CN" sz="1400" dirty="0"/>
              <a:t>=&lt;name-of-</a:t>
            </a:r>
            <a:r>
              <a:rPr lang="en-US" altLang="zh-CN" sz="1400" dirty="0" err="1"/>
              <a:t>dut</a:t>
            </a:r>
            <a:r>
              <a:rPr lang="en-US" altLang="zh-CN" sz="1400" dirty="0"/>
              <a:t>-plugin&gt;</a:t>
            </a:r>
          </a:p>
          <a:p>
            <a:r>
              <a:rPr lang="en-US" altLang="zh-CN" sz="1400" dirty="0" err="1"/>
              <a:t>DUTPluginPath</a:t>
            </a:r>
            <a:r>
              <a:rPr lang="en-US" altLang="zh-CN" sz="1400" dirty="0"/>
              <a:t>=&lt;path-to-</a:t>
            </a:r>
            <a:r>
              <a:rPr lang="en-US" altLang="zh-CN" sz="1400" dirty="0" err="1"/>
              <a:t>dut</a:t>
            </a:r>
            <a:r>
              <a:rPr lang="en-US" altLang="zh-CN" sz="1400" dirty="0"/>
              <a:t>-plugin&gt;</a:t>
            </a:r>
          </a:p>
          <a:p>
            <a:endParaRPr lang="en-US" altLang="zh-CN" sz="1400" dirty="0"/>
          </a:p>
          <a:p>
            <a:r>
              <a:rPr lang="en-US" altLang="zh-CN" sz="1400" dirty="0"/>
              <a:t>[</a:t>
            </a:r>
            <a:r>
              <a:rPr lang="en-US" altLang="zh-CN" sz="1400" dirty="0" err="1"/>
              <a:t>dut</a:t>
            </a:r>
            <a:r>
              <a:rPr lang="en-US" altLang="zh-CN" sz="1400" dirty="0"/>
              <a:t>-name]</a:t>
            </a:r>
          </a:p>
          <a:p>
            <a:r>
              <a:rPr lang="en-US" altLang="zh-CN" sz="1400" dirty="0" err="1"/>
              <a:t>pluginpath</a:t>
            </a:r>
            <a:r>
              <a:rPr lang="en-US" altLang="zh-CN" sz="1400" dirty="0"/>
              <a:t>=&lt;path-to-</a:t>
            </a:r>
            <a:r>
              <a:rPr lang="en-US" altLang="zh-CN" sz="1400" dirty="0" err="1"/>
              <a:t>dut</a:t>
            </a:r>
            <a:r>
              <a:rPr lang="en-US" altLang="zh-CN" sz="1400" dirty="0"/>
              <a:t>-plugin&gt;</a:t>
            </a:r>
          </a:p>
          <a:p>
            <a:r>
              <a:rPr lang="en-US" altLang="zh-CN" sz="1400" dirty="0" err="1"/>
              <a:t>ispec</a:t>
            </a:r>
            <a:r>
              <a:rPr lang="en-US" altLang="zh-CN" sz="1400" dirty="0"/>
              <a:t>=&lt;path-to-isa-spec&gt;</a:t>
            </a:r>
          </a:p>
          <a:p>
            <a:r>
              <a:rPr lang="en-US" altLang="zh-CN" sz="1400" dirty="0" err="1"/>
              <a:t>pspec</a:t>
            </a:r>
            <a:r>
              <a:rPr lang="en-US" altLang="zh-CN" sz="1400" dirty="0"/>
              <a:t>=&lt;path-to-platform-spec&gt;</a:t>
            </a:r>
          </a:p>
          <a:p>
            <a:r>
              <a:rPr lang="en-US" altLang="zh-CN" sz="1400" dirty="0"/>
              <a:t>jobs=&lt;num-of-jobs&gt; #OPTIONAL</a:t>
            </a:r>
          </a:p>
          <a:p>
            <a:r>
              <a:rPr lang="en-US" altLang="zh-CN" sz="1400" dirty="0"/>
              <a:t>PATH=&lt;executable-path&gt; #OPTIONAL</a:t>
            </a:r>
          </a:p>
          <a:p>
            <a:endParaRPr lang="en-US" altLang="zh-CN" sz="1400" dirty="0"/>
          </a:p>
          <a:p>
            <a:r>
              <a:rPr lang="en-US" altLang="zh-CN" sz="1400" dirty="0"/>
              <a:t>[ref-name]</a:t>
            </a:r>
          </a:p>
          <a:p>
            <a:r>
              <a:rPr lang="en-US" altLang="zh-CN" sz="1400" dirty="0" err="1"/>
              <a:t>pluginpath</a:t>
            </a:r>
            <a:r>
              <a:rPr lang="en-US" altLang="zh-CN" sz="1400" dirty="0"/>
              <a:t>=&lt;path-to-</a:t>
            </a:r>
            <a:r>
              <a:rPr lang="en-US" altLang="zh-CN" sz="1400" dirty="0" err="1"/>
              <a:t>dut</a:t>
            </a:r>
            <a:r>
              <a:rPr lang="en-US" altLang="zh-CN" sz="1400" dirty="0"/>
              <a:t>-plugin&gt;</a:t>
            </a:r>
          </a:p>
          <a:p>
            <a:r>
              <a:rPr lang="en-US" altLang="zh-CN" sz="1400" dirty="0"/>
              <a:t>jobs=&lt;num-of-jobs&gt; #OPTIONAL</a:t>
            </a:r>
          </a:p>
          <a:p>
            <a:r>
              <a:rPr lang="en-US" altLang="zh-CN" sz="1400" dirty="0"/>
              <a:t>PATH=&lt;executable-path&gt; #OPTIONAL</a:t>
            </a:r>
            <a:endParaRPr lang="zh-CN" altLang="en-US" sz="1400" dirty="0"/>
          </a:p>
        </p:txBody>
      </p:sp>
    </p:spTree>
    <p:extLst>
      <p:ext uri="{BB962C8B-B14F-4D97-AF65-F5344CB8AC3E}">
        <p14:creationId xmlns:p14="http://schemas.microsoft.com/office/powerpoint/2010/main" val="2736565997"/>
      </p:ext>
    </p:extLst>
  </p:cSld>
  <p:clrMapOvr>
    <a:masterClrMapping/>
  </p:clrMapOvr>
  <p:transition spd="slow"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1706687" y="170270"/>
            <a:ext cx="3288952" cy="523220"/>
          </a:xfrm>
          <a:prstGeom prst="rect">
            <a:avLst/>
          </a:prstGeom>
          <a:noFill/>
        </p:spPr>
        <p:txBody>
          <a:bodyPr wrap="square" rtlCol="0">
            <a:spAutoFit/>
          </a:bodyPr>
          <a:lstStyle/>
          <a:p>
            <a:pPr algn="ctr"/>
            <a:r>
              <a:rPr lang="en-US" altLang="zh-CN" sz="2800" b="1" dirty="0">
                <a:solidFill>
                  <a:schemeClr val="accent1"/>
                </a:solidFill>
                <a:latin typeface="微软雅黑" pitchFamily="34" charset="-122"/>
                <a:ea typeface="微软雅黑" pitchFamily="34" charset="-122"/>
              </a:rPr>
              <a:t>RISCOF </a:t>
            </a:r>
          </a:p>
        </p:txBody>
      </p:sp>
      <p:sp>
        <p:nvSpPr>
          <p:cNvPr id="4" name="圆角矩形 8">
            <a:extLst>
              <a:ext uri="{FF2B5EF4-FFF2-40B4-BE49-F238E27FC236}">
                <a16:creationId xmlns:a16="http://schemas.microsoft.com/office/drawing/2014/main" id="{47B31875-992D-C9CA-53EC-F2F7BDE415EB}"/>
              </a:ext>
            </a:extLst>
          </p:cNvPr>
          <p:cNvSpPr/>
          <p:nvPr/>
        </p:nvSpPr>
        <p:spPr bwMode="auto">
          <a:xfrm>
            <a:off x="-93513" y="38180"/>
            <a:ext cx="1941281" cy="664623"/>
          </a:xfrm>
          <a:prstGeom prst="roundRect">
            <a:avLst>
              <a:gd name="adj" fmla="val 50000"/>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wrap="square" lIns="108816" tIns="54408" rIns="108816" bIns="54408" numCol="1" rtlCol="0" anchor="t" anchorCtr="0" compatLnSpc="1">
            <a:prstTxWarp prst="textNoShape">
              <a:avLst/>
            </a:prstTxWarp>
          </a:bodyPr>
          <a:lstStyle/>
          <a:p>
            <a:pPr algn="ctr" defTabSz="1088135"/>
            <a:endParaRPr lang="zh-CN" altLang="en-US" sz="3700" dirty="0">
              <a:solidFill>
                <a:schemeClr val="bg1"/>
              </a:solidFill>
              <a:latin typeface="+mj-lt"/>
              <a:ea typeface="微软雅黑" pitchFamily="34" charset="-122"/>
            </a:endParaRPr>
          </a:p>
        </p:txBody>
      </p:sp>
      <p:sp>
        <p:nvSpPr>
          <p:cNvPr id="14" name="文本框 13">
            <a:extLst>
              <a:ext uri="{FF2B5EF4-FFF2-40B4-BE49-F238E27FC236}">
                <a16:creationId xmlns:a16="http://schemas.microsoft.com/office/drawing/2014/main" id="{B49306DB-2F4C-A148-E67B-0D36F2F02D3C}"/>
              </a:ext>
            </a:extLst>
          </p:cNvPr>
          <p:cNvSpPr txBox="1"/>
          <p:nvPr/>
        </p:nvSpPr>
        <p:spPr>
          <a:xfrm>
            <a:off x="877127" y="1492100"/>
            <a:ext cx="10369152" cy="830997"/>
          </a:xfrm>
          <a:prstGeom prst="rect">
            <a:avLst/>
          </a:prstGeom>
          <a:noFill/>
        </p:spPr>
        <p:txBody>
          <a:bodyPr wrap="square">
            <a:spAutoFit/>
          </a:bodyPr>
          <a:lstStyle/>
          <a:p>
            <a:r>
              <a:rPr lang="zh-CN" altLang="en-US" dirty="0"/>
              <a:t>大多数 </a:t>
            </a:r>
            <a:r>
              <a:rPr lang="en-US" altLang="zh-CN" dirty="0"/>
              <a:t>RISCOF </a:t>
            </a:r>
            <a:r>
              <a:rPr lang="zh-CN" altLang="en-US" dirty="0"/>
              <a:t>命令还需要访问 </a:t>
            </a:r>
            <a:r>
              <a:rPr lang="en-US" altLang="zh-CN" dirty="0"/>
              <a:t>DUT </a:t>
            </a:r>
            <a:r>
              <a:rPr lang="zh-CN" altLang="en-US" dirty="0"/>
              <a:t>和参考模型插件才能成功执行。</a:t>
            </a:r>
          </a:p>
          <a:p>
            <a:r>
              <a:rPr lang="zh-CN" altLang="en-US" dirty="0"/>
              <a:t>典型的 </a:t>
            </a:r>
            <a:r>
              <a:rPr lang="en-US" altLang="zh-CN" dirty="0"/>
              <a:t>DUT </a:t>
            </a:r>
            <a:r>
              <a:rPr lang="zh-CN" altLang="en-US" dirty="0"/>
              <a:t>插件目录具有以下结构：</a:t>
            </a:r>
          </a:p>
        </p:txBody>
      </p:sp>
      <p:sp>
        <p:nvSpPr>
          <p:cNvPr id="5" name="文本框 4">
            <a:extLst>
              <a:ext uri="{FF2B5EF4-FFF2-40B4-BE49-F238E27FC236}">
                <a16:creationId xmlns:a16="http://schemas.microsoft.com/office/drawing/2014/main" id="{1439B900-1577-8733-D289-2A6DFEC951C1}"/>
              </a:ext>
            </a:extLst>
          </p:cNvPr>
          <p:cNvSpPr txBox="1"/>
          <p:nvPr/>
        </p:nvSpPr>
        <p:spPr>
          <a:xfrm>
            <a:off x="770583" y="894992"/>
            <a:ext cx="6153150" cy="461665"/>
          </a:xfrm>
          <a:prstGeom prst="rect">
            <a:avLst/>
          </a:prstGeom>
          <a:noFill/>
        </p:spPr>
        <p:txBody>
          <a:bodyPr wrap="square">
            <a:spAutoFit/>
          </a:bodyPr>
          <a:lstStyle/>
          <a:p>
            <a:pPr algn="l"/>
            <a:r>
              <a:rPr lang="en-US" altLang="zh-CN" b="1" i="0" dirty="0">
                <a:solidFill>
                  <a:srgbClr val="404040"/>
                </a:solidFill>
                <a:effectLst/>
                <a:highlight>
                  <a:srgbClr val="FCFCFC"/>
                </a:highlight>
                <a:latin typeface="Roboto Slab" panose="020F0502020204030204" pitchFamily="2" charset="0"/>
              </a:rPr>
              <a:t> DUT plugin directory</a:t>
            </a:r>
            <a:endParaRPr lang="zh-CN" altLang="en-US" b="1" i="0" dirty="0">
              <a:solidFill>
                <a:srgbClr val="404040"/>
              </a:solidFill>
              <a:effectLst/>
              <a:highlight>
                <a:srgbClr val="FCFCFC"/>
              </a:highlight>
              <a:latin typeface="Roboto Slab" panose="020F0502020204030204" pitchFamily="2" charset="0"/>
            </a:endParaRPr>
          </a:p>
        </p:txBody>
      </p:sp>
      <p:sp>
        <p:nvSpPr>
          <p:cNvPr id="9" name="文本框 8">
            <a:extLst>
              <a:ext uri="{FF2B5EF4-FFF2-40B4-BE49-F238E27FC236}">
                <a16:creationId xmlns:a16="http://schemas.microsoft.com/office/drawing/2014/main" id="{75DE7168-1162-A19A-A527-0E7333087165}"/>
              </a:ext>
            </a:extLst>
          </p:cNvPr>
          <p:cNvSpPr txBox="1"/>
          <p:nvPr/>
        </p:nvSpPr>
        <p:spPr>
          <a:xfrm>
            <a:off x="1058615" y="2435472"/>
            <a:ext cx="10369152" cy="1600438"/>
          </a:xfrm>
          <a:prstGeom prst="rect">
            <a:avLst/>
          </a:prstGeom>
          <a:noFill/>
        </p:spPr>
        <p:txBody>
          <a:bodyPr wrap="square">
            <a:spAutoFit/>
          </a:bodyPr>
          <a:lstStyle/>
          <a:p>
            <a:r>
              <a:rPr lang="en-US" altLang="zh-CN" sz="1400" dirty="0"/>
              <a:t>├</a:t>
            </a:r>
            <a:r>
              <a:rPr lang="en-US" altLang="zh-CN" sz="1400" dirty="0" err="1"/>
              <a:t>dut</a:t>
            </a:r>
            <a:r>
              <a:rPr lang="en-US" altLang="zh-CN" sz="1400" dirty="0"/>
              <a:t>-name</a:t>
            </a:r>
          </a:p>
          <a:p>
            <a:r>
              <a:rPr lang="en-US" altLang="zh-CN" sz="1400" dirty="0"/>
              <a:t>├ env</a:t>
            </a:r>
          </a:p>
          <a:p>
            <a:r>
              <a:rPr lang="en-US" altLang="zh-CN" sz="1400" dirty="0"/>
              <a:t>    │   ├ </a:t>
            </a:r>
            <a:r>
              <a:rPr lang="en-US" altLang="zh-CN" sz="1400" dirty="0" err="1"/>
              <a:t>link.ld</a:t>
            </a:r>
            <a:r>
              <a:rPr lang="en-US" altLang="zh-CN" sz="1400" dirty="0"/>
              <a:t>              # DUT </a:t>
            </a:r>
            <a:r>
              <a:rPr lang="zh-CN" altLang="en-US" sz="1400" dirty="0"/>
              <a:t>链接器脚本</a:t>
            </a:r>
            <a:endParaRPr lang="en-US" altLang="zh-CN" sz="1400" dirty="0"/>
          </a:p>
          <a:p>
            <a:r>
              <a:rPr lang="en-US" altLang="zh-CN" sz="1400" dirty="0"/>
              <a:t>    │    └ </a:t>
            </a:r>
            <a:r>
              <a:rPr lang="en-US" altLang="zh-CN" sz="1400" dirty="0" err="1"/>
              <a:t>model_test.h</a:t>
            </a:r>
            <a:r>
              <a:rPr lang="en-US" altLang="zh-CN" sz="1400" dirty="0"/>
              <a:t>         # DUT </a:t>
            </a:r>
            <a:r>
              <a:rPr lang="zh-CN" altLang="en-US" sz="1400" dirty="0"/>
              <a:t>头文件</a:t>
            </a:r>
            <a:endParaRPr lang="en-US" altLang="zh-CN" sz="1400" dirty="0"/>
          </a:p>
          <a:p>
            <a:r>
              <a:rPr lang="en-US" altLang="zh-CN" sz="1400" dirty="0"/>
              <a:t>   ├ riscof_dut-name.py       # DUT python </a:t>
            </a:r>
            <a:r>
              <a:rPr lang="zh-CN" altLang="en-US" sz="1400" dirty="0"/>
              <a:t>插件</a:t>
            </a:r>
            <a:endParaRPr lang="en-US" altLang="zh-CN" sz="1400" dirty="0"/>
          </a:p>
          <a:p>
            <a:r>
              <a:rPr lang="en-US" altLang="zh-CN" sz="1400" dirty="0"/>
              <a:t>   ├ </a:t>
            </a:r>
            <a:r>
              <a:rPr lang="en-US" altLang="zh-CN" sz="1400" dirty="0" err="1"/>
              <a:t>dut-name_isa.yaml</a:t>
            </a:r>
            <a:r>
              <a:rPr lang="en-US" altLang="zh-CN" sz="1400" dirty="0"/>
              <a:t>        # DUT</a:t>
            </a:r>
            <a:r>
              <a:rPr lang="zh-CN" altLang="en-US" sz="1400" dirty="0"/>
              <a:t>基于 </a:t>
            </a:r>
            <a:r>
              <a:rPr lang="en-US" altLang="zh-CN" sz="1400" dirty="0" err="1"/>
              <a:t>riscv</a:t>
            </a:r>
            <a:r>
              <a:rPr lang="en-US" altLang="zh-CN" sz="1400" dirty="0"/>
              <a:t>-config </a:t>
            </a:r>
            <a:r>
              <a:rPr lang="zh-CN" altLang="en-US" sz="1400" dirty="0"/>
              <a:t>的 </a:t>
            </a:r>
            <a:r>
              <a:rPr lang="en-US" altLang="zh-CN" sz="1400" dirty="0"/>
              <a:t>ISA </a:t>
            </a:r>
            <a:r>
              <a:rPr lang="en-US" altLang="zh-CN" sz="1400" dirty="0" err="1"/>
              <a:t>yaml</a:t>
            </a:r>
            <a:endParaRPr lang="en-US" altLang="zh-CN" sz="1400" dirty="0"/>
          </a:p>
          <a:p>
            <a:r>
              <a:rPr lang="en-US" altLang="zh-CN" sz="1400" dirty="0"/>
              <a:t>    └ </a:t>
            </a:r>
            <a:r>
              <a:rPr lang="en-US" altLang="zh-CN" sz="1400" dirty="0" err="1"/>
              <a:t>dut-name_platform.yaml</a:t>
            </a:r>
            <a:r>
              <a:rPr lang="en-US" altLang="zh-CN" sz="1400" dirty="0"/>
              <a:t>   # DUT</a:t>
            </a:r>
            <a:r>
              <a:rPr lang="zh-CN" altLang="en-US" sz="1400" dirty="0"/>
              <a:t>基于</a:t>
            </a:r>
            <a:r>
              <a:rPr lang="en-US" altLang="zh-CN" sz="1400" dirty="0" err="1"/>
              <a:t>riscv</a:t>
            </a:r>
            <a:r>
              <a:rPr lang="en-US" altLang="zh-CN" sz="1400" dirty="0"/>
              <a:t>-config</a:t>
            </a:r>
            <a:r>
              <a:rPr lang="zh-CN" altLang="en-US" sz="1400" dirty="0"/>
              <a:t>的平台</a:t>
            </a:r>
            <a:r>
              <a:rPr lang="en-US" altLang="zh-CN" sz="1400" dirty="0" err="1"/>
              <a:t>yaml</a:t>
            </a:r>
            <a:endParaRPr lang="zh-CN" altLang="en-US" sz="1400" dirty="0"/>
          </a:p>
        </p:txBody>
      </p:sp>
      <p:sp>
        <p:nvSpPr>
          <p:cNvPr id="7" name="文本框 6">
            <a:extLst>
              <a:ext uri="{FF2B5EF4-FFF2-40B4-BE49-F238E27FC236}">
                <a16:creationId xmlns:a16="http://schemas.microsoft.com/office/drawing/2014/main" id="{582A2464-D922-1F56-F20D-E4FFB002889C}"/>
              </a:ext>
            </a:extLst>
          </p:cNvPr>
          <p:cNvSpPr txBox="1"/>
          <p:nvPr/>
        </p:nvSpPr>
        <p:spPr>
          <a:xfrm>
            <a:off x="698575" y="4653930"/>
            <a:ext cx="10369152" cy="1015663"/>
          </a:xfrm>
          <a:prstGeom prst="rect">
            <a:avLst/>
          </a:prstGeom>
          <a:noFill/>
        </p:spPr>
        <p:txBody>
          <a:bodyPr wrap="square">
            <a:spAutoFit/>
          </a:bodyPr>
          <a:lstStyle/>
          <a:p>
            <a:r>
              <a:rPr lang="zh-CN" altLang="en-US" dirty="0"/>
              <a:t>每个目录中的</a:t>
            </a:r>
            <a:r>
              <a:rPr lang="en-US" altLang="zh-CN" dirty="0"/>
              <a:t>env</a:t>
            </a:r>
            <a:r>
              <a:rPr lang="zh-CN" altLang="en-US" dirty="0"/>
              <a:t>必须包含</a:t>
            </a:r>
            <a:endParaRPr lang="en-US" altLang="zh-CN" dirty="0"/>
          </a:p>
          <a:p>
            <a:r>
              <a:rPr lang="en-US" altLang="zh-CN" sz="1800" dirty="0"/>
              <a:t>  </a:t>
            </a:r>
            <a:r>
              <a:rPr lang="en-US" altLang="zh-CN" sz="1800" dirty="0" err="1"/>
              <a:t>model_test.h</a:t>
            </a:r>
            <a:r>
              <a:rPr lang="zh-CN" altLang="en-US" sz="1800" dirty="0"/>
              <a:t>头文件提供了如</a:t>
            </a:r>
            <a:r>
              <a:rPr lang="en-US" altLang="zh-CN" sz="1800" dirty="0" err="1"/>
              <a:t>TestFormat</a:t>
            </a:r>
            <a:r>
              <a:rPr lang="en-US" altLang="zh-CN" sz="1800" dirty="0"/>
              <a:t> Spec</a:t>
            </a:r>
            <a:r>
              <a:rPr lang="zh-CN" altLang="en-US" sz="1800" dirty="0"/>
              <a:t>中所述的特定于模型的宏 。</a:t>
            </a:r>
          </a:p>
          <a:p>
            <a:r>
              <a:rPr lang="en-US" altLang="zh-CN" sz="1800" dirty="0"/>
              <a:t>  </a:t>
            </a:r>
            <a:r>
              <a:rPr lang="en-US" altLang="zh-CN" sz="1800" dirty="0" err="1"/>
              <a:t>link.ld</a:t>
            </a:r>
            <a:r>
              <a:rPr lang="zh-CN" altLang="en-US" sz="1800" dirty="0"/>
              <a:t>插件可以在测试编译期间使用的链接器脚本。</a:t>
            </a:r>
          </a:p>
        </p:txBody>
      </p:sp>
    </p:spTree>
    <p:extLst>
      <p:ext uri="{BB962C8B-B14F-4D97-AF65-F5344CB8AC3E}">
        <p14:creationId xmlns:p14="http://schemas.microsoft.com/office/powerpoint/2010/main" val="1468192113"/>
      </p:ext>
    </p:extLst>
  </p:cSld>
  <p:clrMapOvr>
    <a:masterClrMapping/>
  </p:clrMapOvr>
  <p:transition spd="slow" advTm="0">
    <p:wipe/>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 name="ISPRING_PRESENTATION_TITLE" val="PowerPoint 演示文稿"/>
  <p:tag name="ISPRING_RESOURCE_PATHS_HASH_PRESENTER" val="af3f2d575d923f6e4ff64f325e7b41567660d7"/>
</p:tagLst>
</file>

<file path=ppt/theme/theme1.xml><?xml version="1.0" encoding="utf-8"?>
<a:theme xmlns:a="http://schemas.openxmlformats.org/drawingml/2006/main" name="第一PPT，www.1ppt.com">
  <a:themeElements>
    <a:clrScheme name="自定义 107">
      <a:dk1>
        <a:sysClr val="windowText" lastClr="000000"/>
      </a:dk1>
      <a:lt1>
        <a:sysClr val="window" lastClr="FFFFFF"/>
      </a:lt1>
      <a:dk2>
        <a:srgbClr val="1F497D"/>
      </a:dk2>
      <a:lt2>
        <a:srgbClr val="EEECE1"/>
      </a:lt2>
      <a:accent1>
        <a:srgbClr val="0070C0"/>
      </a:accent1>
      <a:accent2>
        <a:srgbClr val="FFC000"/>
      </a:accent2>
      <a:accent3>
        <a:srgbClr val="BFBFBF"/>
      </a:accent3>
      <a:accent4>
        <a:srgbClr val="BFBFBF"/>
      </a:accent4>
      <a:accent5>
        <a:srgbClr val="BFBFB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1118</TotalTime>
  <Words>2513</Words>
  <Application>Microsoft Office PowerPoint</Application>
  <PresentationFormat>自定义</PresentationFormat>
  <Paragraphs>234</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微软雅黑</vt:lpstr>
      <vt:lpstr>Arial</vt:lpstr>
      <vt:lpstr>Arial Black</vt:lpstr>
      <vt:lpstr>Calibri</vt:lpstr>
      <vt:lpstr>Eras Bold ITC</vt:lpstr>
      <vt:lpstr>Lato</vt:lpstr>
      <vt:lpstr>Roboto Slab</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第一PPT</dc:creator>
  <cp:keywords>www.1ppt.com</cp:keywords>
  <cp:lastModifiedBy>Chara Vide</cp:lastModifiedBy>
  <cp:revision>107</cp:revision>
  <dcterms:created xsi:type="dcterms:W3CDTF">2014-08-23T07:50:08Z</dcterms:created>
  <dcterms:modified xsi:type="dcterms:W3CDTF">2024-08-16T08:28:00Z</dcterms:modified>
</cp:coreProperties>
</file>