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73" r:id="rId4"/>
    <p:sldId id="270" r:id="rId5"/>
    <p:sldId id="271" r:id="rId6"/>
    <p:sldId id="272" r:id="rId7"/>
    <p:sldId id="274" r:id="rId8"/>
    <p:sldId id="275" r:id="rId9"/>
    <p:sldId id="281" r:id="rId10"/>
    <p:sldId id="276" r:id="rId11"/>
    <p:sldId id="266" r:id="rId12"/>
    <p:sldId id="277" r:id="rId13"/>
    <p:sldId id="278" r:id="rId14"/>
    <p:sldId id="279" r:id="rId15"/>
    <p:sldId id="280" r:id="rId16"/>
    <p:sldId id="269" r:id="rId17"/>
  </p:sldIdLst>
  <p:sldSz cx="24384000" cy="13716000"/>
  <p:notesSz cx="6858000" cy="9144000"/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3" y="788669"/>
            <a:ext cx="2667767" cy="6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9050" y="0"/>
            <a:ext cx="24403050" cy="13716000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3" y="788669"/>
            <a:ext cx="2667767" cy="6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9050" y="0"/>
            <a:ext cx="24403050" cy="1371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3" y="788669"/>
            <a:ext cx="2667767" cy="6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634716" y="0"/>
            <a:ext cx="17749284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3" y="788669"/>
            <a:ext cx="2667767" cy="6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21772" y="4463143"/>
            <a:ext cx="24405771" cy="9252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3" y="788669"/>
            <a:ext cx="2667767" cy="6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9050" y="0"/>
            <a:ext cx="24403050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3" y="788669"/>
            <a:ext cx="2667767" cy="6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83F321C-AD3E-4C1C-991A-67DB7289B8A1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4BAE246B-0D2D-4160-88F6-4ABD74EE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4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0" r="14445"/>
          <a:stretch/>
        </p:blipFill>
        <p:spPr>
          <a:xfrm>
            <a:off x="-25400" y="0"/>
            <a:ext cx="244094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3" r:id="rId4"/>
    <p:sldLayoutId id="2147483664" r:id="rId5"/>
    <p:sldLayoutId id="2147483666" r:id="rId6"/>
    <p:sldLayoutId id="2147483667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0" r="14445"/>
          <a:stretch/>
        </p:blipFill>
        <p:spPr>
          <a:xfrm>
            <a:off x="-25400" y="0"/>
            <a:ext cx="24409400" cy="13716000"/>
          </a:xfrm>
          <a:prstGeom prst="rect">
            <a:avLst/>
          </a:prstGeom>
        </p:spPr>
      </p:pic>
      <p:sp>
        <p:nvSpPr>
          <p:cNvPr id="7" name="这里是标题标题标题标题">
            <a:extLst>
              <a:ext uri="{FF2B5EF4-FFF2-40B4-BE49-F238E27FC236}">
                <a16:creationId xmlns:a16="http://schemas.microsoft.com/office/drawing/2014/main" id="{3117DCA9-FEAE-A88C-87C6-F5F62AE19861}"/>
              </a:ext>
            </a:extLst>
          </p:cNvPr>
          <p:cNvSpPr txBox="1"/>
          <p:nvPr/>
        </p:nvSpPr>
        <p:spPr>
          <a:xfrm>
            <a:off x="5120642" y="4155743"/>
            <a:ext cx="14142718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l" defTabSz="821531">
              <a:defRPr sz="12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9000" dirty="0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在</a:t>
            </a:r>
            <a:r>
              <a:rPr lang="en-US" altLang="zh-CN" sz="9000" dirty="0" err="1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Licheepi</a:t>
            </a:r>
            <a:r>
              <a:rPr lang="en-US" altLang="zh-CN" sz="9000" dirty="0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 4A</a:t>
            </a:r>
            <a:r>
              <a:rPr lang="zh-CN" altLang="en-US" sz="9000" dirty="0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上运行</a:t>
            </a:r>
            <a:r>
              <a:rPr lang="en-US" altLang="zh-CN" sz="9000" dirty="0" err="1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Deepseek</a:t>
            </a:r>
            <a:endParaRPr lang="en-US" altLang="zh-CN" sz="9000" dirty="0">
              <a:solidFill>
                <a:schemeClr val="bg1"/>
              </a:solidFill>
              <a:latin typeface="阿里妈妈数黑体" pitchFamily="2" charset="-122"/>
              <a:ea typeface="阿里妈妈数黑体" pitchFamily="2" charset="-122"/>
            </a:endParaRPr>
          </a:p>
          <a:p>
            <a:pPr algn="ctr"/>
            <a:endParaRPr sz="9000" dirty="0">
              <a:solidFill>
                <a:schemeClr val="bg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8" name="演讲人姓名">
            <a:extLst>
              <a:ext uri="{FF2B5EF4-FFF2-40B4-BE49-F238E27FC236}">
                <a16:creationId xmlns:a16="http://schemas.microsoft.com/office/drawing/2014/main" id="{EC8E29B5-D525-8133-23F8-ED160A0598FD}"/>
              </a:ext>
            </a:extLst>
          </p:cNvPr>
          <p:cNvSpPr txBox="1"/>
          <p:nvPr/>
        </p:nvSpPr>
        <p:spPr>
          <a:xfrm>
            <a:off x="8410542" y="9853359"/>
            <a:ext cx="7562917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821531">
              <a:defRPr sz="6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朱旭昌</a:t>
            </a:r>
            <a:endParaRPr dirty="0">
              <a:solidFill>
                <a:schemeClr val="bg1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sp>
        <p:nvSpPr>
          <p:cNvPr id="9" name="职位名称阿里云智能副总裁">
            <a:extLst>
              <a:ext uri="{FF2B5EF4-FFF2-40B4-BE49-F238E27FC236}">
                <a16:creationId xmlns:a16="http://schemas.microsoft.com/office/drawing/2014/main" id="{D09C26C1-7E7F-ACA8-B569-2790B57CFB05}"/>
              </a:ext>
            </a:extLst>
          </p:cNvPr>
          <p:cNvSpPr txBox="1"/>
          <p:nvPr/>
        </p:nvSpPr>
        <p:spPr>
          <a:xfrm>
            <a:off x="6657483" y="10904107"/>
            <a:ext cx="1106903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l" defTabSz="821531">
              <a:defRPr sz="4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PLCT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实验室</a:t>
            </a:r>
            <a:r>
              <a: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测试团队</a:t>
            </a:r>
            <a:endParaRPr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82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67424-4E19-ED30-7246-43B29960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6B756A71-40A4-518E-CE6C-DCC70213AD86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环境准备</a:t>
            </a:r>
          </a:p>
          <a:p>
            <a:pPr algn="ctr"/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7" name="New Product Release">
            <a:extLst>
              <a:ext uri="{FF2B5EF4-FFF2-40B4-BE49-F238E27FC236}">
                <a16:creationId xmlns:a16="http://schemas.microsoft.com/office/drawing/2014/main" id="{D57B50B0-BD74-C96E-E924-0777CA72C1A3}"/>
              </a:ext>
            </a:extLst>
          </p:cNvPr>
          <p:cNvSpPr txBox="1"/>
          <p:nvPr/>
        </p:nvSpPr>
        <p:spPr>
          <a:xfrm>
            <a:off x="2572819" y="3331677"/>
            <a:ext cx="20449371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· 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编译 </a:t>
            </a:r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Llama.cpp</a:t>
            </a:r>
            <a:endParaRPr lang="zh-CN" altLang="en-US" sz="4000" dirty="0">
              <a:latin typeface="阿里妈妈数黑体" pitchFamily="2" charset="-122"/>
              <a:ea typeface="阿里妈妈数黑体" pitchFamily="2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0" name="New Product Release">
            <a:extLst>
              <a:ext uri="{FF2B5EF4-FFF2-40B4-BE49-F238E27FC236}">
                <a16:creationId xmlns:a16="http://schemas.microsoft.com/office/drawing/2014/main" id="{7299DBFA-A760-F78E-BDFB-5C2B4C2B7F5B}"/>
              </a:ext>
            </a:extLst>
          </p:cNvPr>
          <p:cNvSpPr txBox="1"/>
          <p:nvPr/>
        </p:nvSpPr>
        <p:spPr>
          <a:xfrm>
            <a:off x="3326662" y="4316793"/>
            <a:ext cx="16798022" cy="272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git clone https://github.com/ggml-org/llama.cpp.git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cd llama.cpp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mkdir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build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cd build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cmake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.. -DGGML_RVV=1 -DGGML_XTHEADVECTOR=1 -DGGML_RV_ZFH=0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make -j$(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nproc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)</a:t>
            </a:r>
            <a:endParaRPr lang="zh-CN" altLang="en-US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" name="New Product Release">
            <a:extLst>
              <a:ext uri="{FF2B5EF4-FFF2-40B4-BE49-F238E27FC236}">
                <a16:creationId xmlns:a16="http://schemas.microsoft.com/office/drawing/2014/main" id="{D2E0F612-F39D-F9EE-51D4-234D2DF4CF51}"/>
              </a:ext>
            </a:extLst>
          </p:cNvPr>
          <p:cNvSpPr txBox="1"/>
          <p:nvPr/>
        </p:nvSpPr>
        <p:spPr>
          <a:xfrm>
            <a:off x="2921736" y="7247441"/>
            <a:ext cx="9386570" cy="575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编译结果于文件夹 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build/bin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中：</a:t>
            </a:r>
          </a:p>
        </p:txBody>
      </p:sp>
      <p:sp>
        <p:nvSpPr>
          <p:cNvPr id="3" name="New Product Release">
            <a:extLst>
              <a:ext uri="{FF2B5EF4-FFF2-40B4-BE49-F238E27FC236}">
                <a16:creationId xmlns:a16="http://schemas.microsoft.com/office/drawing/2014/main" id="{B8236E58-ABE1-3D30-D7DC-C30373589676}"/>
              </a:ext>
            </a:extLst>
          </p:cNvPr>
          <p:cNvSpPr txBox="1"/>
          <p:nvPr/>
        </p:nvSpPr>
        <p:spPr>
          <a:xfrm>
            <a:off x="3326662" y="8021946"/>
            <a:ext cx="16798022" cy="3167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debian@revyos-lpi4a:~/llama.cpp/build$ tree bin/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bin/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├── libggml-base.so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├── ...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├── llama-cli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├── ...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└── test-tokenizer-1-spm</a:t>
            </a:r>
          </a:p>
        </p:txBody>
      </p:sp>
    </p:spTree>
    <p:extLst>
      <p:ext uri="{BB962C8B-B14F-4D97-AF65-F5344CB8AC3E}">
        <p14:creationId xmlns:p14="http://schemas.microsoft.com/office/powerpoint/2010/main" val="106466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1">
            <a:extLst>
              <a:ext uri="{FF2B5EF4-FFF2-40B4-BE49-F238E27FC236}">
                <a16:creationId xmlns:a16="http://schemas.microsoft.com/office/drawing/2014/main" id="{4B9BF395-C2A6-D8E2-5DEF-5AD62B29CD25}"/>
              </a:ext>
            </a:extLst>
          </p:cNvPr>
          <p:cNvSpPr txBox="1"/>
          <p:nvPr/>
        </p:nvSpPr>
        <p:spPr>
          <a:xfrm>
            <a:off x="4212351" y="4785221"/>
            <a:ext cx="3109826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03</a:t>
            </a:r>
            <a:endParaRPr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3" name="这里是一行标题十个字">
            <a:extLst>
              <a:ext uri="{FF2B5EF4-FFF2-40B4-BE49-F238E27FC236}">
                <a16:creationId xmlns:a16="http://schemas.microsoft.com/office/drawing/2014/main" id="{1D572C6F-AED2-B18D-BD73-F621866DB145}"/>
              </a:ext>
            </a:extLst>
          </p:cNvPr>
          <p:cNvSpPr/>
          <p:nvPr/>
        </p:nvSpPr>
        <p:spPr>
          <a:xfrm>
            <a:off x="8413365" y="5708551"/>
            <a:ext cx="1175828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100"/>
              </a:spcBef>
              <a:defRPr sz="9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>
              <a:defRPr sz="10000"/>
            </a:pPr>
            <a:r>
              <a:rPr lang="zh-CN" altLang="en-US" sz="8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运行</a:t>
            </a:r>
            <a:r>
              <a:rPr lang="en-US" altLang="zh-CN" sz="8000" dirty="0" err="1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Deepseek</a:t>
            </a:r>
            <a:endParaRPr sz="8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cxnSp>
        <p:nvCxnSpPr>
          <p:cNvPr id="5" name="直线连接符 5">
            <a:extLst>
              <a:ext uri="{FF2B5EF4-FFF2-40B4-BE49-F238E27FC236}">
                <a16:creationId xmlns:a16="http://schemas.microsoft.com/office/drawing/2014/main" id="{E2B0AB73-374D-823A-1376-24664966C598}"/>
              </a:ext>
            </a:extLst>
          </p:cNvPr>
          <p:cNvCxnSpPr>
            <a:cxnSpLocks/>
          </p:cNvCxnSpPr>
          <p:nvPr/>
        </p:nvCxnSpPr>
        <p:spPr>
          <a:xfrm>
            <a:off x="7665369" y="5537759"/>
            <a:ext cx="0" cy="1918118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02713-C68A-D0FD-E27E-088BB2C0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95ADF8DB-E56F-8815-1D2D-3F8AECE07C29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运行模型</a:t>
            </a:r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7" name="New Product Release">
            <a:extLst>
              <a:ext uri="{FF2B5EF4-FFF2-40B4-BE49-F238E27FC236}">
                <a16:creationId xmlns:a16="http://schemas.microsoft.com/office/drawing/2014/main" id="{EBD03FC0-36FC-EAE4-7762-110E5CC624BC}"/>
              </a:ext>
            </a:extLst>
          </p:cNvPr>
          <p:cNvSpPr txBox="1"/>
          <p:nvPr/>
        </p:nvSpPr>
        <p:spPr>
          <a:xfrm>
            <a:off x="2572819" y="3500119"/>
            <a:ext cx="20449371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·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在终端中交互式运行：</a:t>
            </a:r>
          </a:p>
        </p:txBody>
      </p:sp>
      <p:sp>
        <p:nvSpPr>
          <p:cNvPr id="10" name="New Product Release">
            <a:extLst>
              <a:ext uri="{FF2B5EF4-FFF2-40B4-BE49-F238E27FC236}">
                <a16:creationId xmlns:a16="http://schemas.microsoft.com/office/drawing/2014/main" id="{265D49FA-89C8-C993-344C-102D9C3041B0}"/>
              </a:ext>
            </a:extLst>
          </p:cNvPr>
          <p:cNvSpPr txBox="1"/>
          <p:nvPr/>
        </p:nvSpPr>
        <p:spPr>
          <a:xfrm>
            <a:off x="2921736" y="4667993"/>
            <a:ext cx="16798022" cy="508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llama.cpp/build/bin/llama-cli -m ./DeepSeek-R1-Distill-Qwen-1.5B-Q2_K.gguf -t 4</a:t>
            </a:r>
            <a:endParaRPr lang="zh-CN" altLang="en-US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3AA03E-7123-EAC6-35E7-06B7C11E0F05}"/>
              </a:ext>
            </a:extLst>
          </p:cNvPr>
          <p:cNvSpPr txBox="1"/>
          <p:nvPr/>
        </p:nvSpPr>
        <p:spPr>
          <a:xfrm>
            <a:off x="2572819" y="5472240"/>
            <a:ext cx="1919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-m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后指定实际模型的位置。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-t 4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代表使用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4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个线程，这是由于受到</a:t>
            </a:r>
            <a:r>
              <a:rPr lang="en-US" altLang="zh-CN" sz="28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LicheePi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4A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只有四个核心的限制。</a:t>
            </a:r>
            <a:endParaRPr lang="zh-CN" altLang="en-US" sz="2800" dirty="0"/>
          </a:p>
        </p:txBody>
      </p:sp>
      <p:sp>
        <p:nvSpPr>
          <p:cNvPr id="6" name="New Product Release">
            <a:extLst>
              <a:ext uri="{FF2B5EF4-FFF2-40B4-BE49-F238E27FC236}">
                <a16:creationId xmlns:a16="http://schemas.microsoft.com/office/drawing/2014/main" id="{8B88AFE8-D237-BB05-420D-96C541969184}"/>
              </a:ext>
            </a:extLst>
          </p:cNvPr>
          <p:cNvSpPr txBox="1"/>
          <p:nvPr/>
        </p:nvSpPr>
        <p:spPr>
          <a:xfrm>
            <a:off x="2689125" y="7188906"/>
            <a:ext cx="16798022" cy="361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debian@revyos-lpi4a:~$ llama.cpp/build/bin/llama-cli -m ./DeepSeek-R1-Distill-Qwen-1.5B-Q2_K.gguf -t 4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build: 5640 (2e89f76b) with cc (Debian 14.2.0-11revyos1) 14.2.0 for riscv64-linux-gnu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main: llama backend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init</a:t>
            </a:r>
            <a:endParaRPr lang="en-US" altLang="zh-CN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main: load the model and apply lora adapter, if any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llama_model_loader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 loaded meta data with 38 key-value pairs and 339 tensors from ./DeepSeek-R1-Distill-Qwen-1.5B-Q2_K.gguf (version GGUF V3 (latest))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llama_model_loader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 Dumping metadata keys/values. Note: KV overrides do not apply in this output…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1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CC8B1-FD05-6590-1CB6-8BB9D3F0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1880845C-EA39-E0AE-C411-799B50820800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6000" dirty="0">
                <a:latin typeface="阿里妈妈数黑体" pitchFamily="2" charset="-122"/>
                <a:ea typeface="阿里妈妈数黑体" pitchFamily="2" charset="-122"/>
              </a:rPr>
              <a:t>运行模型</a:t>
            </a:r>
          </a:p>
          <a:p>
            <a:pPr algn="ctr"/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B6F8A-3E12-7101-066F-43A6C69976EB}"/>
              </a:ext>
            </a:extLst>
          </p:cNvPr>
          <p:cNvSpPr txBox="1"/>
          <p:nvPr/>
        </p:nvSpPr>
        <p:spPr>
          <a:xfrm>
            <a:off x="2256957" y="3070444"/>
            <a:ext cx="1919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输入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Hello! Who's there?</a:t>
            </a:r>
            <a:endParaRPr lang="zh-CN" altLang="en-US" sz="2800" dirty="0"/>
          </a:p>
        </p:txBody>
      </p:sp>
      <p:sp>
        <p:nvSpPr>
          <p:cNvPr id="6" name="New Product Release">
            <a:extLst>
              <a:ext uri="{FF2B5EF4-FFF2-40B4-BE49-F238E27FC236}">
                <a16:creationId xmlns:a16="http://schemas.microsoft.com/office/drawing/2014/main" id="{99A7A561-4B16-9A0D-2C08-9BC8974D8F4D}"/>
              </a:ext>
            </a:extLst>
          </p:cNvPr>
          <p:cNvSpPr txBox="1"/>
          <p:nvPr/>
        </p:nvSpPr>
        <p:spPr>
          <a:xfrm>
            <a:off x="2256957" y="3890073"/>
            <a:ext cx="19870086" cy="804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== Running in interactive mode. ==</a:t>
            </a:r>
          </a:p>
          <a:p>
            <a:endParaRPr lang="en-US" altLang="zh-CN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…</a:t>
            </a:r>
          </a:p>
          <a:p>
            <a:endParaRPr lang="en-US" altLang="zh-CN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&gt; Hello! Who's there?                   </a:t>
            </a: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&lt;think&gt;</a:t>
            </a:r>
          </a:p>
          <a:p>
            <a:endParaRPr lang="en-US" altLang="zh-CN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&lt;/think&gt;</a:t>
            </a:r>
          </a:p>
          <a:p>
            <a:endParaRPr lang="en-US" altLang="zh-CN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Hello! I'm just a placeholder, software. How can I assist you today? Whether you're seeking information, having questions, or just need a smile, I'm here to help! What's your next goal?</a:t>
            </a:r>
          </a:p>
          <a:p>
            <a:endParaRPr lang="en-US" altLang="zh-CN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&gt; 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llama_perf_sampler_print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    sampling time =      24.33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/    57 runs   (    0.43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per token,  2342.40 tokens per second)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llama_perf_context_print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        load time =    2712.47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endParaRPr lang="en-US" altLang="zh-CN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llama_perf_context_print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 prompt eval time =    3405.18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/     9 tokens (  378.35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per token,     2.64 tokens per second)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llama_perf_context_print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        eval time =   24542.83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/    48 runs   (  511.31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per token,     1.96 tokens per second)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llama_perf_context_print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:       total time =   35294.17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ms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/    57 tokens</a:t>
            </a:r>
          </a:p>
        </p:txBody>
      </p:sp>
    </p:spTree>
    <p:extLst>
      <p:ext uri="{BB962C8B-B14F-4D97-AF65-F5344CB8AC3E}">
        <p14:creationId xmlns:p14="http://schemas.microsoft.com/office/powerpoint/2010/main" val="274700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88A5-E811-D853-8F3C-3E21DC90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A562A4B8-7CD3-BB99-C902-4F06968C4F91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性能测试</a:t>
            </a:r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9E3AF-9516-5C01-512F-7739F9410D94}"/>
              </a:ext>
            </a:extLst>
          </p:cNvPr>
          <p:cNvSpPr txBox="1"/>
          <p:nvPr/>
        </p:nvSpPr>
        <p:spPr>
          <a:xfrm>
            <a:off x="2382183" y="3902474"/>
            <a:ext cx="1919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阿里巴巴普惠体 2.0 55 Regular" panose="00020600040101010101" pitchFamily="18" charset="-122"/>
              </a:rPr>
              <a:t>在</a:t>
            </a:r>
            <a:r>
              <a:rPr lang="en-US" altLang="zh-CN" sz="2800" dirty="0" err="1">
                <a:ea typeface="阿里巴巴普惠体 2.0 55 Regular" panose="00020600040101010101" pitchFamily="18" charset="-122"/>
              </a:rPr>
              <a:t>Licheepi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 4A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上的性能如下，输入词均为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Hello! Who's there?</a:t>
            </a:r>
            <a:endParaRPr lang="zh-CN" altLang="en-US"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D37830-9955-8954-2010-0766FBBB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11610"/>
              </p:ext>
            </p:extLst>
          </p:nvPr>
        </p:nvGraphicFramePr>
        <p:xfrm>
          <a:off x="3725109" y="5554132"/>
          <a:ext cx="16256001" cy="310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451445005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626511505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717800716"/>
                    </a:ext>
                  </a:extLst>
                </a:gridCol>
              </a:tblGrid>
              <a:tr h="9720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ea typeface="阿里巴巴普惠体 2.0 55 Regular" panose="00020600040101010101"/>
                        </a:rPr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err="1">
                          <a:ea typeface="阿里巴巴普惠体 2.0 55 Regular" panose="00020600040101010101"/>
                        </a:rPr>
                        <a:t>ms</a:t>
                      </a:r>
                      <a:r>
                        <a:rPr lang="en-US" altLang="zh-CN" sz="3600" dirty="0">
                          <a:ea typeface="阿里巴巴普惠体 2.0 55 Regular" panose="00020600040101010101"/>
                        </a:rPr>
                        <a:t> per token</a:t>
                      </a:r>
                      <a:endParaRPr lang="zh-CN" altLang="en-US" sz="36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ea typeface="阿里巴巴普惠体 2.0 55 Regular" panose="00020600040101010101"/>
                        </a:rPr>
                        <a:t>Token/s</a:t>
                      </a:r>
                      <a:endParaRPr lang="zh-CN" altLang="en-US" sz="36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17099"/>
                  </a:ext>
                </a:extLst>
              </a:tr>
              <a:tr h="972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ea typeface="阿里巴巴普惠体 2.0 55 Regular" panose="00020600040101010101"/>
                        </a:rPr>
                        <a:t>DeepSeek-R1-Distill-Qwen-1.5B-Q2_K</a:t>
                      </a:r>
                      <a:endParaRPr lang="zh-CN" altLang="en-US" sz="32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ea typeface="阿里巴巴普惠体 2.0 55 Regular" panose="00020600040101010101"/>
                        </a:rPr>
                        <a:t>511.31</a:t>
                      </a:r>
                      <a:endParaRPr lang="zh-CN" altLang="en-US" sz="32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ea typeface="阿里巴巴普惠体 2.0 55 Regular" panose="00020600040101010101"/>
                        </a:rPr>
                        <a:t>1.96</a:t>
                      </a:r>
                      <a:endParaRPr lang="zh-CN" altLang="en-US" sz="32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32899"/>
                  </a:ext>
                </a:extLst>
              </a:tr>
              <a:tr h="9720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ea typeface="阿里巴巴普惠体 2.0 55 Regular" panose="00020600040101010101"/>
                        </a:rPr>
                        <a:t>DeepSeek-R1-Distill-Qwen-1.5B-Q4_K_M</a:t>
                      </a:r>
                      <a:endParaRPr lang="zh-CN" altLang="en-US" sz="32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ea typeface="阿里巴巴普惠体 2.0 55 Regular" panose="00020600040101010101"/>
                        </a:rPr>
                        <a:t>610.19</a:t>
                      </a:r>
                      <a:endParaRPr lang="zh-CN" altLang="en-US" sz="32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ea typeface="阿里巴巴普惠体 2.0 55 Regular" panose="00020600040101010101"/>
                        </a:rPr>
                        <a:t>1.64</a:t>
                      </a:r>
                      <a:endParaRPr lang="zh-CN" altLang="en-US" sz="3200" dirty="0">
                        <a:ea typeface="阿里巴巴普惠体 2.0 55 Regular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8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9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C6FA-1908-1DEB-732B-58031703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854225A1-68BE-DFAA-968F-8F99F0211890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总结</a:t>
            </a:r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D50C27-4569-F370-611A-05BD768224AF}"/>
              </a:ext>
            </a:extLst>
          </p:cNvPr>
          <p:cNvSpPr txBox="1"/>
          <p:nvPr/>
        </p:nvSpPr>
        <p:spPr>
          <a:xfrm>
            <a:off x="2382183" y="5189853"/>
            <a:ext cx="19192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阿里巴巴普惠体 2.0 55 Regular" panose="00020600040101010101" pitchFamily="18" charset="-122"/>
              </a:rPr>
              <a:t>         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RISC-V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的开放性和可扩展性为构建高度定制化、高效能、低成本的大模型计算硬件提供了独特的机会，特别是在推理和特定训练场景。它对供应链安全和创新有战略意义。虽然在绝对性能、成熟的高性能软件生态（尤其是训练）、以及构建媲美顶级 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GPU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的复杂 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SoC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能力方面，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RISC-V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生态系统仍需时间发展和追赶。但鉴于该领域正处于高速发展期，众多初创公司和巨头投入，专用 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AI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芯片不断涌现，软件生态快速改善。基于 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RISC-V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的 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AI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加速器在推理端落地是近期的现实目标。因此大模型在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RISC-V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方面具有很美好的前景。</a:t>
            </a:r>
            <a:endParaRPr lang="en-US" altLang="zh-CN" sz="2800" dirty="0">
              <a:ea typeface="阿里巴巴普惠体 2.0 55 Regular" panose="00020600040101010101" pitchFamily="18" charset="-122"/>
            </a:endParaRPr>
          </a:p>
          <a:p>
            <a:endParaRPr lang="en-US" altLang="zh-CN" sz="2800" dirty="0">
              <a:ea typeface="阿里巴巴普惠体 2.0 55 Regular" panose="00020600040101010101" pitchFamily="18" charset="-122"/>
            </a:endParaRPr>
          </a:p>
          <a:p>
            <a:r>
              <a:rPr lang="en-US" altLang="zh-CN" sz="2800" dirty="0">
                <a:ea typeface="阿里巴巴普惠体 2.0 55 Regular" panose="00020600040101010101" pitchFamily="18" charset="-122"/>
              </a:rPr>
              <a:t>       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简而言之，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RISC-V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不是要立刻取代 </a:t>
            </a:r>
            <a:r>
              <a:rPr lang="en-US" altLang="zh-CN" sz="2800" dirty="0">
                <a:ea typeface="阿里巴巴普惠体 2.0 55 Regular" panose="00020600040101010101" pitchFamily="18" charset="-122"/>
              </a:rPr>
              <a:t>GPU </a:t>
            </a:r>
            <a:r>
              <a:rPr lang="zh-CN" altLang="en-US" sz="2800" dirty="0">
                <a:ea typeface="阿里巴巴普惠体 2.0 55 Regular" panose="00020600040101010101" pitchFamily="18" charset="-122"/>
              </a:rPr>
              <a:t>成为大模型训练的主力，而是为未来多样化、定制化、更高效、更可控的大模型计算基础设施开辟了一条重要的新路径，尤其是在专用加速器和推理领域正展现出强劲的发展势头。</a:t>
            </a:r>
            <a:endParaRPr lang="en-US" altLang="zh-CN" sz="2800" dirty="0">
              <a:ea typeface="阿里巴巴普惠体 2.0 55 Regular" panose="00020600040101010101" pitchFamily="18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252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anks"/>
          <p:cNvSpPr txBox="1"/>
          <p:nvPr/>
        </p:nvSpPr>
        <p:spPr>
          <a:xfrm>
            <a:off x="9086182" y="5709619"/>
            <a:ext cx="621163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 cap="all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793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s"/>
          <p:cNvSpPr txBox="1"/>
          <p:nvPr/>
        </p:nvSpPr>
        <p:spPr>
          <a:xfrm>
            <a:off x="1279499" y="4862481"/>
            <a:ext cx="4678820" cy="1673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577" tIns="22577" rIns="22577" bIns="22577"/>
          <a:lstStyle>
            <a:lvl1pPr algn="l"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Contents</a:t>
            </a:r>
          </a:p>
        </p:txBody>
      </p:sp>
      <p:sp>
        <p:nvSpPr>
          <p:cNvPr id="3" name="目录"/>
          <p:cNvSpPr txBox="1"/>
          <p:nvPr/>
        </p:nvSpPr>
        <p:spPr>
          <a:xfrm>
            <a:off x="1267467" y="6219185"/>
            <a:ext cx="4111281" cy="1480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577" tIns="22577" rIns="22577" bIns="22577"/>
          <a:lstStyle>
            <a:lvl1pPr algn="l"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dirty="0" err="1">
                <a:solidFill>
                  <a:schemeClr val="bg1"/>
                </a:solidFill>
                <a:latin typeface="阿里妈妈数黑体" pitchFamily="2" charset="-122"/>
                <a:ea typeface="阿里妈妈数黑体" pitchFamily="2" charset="-122"/>
              </a:rPr>
              <a:t>目录</a:t>
            </a:r>
            <a:endParaRPr dirty="0">
              <a:solidFill>
                <a:schemeClr val="bg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5" name="添加目录标题">
            <a:extLst>
              <a:ext uri="{FF2B5EF4-FFF2-40B4-BE49-F238E27FC236}">
                <a16:creationId xmlns:a16="http://schemas.microsoft.com/office/drawing/2014/main" id="{453434EA-269E-CC8C-AEEF-2CF7AB936DFC}"/>
              </a:ext>
            </a:extLst>
          </p:cNvPr>
          <p:cNvSpPr/>
          <p:nvPr/>
        </p:nvSpPr>
        <p:spPr>
          <a:xfrm>
            <a:off x="12772301" y="2708101"/>
            <a:ext cx="2923877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>
              <a:defRPr sz="6000"/>
            </a:pPr>
            <a:r>
              <a:rPr lang="zh-CN" altLang="en-US" sz="55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背景介绍</a:t>
            </a:r>
            <a:endParaRPr sz="55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6" name="01">
            <a:extLst>
              <a:ext uri="{FF2B5EF4-FFF2-40B4-BE49-F238E27FC236}">
                <a16:creationId xmlns:a16="http://schemas.microsoft.com/office/drawing/2014/main" id="{14A3F4C2-1C2E-330C-560E-FE3EEF2C299D}"/>
              </a:ext>
            </a:extLst>
          </p:cNvPr>
          <p:cNvSpPr txBox="1"/>
          <p:nvPr/>
        </p:nvSpPr>
        <p:spPr>
          <a:xfrm>
            <a:off x="11069452" y="2608768"/>
            <a:ext cx="1270001" cy="120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90713">
              <a:lnSpc>
                <a:spcPct val="110000"/>
              </a:lnSpc>
              <a:defRPr sz="65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01</a:t>
            </a:r>
          </a:p>
        </p:txBody>
      </p:sp>
      <p:cxnSp>
        <p:nvCxnSpPr>
          <p:cNvPr id="7" name="直线连接符 17">
            <a:extLst>
              <a:ext uri="{FF2B5EF4-FFF2-40B4-BE49-F238E27FC236}">
                <a16:creationId xmlns:a16="http://schemas.microsoft.com/office/drawing/2014/main" id="{67941D34-CA8D-C207-1924-0AD955BA9E31}"/>
              </a:ext>
            </a:extLst>
          </p:cNvPr>
          <p:cNvCxnSpPr>
            <a:cxnSpLocks/>
          </p:cNvCxnSpPr>
          <p:nvPr/>
        </p:nvCxnSpPr>
        <p:spPr>
          <a:xfrm>
            <a:off x="12337250" y="2708101"/>
            <a:ext cx="0" cy="1198363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添加目录标题">
            <a:extLst>
              <a:ext uri="{FF2B5EF4-FFF2-40B4-BE49-F238E27FC236}">
                <a16:creationId xmlns:a16="http://schemas.microsoft.com/office/drawing/2014/main" id="{B03352D0-3F2D-FA46-65BC-41B2CBE81B95}"/>
              </a:ext>
            </a:extLst>
          </p:cNvPr>
          <p:cNvSpPr/>
          <p:nvPr/>
        </p:nvSpPr>
        <p:spPr>
          <a:xfrm>
            <a:off x="12772301" y="5905198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>
              <a:defRPr sz="6000"/>
            </a:pPr>
            <a:r>
              <a:rPr lang="zh-CN" altLang="en-US" sz="6000" dirty="0">
                <a:latin typeface="阿里妈妈数黑体" pitchFamily="2" charset="-122"/>
                <a:ea typeface="阿里妈妈数黑体" pitchFamily="2" charset="-122"/>
              </a:rPr>
              <a:t>安装环境</a:t>
            </a:r>
          </a:p>
        </p:txBody>
      </p:sp>
      <p:sp>
        <p:nvSpPr>
          <p:cNvPr id="9" name="01">
            <a:extLst>
              <a:ext uri="{FF2B5EF4-FFF2-40B4-BE49-F238E27FC236}">
                <a16:creationId xmlns:a16="http://schemas.microsoft.com/office/drawing/2014/main" id="{F08F421D-F1E9-4597-962D-BD2135A26745}"/>
              </a:ext>
            </a:extLst>
          </p:cNvPr>
          <p:cNvSpPr txBox="1"/>
          <p:nvPr/>
        </p:nvSpPr>
        <p:spPr>
          <a:xfrm>
            <a:off x="11069452" y="5844338"/>
            <a:ext cx="1270001" cy="120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90713">
              <a:lnSpc>
                <a:spcPct val="110000"/>
              </a:lnSpc>
              <a:defRPr sz="65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2</a:t>
            </a:r>
            <a:endParaRPr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cxnSp>
        <p:nvCxnSpPr>
          <p:cNvPr id="10" name="直线连接符 21">
            <a:extLst>
              <a:ext uri="{FF2B5EF4-FFF2-40B4-BE49-F238E27FC236}">
                <a16:creationId xmlns:a16="http://schemas.microsoft.com/office/drawing/2014/main" id="{992D9FC0-E466-280A-6884-C5AE1EF6E233}"/>
              </a:ext>
            </a:extLst>
          </p:cNvPr>
          <p:cNvCxnSpPr>
            <a:cxnSpLocks/>
          </p:cNvCxnSpPr>
          <p:nvPr/>
        </p:nvCxnSpPr>
        <p:spPr>
          <a:xfrm>
            <a:off x="12337250" y="5976712"/>
            <a:ext cx="0" cy="1198363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添加目录标题">
            <a:extLst>
              <a:ext uri="{FF2B5EF4-FFF2-40B4-BE49-F238E27FC236}">
                <a16:creationId xmlns:a16="http://schemas.microsoft.com/office/drawing/2014/main" id="{C164889D-3E90-9162-4DDB-390EFE8EEE2C}"/>
              </a:ext>
            </a:extLst>
          </p:cNvPr>
          <p:cNvSpPr/>
          <p:nvPr/>
        </p:nvSpPr>
        <p:spPr>
          <a:xfrm>
            <a:off x="12772301" y="9386952"/>
            <a:ext cx="523861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>
              <a:defRPr sz="10000"/>
            </a:pPr>
            <a:r>
              <a:rPr lang="zh-CN" altLang="en-US" sz="6000" dirty="0">
                <a:latin typeface="阿里妈妈数黑体" pitchFamily="2" charset="-122"/>
                <a:ea typeface="阿里妈妈数黑体" pitchFamily="2" charset="-122"/>
              </a:rPr>
              <a:t>运行</a:t>
            </a:r>
            <a:r>
              <a:rPr lang="en-US" altLang="zh-CN" sz="6000" dirty="0" err="1">
                <a:latin typeface="阿里妈妈数黑体" pitchFamily="2" charset="-122"/>
                <a:ea typeface="阿里妈妈数黑体" pitchFamily="2" charset="-122"/>
              </a:rPr>
              <a:t>Deepseek</a:t>
            </a:r>
            <a:endParaRPr lang="en-US" altLang="zh-CN" sz="6000" dirty="0"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13" name="01">
            <a:extLst>
              <a:ext uri="{FF2B5EF4-FFF2-40B4-BE49-F238E27FC236}">
                <a16:creationId xmlns:a16="http://schemas.microsoft.com/office/drawing/2014/main" id="{E42B23BC-FC6A-029D-A9F3-D4658759C528}"/>
              </a:ext>
            </a:extLst>
          </p:cNvPr>
          <p:cNvSpPr txBox="1"/>
          <p:nvPr/>
        </p:nvSpPr>
        <p:spPr>
          <a:xfrm>
            <a:off x="11069452" y="9326091"/>
            <a:ext cx="1270001" cy="120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90713">
              <a:lnSpc>
                <a:spcPct val="110000"/>
              </a:lnSpc>
              <a:defRPr sz="65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03</a:t>
            </a:r>
            <a:endParaRPr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cxnSp>
        <p:nvCxnSpPr>
          <p:cNvPr id="14" name="直线连接符 25">
            <a:extLst>
              <a:ext uri="{FF2B5EF4-FFF2-40B4-BE49-F238E27FC236}">
                <a16:creationId xmlns:a16="http://schemas.microsoft.com/office/drawing/2014/main" id="{64BCA229-49AE-811B-3346-991F85375096}"/>
              </a:ext>
            </a:extLst>
          </p:cNvPr>
          <p:cNvCxnSpPr>
            <a:cxnSpLocks/>
          </p:cNvCxnSpPr>
          <p:nvPr/>
        </p:nvCxnSpPr>
        <p:spPr>
          <a:xfrm>
            <a:off x="12337250" y="9330621"/>
            <a:ext cx="0" cy="1198363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3E4C3-671A-55B4-6298-7ACC3AE6E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1">
            <a:extLst>
              <a:ext uri="{FF2B5EF4-FFF2-40B4-BE49-F238E27FC236}">
                <a16:creationId xmlns:a16="http://schemas.microsoft.com/office/drawing/2014/main" id="{9B29D503-7FD6-6D7D-D455-69318AABF55C}"/>
              </a:ext>
            </a:extLst>
          </p:cNvPr>
          <p:cNvSpPr txBox="1"/>
          <p:nvPr/>
        </p:nvSpPr>
        <p:spPr>
          <a:xfrm>
            <a:off x="4212351" y="4785221"/>
            <a:ext cx="3129062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01</a:t>
            </a:r>
          </a:p>
        </p:txBody>
      </p:sp>
      <p:sp>
        <p:nvSpPr>
          <p:cNvPr id="3" name="这里是一行标题十个字">
            <a:extLst>
              <a:ext uri="{FF2B5EF4-FFF2-40B4-BE49-F238E27FC236}">
                <a16:creationId xmlns:a16="http://schemas.microsoft.com/office/drawing/2014/main" id="{B25B0B1C-695C-3340-5C7E-4D606ABD64DF}"/>
              </a:ext>
            </a:extLst>
          </p:cNvPr>
          <p:cNvSpPr/>
          <p:nvPr/>
        </p:nvSpPr>
        <p:spPr>
          <a:xfrm>
            <a:off x="8313282" y="5708551"/>
            <a:ext cx="1175828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100"/>
              </a:spcBef>
              <a:defRPr sz="9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>
              <a:defRPr sz="10000"/>
            </a:pPr>
            <a:r>
              <a:rPr lang="zh-CN" altLang="en-US" sz="8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背景介绍</a:t>
            </a:r>
            <a:endParaRPr sz="8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cxnSp>
        <p:nvCxnSpPr>
          <p:cNvPr id="5" name="直线连接符 5">
            <a:extLst>
              <a:ext uri="{FF2B5EF4-FFF2-40B4-BE49-F238E27FC236}">
                <a16:creationId xmlns:a16="http://schemas.microsoft.com/office/drawing/2014/main" id="{DB284943-50AB-8A7C-9098-A79D479B6DE8}"/>
              </a:ext>
            </a:extLst>
          </p:cNvPr>
          <p:cNvCxnSpPr>
            <a:cxnSpLocks/>
          </p:cNvCxnSpPr>
          <p:nvPr/>
        </p:nvCxnSpPr>
        <p:spPr>
          <a:xfrm>
            <a:off x="7665369" y="5537759"/>
            <a:ext cx="0" cy="1918118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4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08F68-B19E-10A5-1974-C7D0E10E8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E3C68724-B3DC-95A8-631F-A3E057F9DF71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DeepSeek R1 Distill Model</a:t>
            </a:r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概述</a:t>
            </a:r>
          </a:p>
          <a:p>
            <a:pPr algn="ctr"/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7" name="New Product Release">
            <a:extLst>
              <a:ext uri="{FF2B5EF4-FFF2-40B4-BE49-F238E27FC236}">
                <a16:creationId xmlns:a16="http://schemas.microsoft.com/office/drawing/2014/main" id="{FFA7A298-48D8-9A3A-105C-6BEF89E17F14}"/>
              </a:ext>
            </a:extLst>
          </p:cNvPr>
          <p:cNvSpPr txBox="1"/>
          <p:nvPr/>
        </p:nvSpPr>
        <p:spPr>
          <a:xfrm>
            <a:off x="2572821" y="4650147"/>
            <a:ext cx="20449371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· 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关于</a:t>
            </a:r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DeepSeek</a:t>
            </a:r>
            <a:endParaRPr sz="4000" dirty="0">
              <a:latin typeface="阿里妈妈数黑体" pitchFamily="2" charset="-122"/>
              <a:ea typeface="阿里妈妈数黑体" pitchFamily="2" charset="-122"/>
              <a:cs typeface="阿里巴巴普惠体 2.0 55 Regular" panose="00020600040101010101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2EB61B8-6C94-C645-0537-FD0659B21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642" y="3604219"/>
            <a:ext cx="7067550" cy="68961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9C93FA2-91EC-0235-D27C-7814C50097C9}"/>
              </a:ext>
            </a:extLst>
          </p:cNvPr>
          <p:cNvSpPr txBox="1"/>
          <p:nvPr/>
        </p:nvSpPr>
        <p:spPr>
          <a:xfrm>
            <a:off x="2728215" y="5950059"/>
            <a:ext cx="122992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-DeepSeek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（深度求索）是中国杭州深度求索人工智能公司开发的开源大语言模型体系，由知名量化投资机构幻方量化于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2023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年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7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月创立。其代表模型 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DeepSeek-R1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通过纯强化学习实现逻辑推理突破，在数学、代码等任务上性能比肩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GPT-414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；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DeepSeek-V3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训练成本仅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557.6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万美元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,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为行业平均成本的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1/20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31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D333B-5C73-1D08-081A-6B90E483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0FF1F3A0-88C8-7CCB-0C28-38111DF347D6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DeepSeek R1 Distill Model</a:t>
            </a:r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概述</a:t>
            </a:r>
          </a:p>
          <a:p>
            <a:pPr algn="ctr"/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7" name="New Product Release">
            <a:extLst>
              <a:ext uri="{FF2B5EF4-FFF2-40B4-BE49-F238E27FC236}">
                <a16:creationId xmlns:a16="http://schemas.microsoft.com/office/drawing/2014/main" id="{7B7C50FF-7563-66B2-3C04-B1AE4B74F07B}"/>
              </a:ext>
            </a:extLst>
          </p:cNvPr>
          <p:cNvSpPr txBox="1"/>
          <p:nvPr/>
        </p:nvSpPr>
        <p:spPr>
          <a:xfrm>
            <a:off x="2572819" y="4113981"/>
            <a:ext cx="20449371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· 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关于蒸馏模型</a:t>
            </a:r>
            <a:endParaRPr sz="4000" dirty="0">
              <a:latin typeface="阿里妈妈数黑体" pitchFamily="2" charset="-122"/>
              <a:ea typeface="阿里妈妈数黑体" pitchFamily="2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0" name="New Product Release">
            <a:extLst>
              <a:ext uri="{FF2B5EF4-FFF2-40B4-BE49-F238E27FC236}">
                <a16:creationId xmlns:a16="http://schemas.microsoft.com/office/drawing/2014/main" id="{A4AB12C8-1001-988D-E4BD-6313B470A164}"/>
              </a:ext>
            </a:extLst>
          </p:cNvPr>
          <p:cNvSpPr txBox="1"/>
          <p:nvPr/>
        </p:nvSpPr>
        <p:spPr>
          <a:xfrm>
            <a:off x="2572819" y="5335002"/>
            <a:ext cx="9386570" cy="1092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     -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原始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DeepSeek-R1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的参数量为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671B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，其不是个人电脑或工作站可以承受的，更不是</a:t>
            </a:r>
            <a:r>
              <a:rPr lang="en-US" altLang="zh-CN" sz="28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Licheepi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4A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能运行的。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5C2C3C-987A-8F96-9338-8273D63F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990" y="5261307"/>
            <a:ext cx="4802994" cy="4686479"/>
          </a:xfrm>
          <a:prstGeom prst="rect">
            <a:avLst/>
          </a:prstGeom>
        </p:spPr>
      </p:pic>
      <p:sp>
        <p:nvSpPr>
          <p:cNvPr id="2" name="New Product Release">
            <a:extLst>
              <a:ext uri="{FF2B5EF4-FFF2-40B4-BE49-F238E27FC236}">
                <a16:creationId xmlns:a16="http://schemas.microsoft.com/office/drawing/2014/main" id="{F585C894-C6EB-8C0B-108C-40DC62C9DADA}"/>
              </a:ext>
            </a:extLst>
          </p:cNvPr>
          <p:cNvSpPr txBox="1"/>
          <p:nvPr/>
        </p:nvSpPr>
        <p:spPr>
          <a:xfrm>
            <a:off x="2500631" y="6568517"/>
            <a:ext cx="9386569" cy="1609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     -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通过对模型进行提炼，可以将成果迁移到更小的模型上，目前的蒸馏模型分别基于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Qwen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２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.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５和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Llama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３两个模型进行，得到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1.5B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到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70B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之间参数量不等的小模型。</a:t>
            </a:r>
          </a:p>
        </p:txBody>
      </p:sp>
      <p:sp>
        <p:nvSpPr>
          <p:cNvPr id="3" name="New Product Release">
            <a:extLst>
              <a:ext uri="{FF2B5EF4-FFF2-40B4-BE49-F238E27FC236}">
                <a16:creationId xmlns:a16="http://schemas.microsoft.com/office/drawing/2014/main" id="{36638E7B-5442-0DAF-85D6-6AB2CF4519AF}"/>
              </a:ext>
            </a:extLst>
          </p:cNvPr>
          <p:cNvSpPr txBox="1"/>
          <p:nvPr/>
        </p:nvSpPr>
        <p:spPr>
          <a:xfrm>
            <a:off x="2500631" y="8319097"/>
            <a:ext cx="9242192" cy="1092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     -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通过量化，将高精度的数据转换为低精度的数据，可以进一步减小模型的体积和增加运行速度。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9015BC0-3B5D-7397-A3E3-4FB5FBD10758}"/>
              </a:ext>
            </a:extLst>
          </p:cNvPr>
          <p:cNvSpPr/>
          <p:nvPr/>
        </p:nvSpPr>
        <p:spPr>
          <a:xfrm rot="16200000">
            <a:off x="17635829" y="6695770"/>
            <a:ext cx="2177716" cy="18175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C6DAD4-1C3B-D0B9-6657-9CE088BA2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463" y="6568517"/>
            <a:ext cx="2177716" cy="2124887"/>
          </a:xfrm>
          <a:prstGeom prst="rect">
            <a:avLst/>
          </a:prstGeom>
        </p:spPr>
      </p:pic>
      <p:sp>
        <p:nvSpPr>
          <p:cNvPr id="8" name="New Product Release">
            <a:extLst>
              <a:ext uri="{FF2B5EF4-FFF2-40B4-BE49-F238E27FC236}">
                <a16:creationId xmlns:a16="http://schemas.microsoft.com/office/drawing/2014/main" id="{8BFCDCDC-1F53-B921-1D24-218C1F421F9A}"/>
              </a:ext>
            </a:extLst>
          </p:cNvPr>
          <p:cNvSpPr txBox="1"/>
          <p:nvPr/>
        </p:nvSpPr>
        <p:spPr>
          <a:xfrm>
            <a:off x="2500631" y="9552612"/>
            <a:ext cx="9242192" cy="1609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     -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本次在</a:t>
            </a:r>
            <a:r>
              <a:rPr lang="en-US" altLang="zh-CN" sz="28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Licheepi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4A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使用的是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DeepSeek-R1-Distill-Qwen-1.5B-Q2_K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与 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DeepSeek-R1-Distill-Qwen-1.5B-Q4_K_M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模型。</a:t>
            </a:r>
          </a:p>
        </p:txBody>
      </p:sp>
    </p:spTree>
    <p:extLst>
      <p:ext uri="{BB962C8B-B14F-4D97-AF65-F5344CB8AC3E}">
        <p14:creationId xmlns:p14="http://schemas.microsoft.com/office/powerpoint/2010/main" val="21305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A4EA7-0B11-0A04-A993-ED0E6D1D8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6FEE6717-AD2B-6F6C-F3BE-B4DA7B688152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en-US" altLang="zh-CN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Llama.cpp</a:t>
            </a:r>
            <a:endParaRPr lang="zh-CN" altLang="en-US"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  <a:p>
            <a:pPr algn="ctr"/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10" name="New Product Release">
            <a:extLst>
              <a:ext uri="{FF2B5EF4-FFF2-40B4-BE49-F238E27FC236}">
                <a16:creationId xmlns:a16="http://schemas.microsoft.com/office/drawing/2014/main" id="{489FF88B-6145-16E2-03B6-88916E32EB6F}"/>
              </a:ext>
            </a:extLst>
          </p:cNvPr>
          <p:cNvSpPr txBox="1"/>
          <p:nvPr/>
        </p:nvSpPr>
        <p:spPr>
          <a:xfrm>
            <a:off x="10493608" y="5581980"/>
            <a:ext cx="12215997" cy="212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      -Llama.cpp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是一个轻量级、高性能的开源推理框架，专为在 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CPU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或低资源设备上高效运行大型语言模型而设计。它由开发者 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Georgi </a:t>
            </a:r>
            <a:r>
              <a:rPr lang="en-US" altLang="zh-CN" sz="28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Gerganov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创建，通过纯 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C/C++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实现，无需依赖 </a:t>
            </a:r>
            <a:r>
              <a:rPr lang="en-US" altLang="zh-CN" sz="28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PyTorch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TensorFlow </a:t>
            </a:r>
            <a:r>
              <a:rPr lang="zh-CN" altLang="en-US" sz="28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等重型框架，显著降低了模型部署门槛。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101AD4-6905-8034-5B36-2328DE8A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5221033"/>
            <a:ext cx="8305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3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F435-F6E9-25C8-E60D-1988DDCB9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1">
            <a:extLst>
              <a:ext uri="{FF2B5EF4-FFF2-40B4-BE49-F238E27FC236}">
                <a16:creationId xmlns:a16="http://schemas.microsoft.com/office/drawing/2014/main" id="{034654CC-2A86-204C-7715-24CC6530B3B3}"/>
              </a:ext>
            </a:extLst>
          </p:cNvPr>
          <p:cNvSpPr txBox="1"/>
          <p:nvPr/>
        </p:nvSpPr>
        <p:spPr>
          <a:xfrm>
            <a:off x="4212351" y="4785221"/>
            <a:ext cx="3109826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dirty="0">
                <a:latin typeface="阿里妈妈数黑体" pitchFamily="2" charset="-122"/>
                <a:ea typeface="阿里妈妈数黑体" pitchFamily="2" charset="-122"/>
              </a:rPr>
              <a:t>02</a:t>
            </a:r>
            <a:endParaRPr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3" name="这里是一行标题十个字">
            <a:extLst>
              <a:ext uri="{FF2B5EF4-FFF2-40B4-BE49-F238E27FC236}">
                <a16:creationId xmlns:a16="http://schemas.microsoft.com/office/drawing/2014/main" id="{E067450A-15B3-9ECB-1E72-0361474F8C4E}"/>
              </a:ext>
            </a:extLst>
          </p:cNvPr>
          <p:cNvSpPr/>
          <p:nvPr/>
        </p:nvSpPr>
        <p:spPr>
          <a:xfrm>
            <a:off x="8313282" y="5708551"/>
            <a:ext cx="1175828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100"/>
              </a:spcBef>
              <a:defRPr sz="9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>
              <a:defRPr sz="10000"/>
            </a:pPr>
            <a:r>
              <a:rPr lang="zh-CN" altLang="en-US" sz="8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安装步骤</a:t>
            </a:r>
            <a:endParaRPr sz="8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cxnSp>
        <p:nvCxnSpPr>
          <p:cNvPr id="5" name="直线连接符 5">
            <a:extLst>
              <a:ext uri="{FF2B5EF4-FFF2-40B4-BE49-F238E27FC236}">
                <a16:creationId xmlns:a16="http://schemas.microsoft.com/office/drawing/2014/main" id="{44089829-26BD-CDCE-AF31-82399B57F65F}"/>
              </a:ext>
            </a:extLst>
          </p:cNvPr>
          <p:cNvCxnSpPr>
            <a:cxnSpLocks/>
          </p:cNvCxnSpPr>
          <p:nvPr/>
        </p:nvCxnSpPr>
        <p:spPr>
          <a:xfrm>
            <a:off x="7665369" y="5537759"/>
            <a:ext cx="0" cy="1918118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F81C8-FCA2-A8D5-0EB2-B3E32797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64046E1B-CAEA-6E38-642F-18DB80275D38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环境准备</a:t>
            </a:r>
          </a:p>
          <a:p>
            <a:pPr algn="ctr"/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7" name="New Product Release">
            <a:extLst>
              <a:ext uri="{FF2B5EF4-FFF2-40B4-BE49-F238E27FC236}">
                <a16:creationId xmlns:a16="http://schemas.microsoft.com/office/drawing/2014/main" id="{1ED56F36-3D11-CD10-8480-AA64C0FD0D16}"/>
              </a:ext>
            </a:extLst>
          </p:cNvPr>
          <p:cNvSpPr txBox="1"/>
          <p:nvPr/>
        </p:nvSpPr>
        <p:spPr>
          <a:xfrm>
            <a:off x="2729230" y="7013592"/>
            <a:ext cx="20449371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· 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安装</a:t>
            </a:r>
            <a:r>
              <a:rPr lang="en-US" altLang="zh-CN" sz="4000" dirty="0" err="1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gcc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及相关依赖</a:t>
            </a:r>
            <a:endParaRPr sz="4000" dirty="0">
              <a:latin typeface="阿里妈妈数黑体" pitchFamily="2" charset="-122"/>
              <a:ea typeface="阿里妈妈数黑体" pitchFamily="2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0" name="New Product Release">
            <a:extLst>
              <a:ext uri="{FF2B5EF4-FFF2-40B4-BE49-F238E27FC236}">
                <a16:creationId xmlns:a16="http://schemas.microsoft.com/office/drawing/2014/main" id="{497DD688-3954-42C5-DE34-EFE5F55C7D0E}"/>
              </a:ext>
            </a:extLst>
          </p:cNvPr>
          <p:cNvSpPr txBox="1"/>
          <p:nvPr/>
        </p:nvSpPr>
        <p:spPr>
          <a:xfrm>
            <a:off x="3013841" y="5706302"/>
            <a:ext cx="16798022" cy="508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下载：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https://huggingface.co/unsloth/DeepSeek-R1-Distill-Qwen-1.5B-GGUF </a:t>
            </a:r>
            <a:endParaRPr lang="zh-CN" altLang="en-US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" name="New Product Release">
            <a:extLst>
              <a:ext uri="{FF2B5EF4-FFF2-40B4-BE49-F238E27FC236}">
                <a16:creationId xmlns:a16="http://schemas.microsoft.com/office/drawing/2014/main" id="{8C7AFDA0-1253-928F-DF6B-1150239E7BB8}"/>
              </a:ext>
            </a:extLst>
          </p:cNvPr>
          <p:cNvSpPr txBox="1"/>
          <p:nvPr/>
        </p:nvSpPr>
        <p:spPr>
          <a:xfrm>
            <a:off x="2729230" y="4302477"/>
            <a:ext cx="20449371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· 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下载</a:t>
            </a:r>
            <a:r>
              <a:rPr lang="en-US" altLang="zh-CN" sz="4000" dirty="0" err="1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llvm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模型</a:t>
            </a:r>
            <a:endParaRPr sz="4000" dirty="0">
              <a:latin typeface="阿里妈妈数黑体" pitchFamily="2" charset="-122"/>
              <a:ea typeface="阿里妈妈数黑体" pitchFamily="2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3" name="New Product Release">
            <a:extLst>
              <a:ext uri="{FF2B5EF4-FFF2-40B4-BE49-F238E27FC236}">
                <a16:creationId xmlns:a16="http://schemas.microsoft.com/office/drawing/2014/main" id="{4B9237F7-EE64-6F6C-BBFF-1F9F901912F0}"/>
              </a:ext>
            </a:extLst>
          </p:cNvPr>
          <p:cNvSpPr txBox="1"/>
          <p:nvPr/>
        </p:nvSpPr>
        <p:spPr>
          <a:xfrm>
            <a:off x="3310620" y="8707620"/>
            <a:ext cx="16798022" cy="1394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sudo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apt update &amp;&amp;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sudo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apt upgrade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sudo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apt install git pkg-config libcurl4-openssl-dev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cmake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make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gcc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g++</a:t>
            </a:r>
          </a:p>
          <a:p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sudo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apt install 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ccache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#</a:t>
            </a:r>
            <a:r>
              <a:rPr lang="zh-CN" altLang="en-US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加速重复编译</a:t>
            </a:r>
          </a:p>
        </p:txBody>
      </p:sp>
    </p:spTree>
    <p:extLst>
      <p:ext uri="{BB962C8B-B14F-4D97-AF65-F5344CB8AC3E}">
        <p14:creationId xmlns:p14="http://schemas.microsoft.com/office/powerpoint/2010/main" val="5571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D6DB4-9FE9-892F-B3C5-2D8543364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例:这里是标题标题标题">
            <a:extLst>
              <a:ext uri="{FF2B5EF4-FFF2-40B4-BE49-F238E27FC236}">
                <a16:creationId xmlns:a16="http://schemas.microsoft.com/office/drawing/2014/main" id="{0DB76E70-E3D5-191C-7B56-BC95FFFDC7AB}"/>
              </a:ext>
            </a:extLst>
          </p:cNvPr>
          <p:cNvSpPr txBox="1"/>
          <p:nvPr/>
        </p:nvSpPr>
        <p:spPr>
          <a:xfrm>
            <a:off x="4754156" y="1475867"/>
            <a:ext cx="14448360" cy="1298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defTabSz="366888">
              <a:defRPr sz="8000"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阿里妈妈数黑体" pitchFamily="2" charset="-122"/>
                <a:ea typeface="阿里妈妈数黑体" pitchFamily="2" charset="-122"/>
              </a:rPr>
              <a:t>环境准备</a:t>
            </a:r>
          </a:p>
          <a:p>
            <a:pPr algn="ctr"/>
            <a:endParaRPr sz="6000" dirty="0">
              <a:solidFill>
                <a:schemeClr val="tx1"/>
              </a:solidFill>
              <a:latin typeface="阿里妈妈数黑体" pitchFamily="2" charset="-122"/>
              <a:ea typeface="阿里妈妈数黑体" pitchFamily="2" charset="-122"/>
            </a:endParaRPr>
          </a:p>
        </p:txBody>
      </p:sp>
      <p:sp>
        <p:nvSpPr>
          <p:cNvPr id="2" name="New Product Release">
            <a:extLst>
              <a:ext uri="{FF2B5EF4-FFF2-40B4-BE49-F238E27FC236}">
                <a16:creationId xmlns:a16="http://schemas.microsoft.com/office/drawing/2014/main" id="{00A04A89-2E05-3E85-5AF2-8DCDA035A434}"/>
              </a:ext>
            </a:extLst>
          </p:cNvPr>
          <p:cNvSpPr txBox="1"/>
          <p:nvPr/>
        </p:nvSpPr>
        <p:spPr>
          <a:xfrm>
            <a:off x="2729230" y="4302477"/>
            <a:ext cx="20449371" cy="77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>
                <a:latin typeface="inClusionFont"/>
                <a:ea typeface="inClusionFont"/>
                <a:cs typeface="inClusionFont"/>
                <a:sym typeface="inClusionFont"/>
              </a:defRPr>
            </a:lvl1pPr>
          </a:lstStyle>
          <a:p>
            <a:r>
              <a:rPr lang="en-US" altLang="zh-CN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· </a:t>
            </a:r>
            <a:r>
              <a:rPr lang="zh-CN" altLang="en-US" sz="4000" dirty="0">
                <a:latin typeface="阿里妈妈数黑体" pitchFamily="2" charset="-122"/>
                <a:ea typeface="阿里妈妈数黑体" pitchFamily="2" charset="-122"/>
                <a:cs typeface="阿里巴巴普惠体 2.0 55 Regular" panose="00020600040101010101" pitchFamily="18" charset="-122"/>
              </a:rPr>
              <a:t>硬件需求</a:t>
            </a:r>
            <a:endParaRPr sz="4000" dirty="0">
              <a:latin typeface="阿里妈妈数黑体" pitchFamily="2" charset="-122"/>
              <a:ea typeface="阿里妈妈数黑体" pitchFamily="2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3" name="New Product Release">
            <a:extLst>
              <a:ext uri="{FF2B5EF4-FFF2-40B4-BE49-F238E27FC236}">
                <a16:creationId xmlns:a16="http://schemas.microsoft.com/office/drawing/2014/main" id="{64E959E0-D75C-EE03-18EE-3AE1AD5C3181}"/>
              </a:ext>
            </a:extLst>
          </p:cNvPr>
          <p:cNvSpPr txBox="1"/>
          <p:nvPr/>
        </p:nvSpPr>
        <p:spPr>
          <a:xfrm>
            <a:off x="3579325" y="5384934"/>
            <a:ext cx="16798022" cy="508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--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LicheePi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 4A (16G)</a:t>
            </a:r>
            <a:endParaRPr lang="zh-CN" altLang="en-US" sz="2400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4" name="New Product Release">
            <a:extLst>
              <a:ext uri="{FF2B5EF4-FFF2-40B4-BE49-F238E27FC236}">
                <a16:creationId xmlns:a16="http://schemas.microsoft.com/office/drawing/2014/main" id="{6B54889C-477A-CDE5-E705-72BF6E9DE09A}"/>
              </a:ext>
            </a:extLst>
          </p:cNvPr>
          <p:cNvSpPr txBox="1"/>
          <p:nvPr/>
        </p:nvSpPr>
        <p:spPr>
          <a:xfrm>
            <a:off x="3579325" y="6196932"/>
            <a:ext cx="16798022" cy="508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--</a:t>
            </a:r>
            <a:r>
              <a:rPr lang="zh-CN" altLang="en-US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良好的网络环境</a:t>
            </a:r>
          </a:p>
        </p:txBody>
      </p:sp>
      <p:sp>
        <p:nvSpPr>
          <p:cNvPr id="6" name="New Product Release">
            <a:extLst>
              <a:ext uri="{FF2B5EF4-FFF2-40B4-BE49-F238E27FC236}">
                <a16:creationId xmlns:a16="http://schemas.microsoft.com/office/drawing/2014/main" id="{DC722683-2F76-A789-2009-C281E4E22C41}"/>
              </a:ext>
            </a:extLst>
          </p:cNvPr>
          <p:cNvSpPr txBox="1"/>
          <p:nvPr/>
        </p:nvSpPr>
        <p:spPr>
          <a:xfrm>
            <a:off x="3579325" y="7008930"/>
            <a:ext cx="16798022" cy="508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1531">
              <a:lnSpc>
                <a:spcPct val="120000"/>
              </a:lnSpc>
              <a:defRPr sz="3000"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--</a:t>
            </a:r>
            <a:r>
              <a:rPr lang="en-US" altLang="zh-CN" sz="2400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RevyOS</a:t>
            </a:r>
            <a:r>
              <a:rPr lang="zh-CN" altLang="en-US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系统镜像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F12297-0B80-B7D5-5232-DB5F7F2A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697" y="4691814"/>
            <a:ext cx="5954629" cy="57471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A64DA3-40B5-8EC0-B313-2ACF300A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265" y="5586880"/>
            <a:ext cx="4057143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6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1070</Words>
  <Application>Microsoft Office PowerPoint</Application>
  <PresentationFormat>自定义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阿里巴巴普惠体 2.0 55 Regular</vt:lpstr>
      <vt:lpstr>阿里巴巴普惠体 2.0 65 Medium</vt:lpstr>
      <vt:lpstr>阿里妈妈数黑体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BeyondSoft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谷成芳</dc:creator>
  <cp:lastModifiedBy>Chara Vide</cp:lastModifiedBy>
  <cp:revision>11</cp:revision>
  <dcterms:created xsi:type="dcterms:W3CDTF">2025-04-30T01:24:43Z</dcterms:created>
  <dcterms:modified xsi:type="dcterms:W3CDTF">2025-06-18T07:58:14Z</dcterms:modified>
</cp:coreProperties>
</file>