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3DBBE-6C83-453D-9ABC-CBF02E36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DD8180-2F4C-8BAC-88E8-E5E53235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7E83B-E6E8-529E-97B9-2F46E02E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F18C-932E-4B45-FEFE-4B50D6E9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83E73-BAAF-1262-DB94-94A5E79E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6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A8B87-EB3C-DB2B-694F-582497F8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1D6231-9BAC-5BE0-BF51-F4621D4A7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51D5F-853E-A20F-6772-6C819DCE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8533F-07BA-E5D5-195B-F003894D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CB20E-DE78-69F2-DDEE-C6E72470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3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75D853-DFD5-5133-BBFF-4DD594AEC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C319F-F9A6-C856-4C01-77A271C3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0520F-327E-C30A-42E3-EDDDF63A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D4328-06EF-03F0-BCAD-22F8406A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7F89E-6F3F-29F3-B481-731232BB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7D87E-9B4B-E227-F2F7-D40F3E84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88E57-E9EE-860C-EC14-3AF0EAC3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61D48-D9A0-A71E-1149-6CC79949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48FA4-0710-26E5-C000-091B07FA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0B906-AAF5-A138-74BF-1B3CFF32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5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72B6A-0B09-A902-6F2C-50DF4DD5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7A6D0-BBF2-66EC-D3B7-A7DDD1761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A284F-12B7-6C94-444B-7DA4504B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290F2-C951-0488-1AD9-DCA76F90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3C0E-1BE9-E148-B6A6-93A0ADB9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3FA5-604E-8C72-19EB-2CE79FA5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80E8B-71CC-7D7D-F6B6-67B569DB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A0B471-0E1B-7446-0EE3-35C36A09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195C0C-99E4-61EF-E3CA-86B983E3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2E8C5-270A-1250-29CC-83C3C22D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B6325-C911-2CBA-DB2C-27F88D66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9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4463B-FC09-8A1D-EB62-9E93AA41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79A9B-49FA-87DE-1EE9-CB755D91A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67432-7894-B6D0-D26E-F6C71BC0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AE4AD8-03AE-6DE1-E9D8-EC545AEB0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3CD9E2-A394-C494-D041-BE7B697C3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D09349-10DC-19E0-05F9-079F21A8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E624E0-104A-2EA1-E68B-A634DAD9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EA5F8-59BE-DB81-CD5F-12A1A447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8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A3E34-0652-6C47-DA14-D52D5B9B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0181F-09A4-C40D-7EF9-02C3DE50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2AE376-283A-6D32-7475-36BCE8ED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0D0EF9-B2E4-8E0A-7580-29240756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0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864F10-A2BF-C472-4706-B4842BC5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3774BB-7C12-4B0F-5A0C-5798A582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AA0D43-ACB0-5DB9-6608-47A3DDD2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9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8BA7F-5D69-81FD-0D71-A5425F0E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63E0B-FEC8-FFF2-B032-6443079B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6B23DE-0959-3247-1507-736352EB7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683A1-1BC4-2B91-2B46-C8D7862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F1DA10-C792-C55B-3DD0-2774D06F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544C4-7AF1-5987-DEDD-943B5B0C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F2B14-2371-3470-5AAF-E8C09BBC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7237C3-6662-B3A9-FF3E-1977BB7D9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7E301-9788-F940-B598-3A1C4B9EE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2B060-0913-71C7-B5C0-50FAED47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360F0-E2E9-70C0-F1F2-679324DF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644CB-CB7A-C80B-C561-50E409BA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2EC85A-2A73-CE74-812E-6DDE037D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CF21B-22F7-4DA9-5B5B-E87C26FD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6C952-55D0-761D-1A6B-CA713CBE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01A0-6C5A-4E5A-8F97-592A154FC72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933D1-BDA9-268A-CDD4-22BF13ACB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BB36E-B685-3250-89F5-241BFFFAD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8733-B158-4850-97AD-209D8436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D3B78-46FB-9B32-8110-8A3D1C4CC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6550" y="1276530"/>
            <a:ext cx="12865100" cy="2387600"/>
          </a:xfrm>
        </p:spPr>
        <p:txBody>
          <a:bodyPr>
            <a:normAutofit/>
          </a:bodyPr>
          <a:lstStyle/>
          <a:p>
            <a:r>
              <a:rPr lang="en-US" altLang="zh-CN" sz="4800" dirty="0" err="1"/>
              <a:t>cvw</a:t>
            </a:r>
            <a:r>
              <a:rPr lang="en-US" altLang="zh-CN" sz="4800" dirty="0"/>
              <a:t>-arch-</a:t>
            </a:r>
            <a:r>
              <a:rPr lang="en-US" altLang="zh-CN" sz="4800" dirty="0" err="1"/>
              <a:t>verif</a:t>
            </a:r>
            <a:r>
              <a:rPr lang="en-US" altLang="zh-CN" sz="4800" dirty="0"/>
              <a:t>:</a:t>
            </a:r>
            <a:r>
              <a:rPr lang="zh-CN" altLang="en-US" sz="4800" dirty="0"/>
              <a:t>为</a:t>
            </a:r>
            <a:r>
              <a:rPr lang="en-US" altLang="zh-CN" sz="4800" dirty="0" err="1"/>
              <a:t>wally</a:t>
            </a:r>
            <a:r>
              <a:rPr lang="zh-CN" altLang="en-US" sz="4800" dirty="0"/>
              <a:t>的</a:t>
            </a:r>
            <a:r>
              <a:rPr lang="en-US" altLang="zh-CN" sz="4800" dirty="0"/>
              <a:t>ACT</a:t>
            </a:r>
            <a:r>
              <a:rPr lang="zh-CN" altLang="en-US" sz="4800" dirty="0"/>
              <a:t>测试用例集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56C34F3-3C03-4645-DA6E-9DEE497E9B70}"/>
              </a:ext>
            </a:extLst>
          </p:cNvPr>
          <p:cNvSpPr txBox="1">
            <a:spLocks/>
          </p:cNvSpPr>
          <p:nvPr/>
        </p:nvSpPr>
        <p:spPr>
          <a:xfrm>
            <a:off x="7366000" y="3429000"/>
            <a:ext cx="497205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测试团队：朱旭昌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24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0283A-D5C2-276D-71D0-6D02BC62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66576-7770-8F6E-AC5F-C13AAB2C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602"/>
            <a:ext cx="10515600" cy="537649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更新后的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</a:rPr>
              <a:t>ACT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拟议结构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8CFF2B92-2A21-F31E-BE77-442AA45DE2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Wally 框图">
            <a:extLst>
              <a:ext uri="{FF2B5EF4-FFF2-40B4-BE49-F238E27FC236}">
                <a16:creationId xmlns:a16="http://schemas.microsoft.com/office/drawing/2014/main" id="{D8524D43-0DFA-01B1-67D8-51AB9C494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00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2" descr="Wally 框图">
            <a:extLst>
              <a:ext uri="{FF2B5EF4-FFF2-40B4-BE49-F238E27FC236}">
                <a16:creationId xmlns:a16="http://schemas.microsoft.com/office/drawing/2014/main" id="{4497CC2B-5545-B613-1988-C0A65B23F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337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2" descr="Wally 框图">
            <a:extLst>
              <a:ext uri="{FF2B5EF4-FFF2-40B4-BE49-F238E27FC236}">
                <a16:creationId xmlns:a16="http://schemas.microsoft.com/office/drawing/2014/main" id="{0770322E-E120-5EDB-DD59-743B06EB29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4502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6ABA6C0-4458-8D8D-3FD0-E9BDE8EAD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6500"/>
              </p:ext>
            </p:extLst>
          </p:nvPr>
        </p:nvGraphicFramePr>
        <p:xfrm>
          <a:off x="838200" y="1631950"/>
          <a:ext cx="9626600" cy="4336649"/>
        </p:xfrm>
        <a:graphic>
          <a:graphicData uri="http://schemas.openxmlformats.org/drawingml/2006/table">
            <a:tbl>
              <a:tblPr/>
              <a:tblGrid>
                <a:gridCol w="1767596">
                  <a:extLst>
                    <a:ext uri="{9D8B030D-6E8A-4147-A177-3AD203B41FA5}">
                      <a16:colId xmlns:a16="http://schemas.microsoft.com/office/drawing/2014/main" val="3868063177"/>
                    </a:ext>
                  </a:extLst>
                </a:gridCol>
                <a:gridCol w="3453611">
                  <a:extLst>
                    <a:ext uri="{9D8B030D-6E8A-4147-A177-3AD203B41FA5}">
                      <a16:colId xmlns:a16="http://schemas.microsoft.com/office/drawing/2014/main" val="543221516"/>
                    </a:ext>
                  </a:extLst>
                </a:gridCol>
                <a:gridCol w="4405393">
                  <a:extLst>
                    <a:ext uri="{9D8B030D-6E8A-4147-A177-3AD203B41FA5}">
                      <a16:colId xmlns:a16="http://schemas.microsoft.com/office/drawing/2014/main" val="370282334"/>
                    </a:ext>
                  </a:extLst>
                </a:gridCol>
              </a:tblGrid>
              <a:tr h="59947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组件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当前状态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未来发展</a:t>
                      </a:r>
                      <a:endParaRPr lang="en-US" sz="2000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01100"/>
                  </a:ext>
                </a:extLst>
              </a:tr>
              <a:tr h="103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测试生成器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riscv-ctg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生成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YAML + ASM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测试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支持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测试生成的插件或使用最新的生成器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078389"/>
                  </a:ext>
                </a:extLst>
              </a:tr>
              <a:tr h="67600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ISA 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覆盖工具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riscv-isac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分析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YAML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签名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覆盖支持；统一覆盖接口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6856"/>
                  </a:ext>
                </a:extLst>
              </a:tr>
              <a:tr h="67600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测试格式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带签名的组装测试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组装测试（自检）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123479"/>
                  </a:ext>
                </a:extLst>
              </a:tr>
              <a:tr h="67600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执行流程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基于签名的通过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失败机制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支持 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SV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模拟器和覆盖数据库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52795"/>
                  </a:ext>
                </a:extLst>
              </a:tr>
              <a:tr h="67600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测试选择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通过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RVTEST_CASE 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宏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不变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213673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EA5BF7AF-C824-49C2-9539-9A7ABA39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27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8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A8AAB-5732-E738-E2F4-E05AC87D0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0EB32-B199-925E-F90D-DABCDB69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602"/>
            <a:ext cx="10515600" cy="537649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总结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570403B0-6641-4CCC-8AF0-0A5399B8E3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Wally 框图">
            <a:extLst>
              <a:ext uri="{FF2B5EF4-FFF2-40B4-BE49-F238E27FC236}">
                <a16:creationId xmlns:a16="http://schemas.microsoft.com/office/drawing/2014/main" id="{D8F0A32E-147E-3B9D-0215-F24D2464D6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00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2" descr="Wally 框图">
            <a:extLst>
              <a:ext uri="{FF2B5EF4-FFF2-40B4-BE49-F238E27FC236}">
                <a16:creationId xmlns:a16="http://schemas.microsoft.com/office/drawing/2014/main" id="{C23EAFDC-3BEE-FB42-5D7C-25F276DE9A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337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2" descr="Wally 框图">
            <a:extLst>
              <a:ext uri="{FF2B5EF4-FFF2-40B4-BE49-F238E27FC236}">
                <a16:creationId xmlns:a16="http://schemas.microsoft.com/office/drawing/2014/main" id="{EF69BDE1-9B15-D782-8A19-EF9E62BAC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4502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7DDBFF5-EF5C-14FC-64F4-153746B3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27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570928-2577-EF41-8288-C03B712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2100"/>
            <a:ext cx="9318936" cy="3619500"/>
          </a:xfrm>
        </p:spPr>
        <p:txBody>
          <a:bodyPr>
            <a:noAutofit/>
          </a:bodyPr>
          <a:lstStyle/>
          <a:p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目前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ACT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测试将会迎来一个很大的更新，对于吸取了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cvw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框架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后的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ACT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测试来说，无论是开发和测试都将变的更快更准。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38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A349E-3FE4-B655-E185-2D15C42E9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AB88B-ED93-3313-E235-5D89A088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0" y="2813026"/>
            <a:ext cx="10515600" cy="53764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altLang="zh-CN" sz="6600" b="1" dirty="0">
                <a:solidFill>
                  <a:srgbClr val="1F2328"/>
                </a:solidFill>
                <a:latin typeface="-apple-system"/>
              </a:rPr>
              <a:t>End</a:t>
            </a:r>
            <a:endParaRPr lang="en-US" altLang="zh-CN" sz="66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63F15F2F-0BBD-D02B-E7E4-66F199752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2" descr="Wally 框图">
            <a:extLst>
              <a:ext uri="{FF2B5EF4-FFF2-40B4-BE49-F238E27FC236}">
                <a16:creationId xmlns:a16="http://schemas.microsoft.com/office/drawing/2014/main" id="{656C553B-A96F-AF6A-1F05-4E6E7F2ED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00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2" descr="Wally 框图">
            <a:extLst>
              <a:ext uri="{FF2B5EF4-FFF2-40B4-BE49-F238E27FC236}">
                <a16:creationId xmlns:a16="http://schemas.microsoft.com/office/drawing/2014/main" id="{84D55DEC-1BA5-04FC-228F-373B0C4934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337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2" descr="Wally 框图">
            <a:extLst>
              <a:ext uri="{FF2B5EF4-FFF2-40B4-BE49-F238E27FC236}">
                <a16:creationId xmlns:a16="http://schemas.microsoft.com/office/drawing/2014/main" id="{BA77943F-A5CF-1337-6C89-3E7E771740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4502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21CCB24-CABB-03D9-BB56-C0ECBE39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227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2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07FD-BF83-23BE-A5B5-E6AC1E71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71" y="733512"/>
            <a:ext cx="5056029" cy="5741386"/>
          </a:xfrm>
        </p:spPr>
        <p:txBody>
          <a:bodyPr>
            <a:noAutofit/>
          </a:bodyPr>
          <a:lstStyle/>
          <a:p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core-v-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wally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(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后文简称</a:t>
            </a:r>
            <a:r>
              <a:rPr lang="en-US" altLang="zh-CN" sz="2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cvw,wally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)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是一款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5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级流水线处理器，可配置为支持所有标准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RISC-V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选项，包括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RV32/64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、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A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、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B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、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C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、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D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、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F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、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M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、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Q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和 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Zk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*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扩展、虚拟内存、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PMP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以及各种特权模式和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CSR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。它提供可选缓存、分支预测和标准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RISC-V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外设。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Wally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使用 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SystemVerilog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编写。它通过了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RISC-V Arch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测试并在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FPGA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上启动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Linux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。配置范围从最小的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RV32E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内核到具有所有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RVA22S64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配置文件扩展的全功能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RV64GC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应用处理器。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C84F0-6E34-20A5-4C44-C9745581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481"/>
            <a:ext cx="10515600" cy="537649"/>
          </a:xfrm>
        </p:spPr>
        <p:txBody>
          <a:bodyPr/>
          <a:lstStyle/>
          <a:p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core-v-</a:t>
            </a:r>
            <a:r>
              <a:rPr lang="en-US" altLang="zh-CN" b="1" i="0" dirty="0" err="1">
                <a:solidFill>
                  <a:srgbClr val="1F2328"/>
                </a:solidFill>
                <a:effectLst/>
                <a:latin typeface="-apple-system"/>
              </a:rPr>
              <a:t>wally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FBF376E5-B09B-C5E3-C1F4-7A0B1046F6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043FCA-E343-A19B-7FD8-74F49BDF0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04" y="1116614"/>
            <a:ext cx="4267570" cy="51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2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F30C-286E-F5B0-E040-5E5B3D4E3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E0F3C-3813-508C-C701-73E7C1E0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602"/>
            <a:ext cx="10515600" cy="537649"/>
          </a:xfrm>
        </p:spPr>
        <p:txBody>
          <a:bodyPr/>
          <a:lstStyle/>
          <a:p>
            <a:pPr algn="l"/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CORE-V Wally</a:t>
            </a:r>
            <a:r>
              <a:rPr lang="zh-CN" altLang="en-US" b="1" i="0" dirty="0">
                <a:solidFill>
                  <a:srgbClr val="1F2328"/>
                </a:solidFill>
                <a:effectLst/>
                <a:latin typeface="-apple-system"/>
              </a:rPr>
              <a:t>设计验证测试计划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37415E5A-7371-306F-F85F-7D0399F97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74D4E3-CAA3-872B-906D-D6C99530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92" y="1786550"/>
            <a:ext cx="6060215" cy="370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8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21211-455F-8409-991F-E95602537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35FF7-FAAE-96BB-17AB-9EBD7C7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602"/>
            <a:ext cx="10515600" cy="537649"/>
          </a:xfrm>
        </p:spPr>
        <p:txBody>
          <a:bodyPr/>
          <a:lstStyle/>
          <a:p>
            <a:pPr algn="l"/>
            <a:r>
              <a:rPr lang="en-US" altLang="zh-CN" b="1" i="0" dirty="0" err="1">
                <a:solidFill>
                  <a:srgbClr val="1F2328"/>
                </a:solidFill>
                <a:effectLst/>
                <a:latin typeface="-apple-system"/>
              </a:rPr>
              <a:t>cvw</a:t>
            </a:r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-arch-</a:t>
            </a:r>
            <a:r>
              <a:rPr lang="en-US" altLang="zh-CN" b="1" i="0" dirty="0" err="1">
                <a:solidFill>
                  <a:srgbClr val="1F2328"/>
                </a:solidFill>
                <a:effectLst/>
                <a:latin typeface="-apple-system"/>
              </a:rPr>
              <a:t>verif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40532999-FDED-E0C1-1259-7C1CCA6344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77DDAF-157D-399E-0882-97D5E777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71" y="733512"/>
            <a:ext cx="9318936" cy="5741386"/>
          </a:xfrm>
        </p:spPr>
        <p:txBody>
          <a:bodyPr>
            <a:noAutofit/>
          </a:bodyPr>
          <a:lstStyle/>
          <a:p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CVW-ARCH-VERIF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是专为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CVW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处理器设计的自动化验证工具框架，通过与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ACT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相同的测试与覆盖率分析确保核心功能正确性及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RISC-V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标准兼容性。其核心功能包括：</a:t>
            </a:r>
            <a:b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1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）可修改测试脚本，同时使用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SV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测试用例进行测试，提升效率；</a:t>
            </a:r>
            <a:b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2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）自动化测试执行，目前自动适配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Siemens Questa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进行验证测试，可通过简单修改测试脚本支持更多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EDA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工具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；</a:t>
            </a:r>
            <a:b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3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）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RVVI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覆盖率自动生成功能覆盖文件，提升验证效率与可靠性。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59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85D5-423E-03F3-068D-38D19285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D37FC-3D52-34FB-A4CC-3389C0F9F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602"/>
            <a:ext cx="10515600" cy="537649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1F2328"/>
                </a:solidFill>
                <a:latin typeface="-apple-system"/>
              </a:rPr>
              <a:t>ACT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的缺陷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6593FD1E-8089-8A94-0753-AE40782C6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02ACF7-D465-2D95-740C-7AEAF7BE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2100"/>
            <a:ext cx="9318936" cy="3619500"/>
          </a:xfrm>
        </p:spPr>
        <p:txBody>
          <a:bodyPr>
            <a:noAutofit/>
          </a:bodyPr>
          <a:lstStyle/>
          <a:p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原始开发人员不活跃，很难维护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非标准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YAML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覆盖范围难以解释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/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审查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不完整的 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Zfa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测试需要数月开发才能补全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特权测试需要数年开发才能支持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许多缺陷没有得到修复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并非所有相关状态（例如 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fflags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）都记录在签名中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 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Zfa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缺少指令并且覆盖点不足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75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4466-D26B-AFDE-5F0D-F23F23855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A9F4D-1FF1-FBB5-D16F-EB2734F3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602"/>
            <a:ext cx="10515600" cy="537649"/>
          </a:xfrm>
        </p:spPr>
        <p:txBody>
          <a:bodyPr/>
          <a:lstStyle/>
          <a:p>
            <a:pPr algn="l"/>
            <a:r>
              <a:rPr lang="en-US" altLang="zh-CN" b="1" dirty="0" err="1">
                <a:solidFill>
                  <a:srgbClr val="1F2328"/>
                </a:solidFill>
                <a:latin typeface="-apple-system"/>
              </a:rPr>
              <a:t>cvw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</a:rPr>
              <a:t>-arch-</a:t>
            </a:r>
            <a:r>
              <a:rPr lang="en-US" altLang="zh-CN" b="1" dirty="0" err="1">
                <a:solidFill>
                  <a:srgbClr val="1F2328"/>
                </a:solidFill>
                <a:latin typeface="-apple-system"/>
              </a:rPr>
              <a:t>verif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的优点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5269E29F-5C27-39F0-AB76-138E332F6F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41B038-8D8F-C266-8821-DC706198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9251"/>
            <a:ext cx="9318936" cy="3619500"/>
          </a:xfrm>
        </p:spPr>
        <p:txBody>
          <a:bodyPr>
            <a:noAutofit/>
          </a:bodyPr>
          <a:lstStyle/>
          <a:p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+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锁步测试避免了签名记录中的错误，避免了对签名代码的需求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+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开发速度快，开发者可以轻松添加更多测试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+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具有随机输入的定向测试比 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risv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-arch-test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约束随机测试更易于阅读和排除故障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+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比 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riscv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-arch-test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更全面的覆盖点</a:t>
            </a:r>
            <a:b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</a:b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+ 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拥有特权测试尝试与</a:t>
            </a:r>
            <a:r>
              <a:rPr lang="en-US" altLang="zh-CN" sz="2000" b="0" i="0" dirty="0" err="1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riscv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-arch-test</a:t>
            </a:r>
            <a:r>
              <a:rPr lang="zh-CN" altLang="en-US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共享虚拟内存和 </a:t>
            </a:r>
            <a:r>
              <a:rPr lang="en-US" altLang="zh-CN" sz="2000" b="0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PMP 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C315951-64A0-5E08-FFDD-674C421ECA6A}"/>
              </a:ext>
            </a:extLst>
          </p:cNvPr>
          <p:cNvSpPr txBox="1">
            <a:spLocks/>
          </p:cNvSpPr>
          <p:nvPr/>
        </p:nvSpPr>
        <p:spPr>
          <a:xfrm>
            <a:off x="838200" y="4280302"/>
            <a:ext cx="10515600" cy="537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>
                <a:solidFill>
                  <a:srgbClr val="1F2328"/>
                </a:solidFill>
                <a:latin typeface="-apple-system"/>
              </a:rPr>
              <a:t>cvw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</a:rPr>
              <a:t>-arch-</a:t>
            </a:r>
            <a:r>
              <a:rPr lang="en-US" altLang="zh-CN" b="1" dirty="0" err="1">
                <a:solidFill>
                  <a:srgbClr val="1F2328"/>
                </a:solidFill>
                <a:latin typeface="-apple-system"/>
              </a:rPr>
              <a:t>verif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的缺点</a:t>
            </a:r>
            <a:endParaRPr lang="en-US" altLang="zh-CN" b="1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73E882C-5E58-EC6F-A656-BFE90C3A6FF1}"/>
              </a:ext>
            </a:extLst>
          </p:cNvPr>
          <p:cNvSpPr txBox="1">
            <a:spLocks/>
          </p:cNvSpPr>
          <p:nvPr/>
        </p:nvSpPr>
        <p:spPr>
          <a:xfrm>
            <a:off x="838200" y="3798999"/>
            <a:ext cx="9318936" cy="3619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为</a:t>
            </a:r>
            <a:r>
              <a:rPr lang="en-US" altLang="zh-CN" sz="2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cvw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而开发，仅支持</a:t>
            </a:r>
            <a:r>
              <a:rPr lang="en-US" altLang="zh-CN" sz="2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cvw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相关测试。</a:t>
            </a:r>
            <a:endParaRPr lang="en-US" altLang="zh-CN" sz="2000" dirty="0">
              <a:solidFill>
                <a:srgbClr val="1F2328"/>
              </a:solidFill>
              <a:latin typeface="+mn-lt"/>
              <a:ea typeface="方正楷体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由于与</a:t>
            </a:r>
            <a:r>
              <a:rPr lang="en-US" altLang="zh-CN" sz="2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cvw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相关，测试依赖商用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EDA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工具。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  <a:p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22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09080-3A80-6A8F-4C47-F227FBD6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A9ADC-563E-57C9-974A-CBBDA22C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602"/>
            <a:ext cx="10515600" cy="537649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rgbClr val="1F2328"/>
                </a:solidFill>
                <a:latin typeface="-apple-system"/>
              </a:rPr>
              <a:t>ACT SIG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的决定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E06693EB-B9D0-096A-C8D8-BB82E16FF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6A0D654-04A5-7872-F762-6E42CBDF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532" y="1549400"/>
            <a:ext cx="9318936" cy="3619500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将</a:t>
            </a:r>
            <a:r>
              <a:rPr lang="en-US" altLang="zh-CN" sz="4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cvw</a:t>
            </a:r>
            <a:r>
              <a:rPr lang="en-US" altLang="zh-CN" sz="4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-arch-</a:t>
            </a:r>
            <a:r>
              <a:rPr lang="en-US" altLang="zh-CN" sz="4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verif</a:t>
            </a:r>
            <a:r>
              <a:rPr lang="zh-CN" altLang="en-US" sz="4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合入</a:t>
            </a:r>
            <a:r>
              <a:rPr lang="en-US" altLang="zh-CN" sz="4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riscv</a:t>
            </a:r>
            <a:r>
              <a:rPr lang="en-US" altLang="zh-CN" sz="4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-arch-test</a:t>
            </a:r>
            <a:r>
              <a:rPr lang="zh-CN" altLang="en-US" sz="4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！</a:t>
            </a:r>
            <a:endParaRPr lang="zh-CN" altLang="en-US" sz="4000" dirty="0">
              <a:latin typeface="+mn-lt"/>
              <a:ea typeface="方正楷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23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35505-49D8-AA51-8D03-12DE0BA43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5B534-64BF-A727-F6C9-5DFB00CEE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602"/>
            <a:ext cx="10515600" cy="537649"/>
          </a:xfrm>
        </p:spPr>
        <p:txBody>
          <a:bodyPr/>
          <a:lstStyle/>
          <a:p>
            <a:pPr algn="l"/>
            <a:r>
              <a:rPr lang="en-US" altLang="zh-CN" b="1" dirty="0" err="1">
                <a:solidFill>
                  <a:srgbClr val="1F2328"/>
                </a:solidFill>
                <a:latin typeface="-apple-system"/>
              </a:rPr>
              <a:t>riscv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</a:rPr>
              <a:t>-arch-test 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的当前架构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D0DA138C-F461-5EBD-2ABF-83C8C23600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F5376E-0D40-3336-61A9-53CB6C75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5225"/>
            <a:ext cx="1479550" cy="698500"/>
          </a:xfrm>
        </p:spPr>
        <p:txBody>
          <a:bodyPr>
            <a:noAutofit/>
          </a:bodyPr>
          <a:lstStyle/>
          <a:p>
            <a:r>
              <a:rPr lang="zh-CN" altLang="en-US" sz="2800" b="1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测试：</a:t>
            </a:r>
            <a:endParaRPr lang="zh-CN" altLang="en-US" sz="2800" b="1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0082782-B025-3824-CD9E-C3621D2C8440}"/>
              </a:ext>
            </a:extLst>
          </p:cNvPr>
          <p:cNvSpPr txBox="1">
            <a:spLocks/>
          </p:cNvSpPr>
          <p:nvPr/>
        </p:nvSpPr>
        <p:spPr>
          <a:xfrm>
            <a:off x="1257300" y="2158999"/>
            <a:ext cx="497205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基于汇编、签名驱动的通过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失败机制。</a:t>
            </a:r>
            <a:endParaRPr lang="en-US" altLang="zh-CN" sz="2000" dirty="0">
              <a:solidFill>
                <a:srgbClr val="1F2328"/>
              </a:solidFill>
              <a:latin typeface="+mn-lt"/>
              <a:ea typeface="方正楷体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用于多个实现和合规性管道。</a:t>
            </a:r>
            <a:b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</a:b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7" name="AutoShape 2" descr="Wally 框图">
            <a:extLst>
              <a:ext uri="{FF2B5EF4-FFF2-40B4-BE49-F238E27FC236}">
                <a16:creationId xmlns:a16="http://schemas.microsoft.com/office/drawing/2014/main" id="{CBBD9CBD-7BB0-93B9-7FB2-797BAF9C9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00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6C7D40E-42A8-8443-9236-8E36BABBD208}"/>
              </a:ext>
            </a:extLst>
          </p:cNvPr>
          <p:cNvSpPr txBox="1">
            <a:spLocks/>
          </p:cNvSpPr>
          <p:nvPr/>
        </p:nvSpPr>
        <p:spPr>
          <a:xfrm>
            <a:off x="1098550" y="3181350"/>
            <a:ext cx="27305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覆盖范围收集：</a:t>
            </a:r>
            <a:endParaRPr lang="zh-CN" altLang="en-US" sz="2800" b="1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45B2CB00-ECD2-E7F6-39DB-0DC4B0495BEB}"/>
              </a:ext>
            </a:extLst>
          </p:cNvPr>
          <p:cNvSpPr txBox="1">
            <a:spLocks/>
          </p:cNvSpPr>
          <p:nvPr/>
        </p:nvSpPr>
        <p:spPr>
          <a:xfrm>
            <a:off x="1257300" y="3879848"/>
            <a:ext cx="594360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+YAML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定义的覆盖点。</a:t>
            </a:r>
            <a:endParaRPr lang="en-US" altLang="zh-CN" sz="2000" dirty="0">
              <a:solidFill>
                <a:srgbClr val="1F2328"/>
              </a:solidFill>
              <a:latin typeface="+mn-lt"/>
              <a:ea typeface="方正楷体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由 </a:t>
            </a:r>
            <a:r>
              <a:rPr lang="en-US" altLang="zh-CN" sz="2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riscv-ctg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（合规性测试生成器）生成。</a:t>
            </a:r>
            <a:endParaRPr lang="en-US" altLang="zh-CN" sz="2000" dirty="0">
              <a:solidFill>
                <a:srgbClr val="1F2328"/>
              </a:solidFill>
              <a:latin typeface="+mn-lt"/>
              <a:ea typeface="方正楷体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通过 </a:t>
            </a:r>
            <a:r>
              <a:rPr lang="en-US" altLang="zh-CN" sz="2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riscv-isac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（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ISA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覆盖工具）测量。</a:t>
            </a:r>
            <a:b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</a:b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10" name="AutoShape 2" descr="Wally 框图">
            <a:extLst>
              <a:ext uri="{FF2B5EF4-FFF2-40B4-BE49-F238E27FC236}">
                <a16:creationId xmlns:a16="http://schemas.microsoft.com/office/drawing/2014/main" id="{0880EA1E-7D5F-8CB0-F2EE-FBCE0749C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337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46A68DF4-BF97-F3C3-45C6-73BB7D624692}"/>
              </a:ext>
            </a:extLst>
          </p:cNvPr>
          <p:cNvSpPr txBox="1">
            <a:spLocks/>
          </p:cNvSpPr>
          <p:nvPr/>
        </p:nvSpPr>
        <p:spPr>
          <a:xfrm>
            <a:off x="6159500" y="1619250"/>
            <a:ext cx="147955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优势：</a:t>
            </a:r>
            <a:endParaRPr lang="zh-CN" altLang="en-US" sz="2800" b="1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06572E1-83A2-C8F7-E53D-800368C6299F}"/>
              </a:ext>
            </a:extLst>
          </p:cNvPr>
          <p:cNvSpPr txBox="1">
            <a:spLocks/>
          </p:cNvSpPr>
          <p:nvPr/>
        </p:nvSpPr>
        <p:spPr>
          <a:xfrm>
            <a:off x="6337300" y="2012949"/>
            <a:ext cx="497205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占用较少基础设施。</a:t>
            </a:r>
            <a:b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</a:b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13" name="AutoShape 2" descr="Wally 框图">
            <a:extLst>
              <a:ext uri="{FF2B5EF4-FFF2-40B4-BE49-F238E27FC236}">
                <a16:creationId xmlns:a16="http://schemas.microsoft.com/office/drawing/2014/main" id="{4D42E6B0-9472-ACC9-26DE-AD23B5568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4502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56C7751A-F75A-BC78-864C-19F5E6BF541E}"/>
              </a:ext>
            </a:extLst>
          </p:cNvPr>
          <p:cNvSpPr txBox="1">
            <a:spLocks/>
          </p:cNvSpPr>
          <p:nvPr/>
        </p:nvSpPr>
        <p:spPr>
          <a:xfrm>
            <a:off x="6159500" y="3244849"/>
            <a:ext cx="27305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局限性：</a:t>
            </a:r>
            <a:endParaRPr lang="zh-CN" altLang="en-US" sz="2800" b="1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85A2DA7-7FF4-1AF9-74CD-FD77D3B8FFE6}"/>
              </a:ext>
            </a:extLst>
          </p:cNvPr>
          <p:cNvSpPr txBox="1">
            <a:spLocks/>
          </p:cNvSpPr>
          <p:nvPr/>
        </p:nvSpPr>
        <p:spPr>
          <a:xfrm>
            <a:off x="6337300" y="3760896"/>
            <a:ext cx="594360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社区支持有限。</a:t>
            </a:r>
            <a:endParaRPr lang="en-US" altLang="zh-CN" sz="2000" dirty="0">
              <a:solidFill>
                <a:srgbClr val="1F2328"/>
              </a:solidFill>
              <a:latin typeface="+mn-lt"/>
              <a:ea typeface="方正楷体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不提供对功能覆盖模型的原生支持。</a:t>
            </a:r>
            <a:b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</a:b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21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7095-6AB3-198D-9A52-102BCD3D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455C3-2194-A040-2985-461E08A8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602"/>
            <a:ext cx="10515600" cy="537649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更新后的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</a:rPr>
              <a:t>ACT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</a:rPr>
              <a:t>拟议结构</a:t>
            </a:r>
            <a:endParaRPr lang="en-US" altLang="zh-CN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AutoShape 2" descr="Wally 框图">
            <a:extLst>
              <a:ext uri="{FF2B5EF4-FFF2-40B4-BE49-F238E27FC236}">
                <a16:creationId xmlns:a16="http://schemas.microsoft.com/office/drawing/2014/main" id="{FD687A80-7391-CDBB-519B-C0A447E34C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883FFE-41E9-BBDD-5EE3-15938C7D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650" y="1552040"/>
            <a:ext cx="4400550" cy="698500"/>
          </a:xfrm>
        </p:spPr>
        <p:txBody>
          <a:bodyPr>
            <a:noAutofit/>
          </a:bodyPr>
          <a:lstStyle/>
          <a:p>
            <a:r>
              <a:rPr lang="en-US" altLang="zh-CN" sz="2800" b="1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Walley </a:t>
            </a:r>
            <a:r>
              <a:rPr lang="zh-CN" altLang="en-US" sz="2800" b="1" i="0" dirty="0">
                <a:solidFill>
                  <a:srgbClr val="1F2328"/>
                </a:solidFill>
                <a:effectLst/>
                <a:latin typeface="+mn-lt"/>
                <a:ea typeface="方正楷体简体" panose="03000509000000000000" pitchFamily="65" charset="-122"/>
              </a:rPr>
              <a:t>团队的贡献：</a:t>
            </a:r>
            <a:endParaRPr lang="zh-CN" altLang="en-US" sz="2800" b="1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F507A41-61F2-0CC5-E727-9AFDEDCD5203}"/>
              </a:ext>
            </a:extLst>
          </p:cNvPr>
          <p:cNvSpPr txBox="1">
            <a:spLocks/>
          </p:cNvSpPr>
          <p:nvPr/>
        </p:nvSpPr>
        <p:spPr>
          <a:xfrm>
            <a:off x="1257300" y="2158999"/>
            <a:ext cx="895350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基于 </a:t>
            </a:r>
            <a:r>
              <a:rPr lang="en-US" altLang="zh-CN" sz="2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SystemVerilog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的覆盖点，带有 </a:t>
            </a:r>
            <a:r>
              <a:rPr lang="en-US" altLang="zh-CN" sz="2000" dirty="0" err="1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asm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测试，可高度重用。</a:t>
            </a:r>
            <a:endParaRPr lang="en-US" altLang="zh-CN" sz="2000" dirty="0">
              <a:solidFill>
                <a:srgbClr val="1F2328"/>
              </a:solidFill>
              <a:latin typeface="+mn-lt"/>
              <a:ea typeface="方正楷体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功能覆盖点，用于完整指令和功能级验证。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 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与实际 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DV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流程保持一致。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7" name="AutoShape 2" descr="Wally 框图">
            <a:extLst>
              <a:ext uri="{FF2B5EF4-FFF2-40B4-BE49-F238E27FC236}">
                <a16:creationId xmlns:a16="http://schemas.microsoft.com/office/drawing/2014/main" id="{AE28DF5B-E7E5-7E90-34F8-18B5BED5FA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00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E488D09-CE90-C2F3-6619-1FEE34E9B7E3}"/>
              </a:ext>
            </a:extLst>
          </p:cNvPr>
          <p:cNvSpPr txBox="1">
            <a:spLocks/>
          </p:cNvSpPr>
          <p:nvPr/>
        </p:nvSpPr>
        <p:spPr>
          <a:xfrm>
            <a:off x="1187450" y="3378200"/>
            <a:ext cx="273050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特点：</a:t>
            </a:r>
            <a:endParaRPr lang="zh-CN" altLang="en-US" sz="2800" b="1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8403A52-7191-6009-6509-832EB35E303D}"/>
              </a:ext>
            </a:extLst>
          </p:cNvPr>
          <p:cNvSpPr txBox="1">
            <a:spLocks/>
          </p:cNvSpPr>
          <p:nvPr/>
        </p:nvSpPr>
        <p:spPr>
          <a:xfrm>
            <a:off x="1320800" y="3593627"/>
            <a:ext cx="594360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更可靠和详尽的验证测试。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10" name="AutoShape 2" descr="Wally 框图">
            <a:extLst>
              <a:ext uri="{FF2B5EF4-FFF2-40B4-BE49-F238E27FC236}">
                <a16:creationId xmlns:a16="http://schemas.microsoft.com/office/drawing/2014/main" id="{A40A0EA7-491F-9292-D317-DBB8AF7D5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3378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A5FDE2F9-39CB-07FE-5C56-E8B60D1EC176}"/>
              </a:ext>
            </a:extLst>
          </p:cNvPr>
          <p:cNvSpPr txBox="1">
            <a:spLocks/>
          </p:cNvSpPr>
          <p:nvPr/>
        </p:nvSpPr>
        <p:spPr>
          <a:xfrm>
            <a:off x="1136650" y="4512208"/>
            <a:ext cx="3257550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集成挑战 ：</a:t>
            </a:r>
            <a:endParaRPr lang="zh-CN" altLang="en-US" sz="2800" b="1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965A70F-09E8-0158-D448-31C4146F5FEE}"/>
              </a:ext>
            </a:extLst>
          </p:cNvPr>
          <p:cNvSpPr txBox="1">
            <a:spLocks/>
          </p:cNvSpPr>
          <p:nvPr/>
        </p:nvSpPr>
        <p:spPr>
          <a:xfrm>
            <a:off x="1257300" y="4901255"/>
            <a:ext cx="7054850" cy="1295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将基于 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SV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的覆盖点与 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YAML/Assembly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流程混合。</a:t>
            </a:r>
            <a:endParaRPr lang="en-US" altLang="zh-CN" sz="2000" dirty="0">
              <a:solidFill>
                <a:srgbClr val="1F2328"/>
              </a:solidFill>
              <a:latin typeface="+mn-lt"/>
              <a:ea typeface="方正楷体简体" panose="03000509000000000000" pitchFamily="65" charset="-122"/>
            </a:endParaRPr>
          </a:p>
          <a:p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+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框架演变：需要更新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/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替换 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CTG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和 </a:t>
            </a:r>
            <a:r>
              <a:rPr lang="en-US" altLang="zh-CN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ISA </a:t>
            </a:r>
            <a:r>
              <a:rPr lang="zh-CN" altLang="en-US" sz="2000" dirty="0">
                <a:solidFill>
                  <a:srgbClr val="1F2328"/>
                </a:solidFill>
                <a:latin typeface="+mn-lt"/>
                <a:ea typeface="方正楷体简体" panose="03000509000000000000" pitchFamily="65" charset="-122"/>
              </a:rPr>
              <a:t>覆盖范围。</a:t>
            </a:r>
            <a:endParaRPr lang="zh-CN" altLang="en-US" sz="2000" dirty="0">
              <a:latin typeface="+mn-lt"/>
              <a:ea typeface="方正楷体简体" panose="03000509000000000000" pitchFamily="65" charset="-122"/>
            </a:endParaRPr>
          </a:p>
        </p:txBody>
      </p:sp>
      <p:sp>
        <p:nvSpPr>
          <p:cNvPr id="13" name="AutoShape 2" descr="Wally 框图">
            <a:extLst>
              <a:ext uri="{FF2B5EF4-FFF2-40B4-BE49-F238E27FC236}">
                <a16:creationId xmlns:a16="http://schemas.microsoft.com/office/drawing/2014/main" id="{8EBA25C8-2A87-3356-BB5B-756E38B18E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04550" y="4502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708</Words>
  <Application>Microsoft Office PowerPoint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主题​​</vt:lpstr>
      <vt:lpstr>cvw-arch-verif:为wally的ACT测试用例集</vt:lpstr>
      <vt:lpstr>core-v-wally(后文简称cvw,wally)是一款 5 级流水线处理器，可配置为支持所有标准 RISC-V 选项，包括 RV32/64、A、B、C、D、F、M、Q 和 Zk* 扩展、虚拟内存、PMP 以及各种特权模式和 CSR。它提供可选缓存、分支预测和标准 RISC-V 外设。Wally 使用 SystemVerilog 编写。它通过了RISC-V Arch 测试并在 FPGA 上启动 Linux。配置范围从最小的 RV32E 内核到具有所有 RVA22S64 配置文件扩展的全功能 RV64GC 应用处理器。</vt:lpstr>
      <vt:lpstr>PowerPoint 演示文稿</vt:lpstr>
      <vt:lpstr>CVW-ARCH-VERIF 是专为 CVW 处理器设计的自动化验证工具框架，通过与ACT相同的测试与覆盖率分析确保核心功能正确性及RISC-V标准兼容性。其核心功能包括： 1）可修改测试脚本，同时使用SV测试用例进行测试，提升效率； 2）自动化测试执行，目前自动适配Siemens Questa进行验证测试，可通过简单修改测试脚本支持更多EDA工具； 3）RVVI覆盖率自动生成功能覆盖文件，提升验证效率与可靠性。</vt:lpstr>
      <vt:lpstr>- 原始开发人员不活跃，很难维护 - 非标准 YAML 覆盖范围难以解释/审查 - 不完整的 Zfa 测试需要数月开发才能补全 - 特权测试需要数年开发才能支持 - 许多缺陷没有得到修复 -并非所有相关状态（例如 fflags）都记录在签名中 - Zfa 缺少指令并且覆盖点不足</vt:lpstr>
      <vt:lpstr>+ 锁步测试避免了签名记录中的错误，避免了对签名代码的需求 + 开发速度快，开发者可以轻松添加更多测试 + 具有随机输入的定向测试比 risv-arch-test 约束随机测试更易于阅读和排除故障 + 比 riscv-arch-test 更全面的覆盖点 + 拥有特权测试尝试与riscv-arch-test共享虚拟内存和 PMP </vt:lpstr>
      <vt:lpstr>将cvw-arch-verif合入riscv-arch-test！</vt:lpstr>
      <vt:lpstr>测试：</vt:lpstr>
      <vt:lpstr>Walley 团队的贡献：</vt:lpstr>
      <vt:lpstr>PowerPoint 演示文稿</vt:lpstr>
      <vt:lpstr>目前ACT测试将会迎来一个很大的更新，对于吸取了cvw框架后的ACT测试来说，无论是开发和测试都将变的更快更准。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 Vide</dc:creator>
  <cp:lastModifiedBy>Chara Vide</cp:lastModifiedBy>
  <cp:revision>3</cp:revision>
  <dcterms:created xsi:type="dcterms:W3CDTF">2025-03-25T16:16:49Z</dcterms:created>
  <dcterms:modified xsi:type="dcterms:W3CDTF">2025-03-26T07:21:40Z</dcterms:modified>
</cp:coreProperties>
</file>