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8" r:id="rId2"/>
  </p:sldIdLst>
  <p:sldSz cx="30275213" cy="42803763"/>
  <p:notesSz cx="6858000" cy="9144000"/>
  <p:custDataLst>
    <p:tags r:id="rId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15925" lvl="1" indent="4127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831850" lvl="2" indent="825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247775" lvl="3" indent="12382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663700" lvl="4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1651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7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1"/>
    <p:restoredTop sz="94660"/>
  </p:normalViewPr>
  <p:slideViewPr>
    <p:cSldViewPr snapToGrid="0" snapToObjects="1" showGuides="1">
      <p:cViewPr varScale="1">
        <p:scale>
          <a:sx n="24" d="100"/>
          <a:sy n="24" d="100"/>
        </p:scale>
        <p:origin x="3936" y="132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F19AD6-357B-4E4E-9AC9-FD0572FEB94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2216305" y="685800"/>
            <a:ext cx="242539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1592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83185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24777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6637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A918D4-D8A1-48DA-90A2-42161825DAF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1592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3185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2477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6637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080260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96185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12110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28035" algn="l" defTabSz="8318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84315" y="7004498"/>
            <a:ext cx="22707371" cy="14902438"/>
          </a:xfrm>
        </p:spPr>
        <p:txBody>
          <a:bodyPr anchor="b"/>
          <a:lstStyle>
            <a:lvl1pPr algn="ctr">
              <a:defRPr sz="74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84315" y="22482637"/>
            <a:ext cx="22707371" cy="10334496"/>
          </a:xfrm>
        </p:spPr>
        <p:txBody>
          <a:bodyPr/>
          <a:lstStyle>
            <a:lvl1pPr marL="0" indent="0" algn="ctr">
              <a:buNone/>
              <a:defRPr sz="2975"/>
            </a:lvl1pPr>
            <a:lvl2pPr marL="561975" indent="0" algn="ctr">
              <a:buNone/>
              <a:defRPr sz="2570"/>
            </a:lvl2pPr>
            <a:lvl3pPr marL="1125220" indent="0" algn="ctr">
              <a:buNone/>
              <a:defRPr sz="2305"/>
            </a:lvl3pPr>
            <a:lvl4pPr marL="1687195" indent="0" algn="ctr">
              <a:buNone/>
              <a:defRPr sz="1890"/>
            </a:lvl4pPr>
            <a:lvl5pPr marL="2249170" indent="0" algn="ctr">
              <a:buNone/>
              <a:defRPr sz="1890"/>
            </a:lvl5pPr>
            <a:lvl6pPr marL="2812415" indent="0" algn="ctr">
              <a:buNone/>
              <a:defRPr sz="1890"/>
            </a:lvl6pPr>
            <a:lvl7pPr marL="3374390" indent="0" algn="ctr">
              <a:buNone/>
              <a:defRPr sz="1890"/>
            </a:lvl7pPr>
            <a:lvl8pPr marL="3936365" indent="0" algn="ctr">
              <a:buNone/>
              <a:defRPr sz="1890"/>
            </a:lvl8pPr>
            <a:lvl9pPr marL="4499610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513" y="38982215"/>
            <a:ext cx="7066975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B33151-9A15-412A-A725-D6326430A32A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159" y="38982215"/>
            <a:ext cx="9585684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514" y="38982215"/>
            <a:ext cx="7066975" cy="2972500"/>
          </a:xfrm>
          <a:prstGeom prst="rect">
            <a:avLst/>
          </a:prstGeom>
        </p:spPr>
        <p:txBody>
          <a:bodyPr vert="horz" wrap="square" lIns="393061" tIns="196530" rIns="393061" bIns="19653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CF27412-A7EB-4261-B675-FA5A03B0099C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0805" y="1716133"/>
            <a:ext cx="6812065" cy="3652150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3138" y="1716133"/>
            <a:ext cx="20295262" cy="365215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4983" y="10671122"/>
            <a:ext cx="26113404" cy="17806162"/>
          </a:xfrm>
        </p:spPr>
        <p:txBody>
          <a:bodyPr anchor="b"/>
          <a:lstStyle>
            <a:lvl1pPr>
              <a:defRPr sz="74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64983" y="28645585"/>
            <a:ext cx="26113404" cy="9362396"/>
          </a:xfrm>
        </p:spPr>
        <p:txBody>
          <a:bodyPr/>
          <a:lstStyle>
            <a:lvl1pPr marL="0" indent="0">
              <a:buNone/>
              <a:defRPr sz="2975"/>
            </a:lvl1pPr>
            <a:lvl2pPr marL="561975" indent="0">
              <a:buNone/>
              <a:defRPr sz="2570"/>
            </a:lvl2pPr>
            <a:lvl3pPr marL="1125220" indent="0">
              <a:buNone/>
              <a:defRPr sz="2305"/>
            </a:lvl3pPr>
            <a:lvl4pPr marL="1687195" indent="0">
              <a:buNone/>
              <a:defRPr sz="1890"/>
            </a:lvl4pPr>
            <a:lvl5pPr marL="2249170" indent="0">
              <a:buNone/>
              <a:defRPr sz="1890"/>
            </a:lvl5pPr>
            <a:lvl6pPr marL="2812415" indent="0">
              <a:buNone/>
              <a:defRPr sz="1890"/>
            </a:lvl6pPr>
            <a:lvl7pPr marL="3374390" indent="0">
              <a:buNone/>
              <a:defRPr sz="1890"/>
            </a:lvl7pPr>
            <a:lvl8pPr marL="3936365" indent="0">
              <a:buNone/>
              <a:defRPr sz="1890"/>
            </a:lvl8pPr>
            <a:lvl9pPr marL="4499610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132" y="9988443"/>
            <a:ext cx="13552920" cy="28249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08469" y="9988443"/>
            <a:ext cx="13554404" cy="282491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49" y="2279255"/>
            <a:ext cx="26113404" cy="82738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85750" y="10493372"/>
            <a:ext cx="12808221" cy="5142081"/>
          </a:xfrm>
        </p:spPr>
        <p:txBody>
          <a:bodyPr anchor="b"/>
          <a:lstStyle>
            <a:lvl1pPr marL="0" indent="0">
              <a:buNone/>
              <a:defRPr sz="2975" b="1"/>
            </a:lvl1pPr>
            <a:lvl2pPr marL="561975" indent="0">
              <a:buNone/>
              <a:defRPr sz="2570" b="1"/>
            </a:lvl2pPr>
            <a:lvl3pPr marL="1125220" indent="0">
              <a:buNone/>
              <a:defRPr sz="2305" b="1"/>
            </a:lvl3pPr>
            <a:lvl4pPr marL="1687195" indent="0">
              <a:buNone/>
              <a:defRPr sz="1890" b="1"/>
            </a:lvl4pPr>
            <a:lvl5pPr marL="2249170" indent="0">
              <a:buNone/>
              <a:defRPr sz="1890" b="1"/>
            </a:lvl5pPr>
            <a:lvl6pPr marL="2812415" indent="0">
              <a:buNone/>
              <a:defRPr sz="1890" b="1"/>
            </a:lvl6pPr>
            <a:lvl7pPr marL="3374390" indent="0">
              <a:buNone/>
              <a:defRPr sz="1890" b="1"/>
            </a:lvl7pPr>
            <a:lvl8pPr marL="3936365" indent="0">
              <a:buNone/>
              <a:defRPr sz="1890" b="1"/>
            </a:lvl8pPr>
            <a:lvl9pPr marL="4499610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85750" y="15635449"/>
            <a:ext cx="12808221" cy="229970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27143" y="10493372"/>
            <a:ext cx="12872012" cy="5142081"/>
          </a:xfrm>
        </p:spPr>
        <p:txBody>
          <a:bodyPr anchor="b"/>
          <a:lstStyle>
            <a:lvl1pPr marL="0" indent="0">
              <a:buNone/>
              <a:defRPr sz="2975" b="1"/>
            </a:lvl1pPr>
            <a:lvl2pPr marL="561975" indent="0">
              <a:buNone/>
              <a:defRPr sz="2570" b="1"/>
            </a:lvl2pPr>
            <a:lvl3pPr marL="1125220" indent="0">
              <a:buNone/>
              <a:defRPr sz="2305" b="1"/>
            </a:lvl3pPr>
            <a:lvl4pPr marL="1687195" indent="0">
              <a:buNone/>
              <a:defRPr sz="1890" b="1"/>
            </a:lvl4pPr>
            <a:lvl5pPr marL="2249170" indent="0">
              <a:buNone/>
              <a:defRPr sz="1890" b="1"/>
            </a:lvl5pPr>
            <a:lvl6pPr marL="2812415" indent="0">
              <a:buNone/>
              <a:defRPr sz="1890" b="1"/>
            </a:lvl6pPr>
            <a:lvl7pPr marL="3374390" indent="0">
              <a:buNone/>
              <a:defRPr sz="1890" b="1"/>
            </a:lvl7pPr>
            <a:lvl8pPr marL="3936365" indent="0">
              <a:buNone/>
              <a:defRPr sz="1890" b="1"/>
            </a:lvl8pPr>
            <a:lvl9pPr marL="4499610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27143" y="15635449"/>
            <a:ext cx="12872012" cy="229970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56" y="2853391"/>
            <a:ext cx="9764155" cy="9988440"/>
          </a:xfrm>
        </p:spPr>
        <p:txBody>
          <a:bodyPr anchor="b"/>
          <a:lstStyle>
            <a:lvl1pPr>
              <a:defRPr sz="39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0529" y="6162952"/>
            <a:ext cx="15328628" cy="30418337"/>
          </a:xfrm>
        </p:spPr>
        <p:txBody>
          <a:bodyPr/>
          <a:lstStyle>
            <a:lvl1pPr>
              <a:defRPr sz="3920"/>
            </a:lvl1pPr>
            <a:lvl2pPr>
              <a:defRPr sz="3385"/>
            </a:lvl2pPr>
            <a:lvl3pPr>
              <a:defRPr sz="2975"/>
            </a:lvl3pPr>
            <a:lvl4pPr>
              <a:defRPr sz="2570"/>
            </a:lvl4pPr>
            <a:lvl5pPr>
              <a:defRPr sz="2570"/>
            </a:lvl5pPr>
            <a:lvl6pPr>
              <a:defRPr sz="2570"/>
            </a:lvl6pPr>
            <a:lvl7pPr>
              <a:defRPr sz="2570"/>
            </a:lvl7pPr>
            <a:lvl8pPr>
              <a:defRPr sz="2570"/>
            </a:lvl8pPr>
            <a:lvl9pPr>
              <a:defRPr sz="25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5756" y="12841835"/>
            <a:ext cx="9764155" cy="23789788"/>
          </a:xfrm>
        </p:spPr>
        <p:txBody>
          <a:bodyPr/>
          <a:lstStyle>
            <a:lvl1pPr marL="0" indent="0">
              <a:buNone/>
              <a:defRPr sz="1890"/>
            </a:lvl1pPr>
            <a:lvl2pPr marL="561975" indent="0">
              <a:buNone/>
              <a:defRPr sz="1755"/>
            </a:lvl2pPr>
            <a:lvl3pPr marL="1125220" indent="0">
              <a:buNone/>
              <a:defRPr sz="1480"/>
            </a:lvl3pPr>
            <a:lvl4pPr marL="1687195" indent="0">
              <a:buNone/>
              <a:defRPr sz="1215"/>
            </a:lvl4pPr>
            <a:lvl5pPr marL="2249170" indent="0">
              <a:buNone/>
              <a:defRPr sz="1215"/>
            </a:lvl5pPr>
            <a:lvl6pPr marL="2812415" indent="0">
              <a:buNone/>
              <a:defRPr sz="1215"/>
            </a:lvl6pPr>
            <a:lvl7pPr marL="3374390" indent="0">
              <a:buNone/>
              <a:defRPr sz="1215"/>
            </a:lvl7pPr>
            <a:lvl8pPr marL="3936365" indent="0">
              <a:buNone/>
              <a:defRPr sz="1215"/>
            </a:lvl8pPr>
            <a:lvl9pPr marL="4499610" indent="0">
              <a:buNone/>
              <a:defRPr sz="12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5756" y="2853391"/>
            <a:ext cx="9764155" cy="9988440"/>
          </a:xfrm>
        </p:spPr>
        <p:txBody>
          <a:bodyPr anchor="b"/>
          <a:lstStyle>
            <a:lvl1pPr>
              <a:defRPr sz="392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870529" y="6162952"/>
            <a:ext cx="15328628" cy="30418337"/>
          </a:xfrm>
        </p:spPr>
        <p:txBody>
          <a:bodyPr vert="horz" wrap="square" lIns="393061" tIns="196530" rIns="393061" bIns="196530" numCol="1" anchor="t" anchorCtr="0" compatLnSpc="1"/>
          <a:lstStyle>
            <a:lvl1pPr marL="0" indent="0">
              <a:buNone/>
              <a:defRPr sz="3920"/>
            </a:lvl1pPr>
            <a:lvl2pPr marL="561975" indent="0">
              <a:buNone/>
              <a:defRPr sz="3385"/>
            </a:lvl2pPr>
            <a:lvl3pPr marL="1125220" indent="0">
              <a:buNone/>
              <a:defRPr sz="2975"/>
            </a:lvl3pPr>
            <a:lvl4pPr marL="1687195" indent="0">
              <a:buNone/>
              <a:defRPr sz="2570"/>
            </a:lvl4pPr>
            <a:lvl5pPr marL="2249170" indent="0">
              <a:buNone/>
              <a:defRPr sz="2570"/>
            </a:lvl5pPr>
            <a:lvl6pPr marL="2812415" indent="0">
              <a:buNone/>
              <a:defRPr sz="2570"/>
            </a:lvl6pPr>
            <a:lvl7pPr marL="3374390" indent="0">
              <a:buNone/>
              <a:defRPr sz="2570"/>
            </a:lvl7pPr>
            <a:lvl8pPr marL="3936365" indent="0">
              <a:buNone/>
              <a:defRPr sz="2570"/>
            </a:lvl8pPr>
            <a:lvl9pPr marL="4499610" indent="0">
              <a:buNone/>
              <a:defRPr sz="2570"/>
            </a:lvl9pPr>
          </a:lstStyle>
          <a:p>
            <a:pPr marL="0" marR="0" lvl="0" indent="0" algn="l" defTabSz="392938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85756" y="12841835"/>
            <a:ext cx="9764155" cy="23789788"/>
          </a:xfrm>
        </p:spPr>
        <p:txBody>
          <a:bodyPr/>
          <a:lstStyle>
            <a:lvl1pPr marL="0" indent="0">
              <a:buNone/>
              <a:defRPr sz="1890"/>
            </a:lvl1pPr>
            <a:lvl2pPr marL="561975" indent="0">
              <a:buNone/>
              <a:defRPr sz="1755"/>
            </a:lvl2pPr>
            <a:lvl3pPr marL="1125220" indent="0">
              <a:buNone/>
              <a:defRPr sz="1480"/>
            </a:lvl3pPr>
            <a:lvl4pPr marL="1687195" indent="0">
              <a:buNone/>
              <a:defRPr sz="1215"/>
            </a:lvl4pPr>
            <a:lvl5pPr marL="2249170" indent="0">
              <a:buNone/>
              <a:defRPr sz="1215"/>
            </a:lvl5pPr>
            <a:lvl6pPr marL="2812415" indent="0">
              <a:buNone/>
              <a:defRPr sz="1215"/>
            </a:lvl6pPr>
            <a:lvl7pPr marL="3374390" indent="0">
              <a:buNone/>
              <a:defRPr sz="1215"/>
            </a:lvl7pPr>
            <a:lvl8pPr marL="3936365" indent="0">
              <a:buNone/>
              <a:defRPr sz="1215"/>
            </a:lvl8pPr>
            <a:lvl9pPr marL="4499610" indent="0">
              <a:buNone/>
              <a:defRPr sz="12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512513" y="1716097"/>
            <a:ext cx="27250976" cy="7134000"/>
          </a:xfrm>
          <a:prstGeom prst="rect">
            <a:avLst/>
          </a:prstGeom>
          <a:noFill/>
          <a:ln w="9525">
            <a:noFill/>
          </a:ln>
        </p:spPr>
        <p:txBody>
          <a:bodyPr lIns="393061" tIns="196530" rIns="393061" bIns="196530"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1512513" y="9987870"/>
            <a:ext cx="27250976" cy="28250209"/>
          </a:xfrm>
          <a:prstGeom prst="rect">
            <a:avLst/>
          </a:prstGeom>
          <a:noFill/>
          <a:ln w="9525">
            <a:noFill/>
          </a:ln>
        </p:spPr>
        <p:txBody>
          <a:bodyPr lIns="393061" tIns="196530" rIns="393061" bIns="196530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513" y="38982215"/>
            <a:ext cx="7066975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8245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576A3A-1EBE-4173-A795-2D0FDDDD978F}" type="datetime1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2025/1/20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159" y="38982215"/>
            <a:ext cx="9585684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8245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514" y="38982215"/>
            <a:ext cx="7066975" cy="297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393061" tIns="196530" rIns="393061" bIns="19653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8245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42354E-C934-4E98-A3D6-78422948EC2A}" type="slidenum">
              <a:rPr kumimoji="0" lang="zh-CN" altLang="en-US" sz="61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5310505" rtl="0" eaLnBrk="0" fontAlgn="base" hangingPunct="0">
        <a:spcBef>
          <a:spcPct val="0"/>
        </a:spcBef>
        <a:spcAft>
          <a:spcPct val="0"/>
        </a:spcAft>
        <a:defRPr sz="25405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3929380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1592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3248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248410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664335" algn="ctr" defTabSz="3931285" rtl="0" fontAlgn="base">
        <a:spcBef>
          <a:spcPct val="0"/>
        </a:spcBef>
        <a:spcAft>
          <a:spcPct val="0"/>
        </a:spcAft>
        <a:defRPr sz="1881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990725" indent="-1990725" algn="l" defTabSz="5310505" rtl="0" eaLnBrk="0" fontAlgn="base" hangingPunct="0">
        <a:spcBef>
          <a:spcPct val="27000"/>
        </a:spcBef>
        <a:spcAft>
          <a:spcPct val="0"/>
        </a:spcAft>
        <a:buChar char="•"/>
        <a:defRPr sz="18515" kern="1200">
          <a:solidFill>
            <a:schemeClr val="tx1"/>
          </a:solidFill>
          <a:latin typeface="+mn-lt"/>
          <a:ea typeface="+mn-ea"/>
          <a:cs typeface="+mn-cs"/>
        </a:defRPr>
      </a:lvl1pPr>
      <a:lvl2pPr marL="4314825" indent="-1658620" algn="l" defTabSz="5310505" rtl="0" eaLnBrk="0" fontAlgn="base" hangingPunct="0">
        <a:spcBef>
          <a:spcPct val="27000"/>
        </a:spcBef>
        <a:spcAft>
          <a:spcPct val="0"/>
        </a:spcAft>
        <a:buChar char="–"/>
        <a:defRPr sz="16215" kern="1200">
          <a:solidFill>
            <a:schemeClr val="tx1"/>
          </a:solidFill>
          <a:latin typeface="+mn-lt"/>
          <a:ea typeface="+mn-ea"/>
          <a:cs typeface="+mn-cs"/>
        </a:defRPr>
      </a:lvl2pPr>
      <a:lvl3pPr marL="6640195" indent="-1328420" algn="l" defTabSz="5310505" rtl="0" eaLnBrk="0" fontAlgn="base" hangingPunct="0">
        <a:spcBef>
          <a:spcPct val="27000"/>
        </a:spcBef>
        <a:spcAft>
          <a:spcPct val="0"/>
        </a:spcAft>
        <a:buChar char="•"/>
        <a:defRPr sz="13920" kern="1200">
          <a:solidFill>
            <a:schemeClr val="tx1"/>
          </a:solidFill>
          <a:latin typeface="+mn-lt"/>
          <a:ea typeface="+mn-ea"/>
          <a:cs typeface="+mn-cs"/>
        </a:defRPr>
      </a:lvl3pPr>
      <a:lvl4pPr marL="9296400" indent="-1325880" algn="l" defTabSz="5310505" rtl="0" eaLnBrk="0" fontAlgn="base" hangingPunct="0">
        <a:spcBef>
          <a:spcPct val="27000"/>
        </a:spcBef>
        <a:spcAft>
          <a:spcPct val="0"/>
        </a:spcAft>
        <a:buChar char="–"/>
        <a:defRPr sz="11620" kern="1200">
          <a:solidFill>
            <a:schemeClr val="tx1"/>
          </a:solidFill>
          <a:latin typeface="+mn-lt"/>
          <a:ea typeface="+mn-ea"/>
          <a:cs typeface="+mn-cs"/>
        </a:defRPr>
      </a:lvl4pPr>
      <a:lvl5pPr marL="11954510" indent="-1328420" algn="l" defTabSz="5310505" rtl="0" eaLnBrk="0" fontAlgn="base" hangingPunct="0">
        <a:spcBef>
          <a:spcPct val="27000"/>
        </a:spcBef>
        <a:spcAft>
          <a:spcPct val="0"/>
        </a:spcAft>
        <a:buChar char="»"/>
        <a:defRPr sz="11620" kern="1200">
          <a:solidFill>
            <a:schemeClr val="tx1"/>
          </a:solidFill>
          <a:latin typeface="+mn-lt"/>
          <a:ea typeface="+mn-ea"/>
          <a:cs typeface="+mn-cs"/>
        </a:defRPr>
      </a:lvl5pPr>
      <a:lvl6pPr marL="3093085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6pPr>
      <a:lvl7pPr marL="3655695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7pPr>
      <a:lvl8pPr marL="4217670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8pPr>
      <a:lvl9pPr marL="4780280" indent="-281305" algn="l" defTabSz="1125220" rtl="0" eaLnBrk="1" latinLnBrk="0" hangingPunct="1">
        <a:lnSpc>
          <a:spcPct val="90000"/>
        </a:lnSpc>
        <a:spcBef>
          <a:spcPct val="125000"/>
        </a:spcBef>
        <a:buFont typeface="Arial" panose="020B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1pPr>
      <a:lvl2pPr marL="56197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3pPr>
      <a:lvl4pPr marL="168719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4pPr>
      <a:lvl5pPr marL="224917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5pPr>
      <a:lvl6pPr marL="281241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6pPr>
      <a:lvl7pPr marL="337439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7pPr>
      <a:lvl8pPr marL="3936365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8pPr>
      <a:lvl9pPr marL="4499610" algn="l" defTabSz="1125220" rtl="0" eaLnBrk="1" latinLnBrk="0" hangingPunct="1">
        <a:defRPr sz="23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6720635" y="5268268"/>
            <a:ext cx="16761934" cy="107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650" tIns="35325" rIns="70650" bIns="35325">
            <a:spAutoFit/>
          </a:bodyPr>
          <a:lstStyle>
            <a:lvl1pPr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654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565" y="7974658"/>
            <a:ext cx="1355093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kumimoji="0" lang="en-US" altLang="zh-CN" sz="654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zh-CN" altLang="en-US" sz="654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434786" y="7974806"/>
            <a:ext cx="13470414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ISC</a:t>
            </a:r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654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 ISAC Support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313509" y="25023521"/>
            <a:ext cx="14110494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Result and Conculution</a:t>
            </a: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630490" y="9326168"/>
            <a:ext cx="12777376" cy="919852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As the number of RISC-V processor models continues to increase, verifying whether a RISC-V processor complies with the ISA specification has become an important issue. 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As the official testing tool used for ACT testing, RISCOF can leverage the Sail-RISCV model as a reference to check whether the tested model conforms to the specification.</a:t>
            </a:r>
          </a:p>
          <a:p>
            <a:pPr marL="571500" indent="-571500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However, the ACT test repository used by RISCOF lacks support for many test instructions and extensions, including several test cases for the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zfh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extension, such as `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fcvt.d.h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`. Therefore, we will add new test instruction support to RISCOF to address this issue.</a:t>
            </a:r>
          </a:p>
          <a:p>
            <a:endParaRPr lang="zh-CN" altLang="en-US" sz="3735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15578190" y="26719691"/>
            <a:ext cx="14001751" cy="742959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Afterward, we will run RISCOF with the generated test cases, and the results will show that the test outcomes are accurate.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By adding support for test instructions to ACT via RISCOF, we can provide greater flexibility for testing, further advancing the comprehensiveness and accuracy of ACT testing.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Additionally, RISCOF offers significant editability, allowing modifications to address various scenarios that require ISA specification validation.</a:t>
            </a:r>
          </a:p>
        </p:txBody>
      </p:sp>
      <p:sp>
        <p:nvSpPr>
          <p:cNvPr id="76" name="文本框 75"/>
          <p:cNvSpPr txBox="1"/>
          <p:nvPr userDrawn="1"/>
        </p:nvSpPr>
        <p:spPr>
          <a:xfrm>
            <a:off x="15434786" y="9713004"/>
            <a:ext cx="14288561" cy="4592978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RISCV-ISAC is primarily split into 2 major parts: the front-end parser and the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backedn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coverage </a:t>
            </a:r>
            <a:r>
              <a:rPr lang="en-US" altLang="zh-CN" sz="3735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analyser</a:t>
            </a: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 This split enables RISCV-ISAC to support parsing of multiple different execution log formats and provide the same level of coverage and QA support.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we need add the relevant instruction checks to the decoder in ISAC to support the coverage detection of the new instructions. 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30275530" cy="7307908"/>
          </a:xfrm>
          <a:prstGeom prst="rect">
            <a:avLst/>
          </a:prstGeom>
          <a:solidFill>
            <a:srgbClr val="B4C7E7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txBody>
          <a:bodyPr vert="horz" wrap="square" lIns="77648" tIns="38824" rIns="77648" bIns="38824" numCol="1" rtlCol="0" anchor="ctr" anchorCtr="0" compatLnSpc="1"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4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36384" y="18747555"/>
            <a:ext cx="13389293" cy="538146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RISCOF relies on multiple testing tools for test development. These include RISCV-CTG for generating test cases and RISCV-ISAC for coverage testing. 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93059" y="17292003"/>
            <a:ext cx="1327594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6540" noProof="0" dirty="0">
                <a:ln>
                  <a:noFill/>
                </a:ln>
                <a:solidFill>
                  <a:schemeClr val="lt1"/>
                </a:solidFill>
                <a:uLnTx/>
                <a:uFillTx/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RISCOF</a:t>
            </a:r>
            <a:endParaRPr lang="zh-CN" alt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4304113" y="797431"/>
            <a:ext cx="27759025" cy="154813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US" altLang="zh-CN" sz="96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FCVT support for ACT through RISCOF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27940" y="3401695"/>
            <a:ext cx="30246955" cy="186626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altLang="zh-CN"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Xuchang Zhu¹,  Yunxiang Luo¹</a:t>
            </a:r>
          </a:p>
          <a:p>
            <a:pPr algn="ctr"/>
            <a:r>
              <a:rPr lang="en-US" altLang="zh-CN"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Programming Language and Compiler Technology Lab, Institute of Software, Chinese Academy of Sciences (ISCAS)</a:t>
            </a:r>
          </a:p>
          <a:p>
            <a:pPr algn="ctr"/>
            <a:r>
              <a:rPr lang="en-US" altLang="zh-CN" sz="4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Email: {zhuxuchang,luoyunxiang}@iscas.ac.cn, Tele.: (0086) 18600113892</a:t>
            </a:r>
          </a:p>
        </p:txBody>
      </p:sp>
      <p:pic>
        <p:nvPicPr>
          <p:cNvPr id="2" name="图片 1" descr="upload_post_object_v2_2992623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5" y="20835093"/>
            <a:ext cx="14785374" cy="8874015"/>
          </a:xfrm>
          <a:prstGeom prst="rect">
            <a:avLst/>
          </a:prstGeom>
        </p:spPr>
      </p:pic>
      <p:pic>
        <p:nvPicPr>
          <p:cNvPr id="39" name="图片 38" descr="upload_post_object_v2_1667725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7863" y="31821377"/>
            <a:ext cx="14084260" cy="96767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3057" y="30860494"/>
            <a:ext cx="13275945" cy="1071448"/>
          </a:xfrm>
          <a:prstGeom prst="rect">
            <a:avLst/>
          </a:prstGeom>
          <a:gradFill>
            <a:gsLst>
              <a:gs pos="29000">
                <a:schemeClr val="accent2"/>
              </a:gs>
              <a:gs pos="100000">
                <a:schemeClr val="accent1">
                  <a:lumMod val="20000"/>
                  <a:lumOff val="80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2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CN" sz="654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RISC-V CTG Support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565" y="32293552"/>
            <a:ext cx="13389293" cy="538146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RISCV-CTG is the RISC-V based Compatibility Test Generator. This tool is used to generate tests used in the official RISC-V Architectural Test Suite and the RISC-V architectural test framework RISCOF. </a:t>
            </a:r>
          </a:p>
          <a:p>
            <a:pPr marL="571500" indent="-571500" algn="l">
              <a:lnSpc>
                <a:spcPct val="110000"/>
              </a:lnSpc>
              <a:buFont typeface="Wingdings" panose="05000000000000000000" charset="0"/>
              <a:buChar char="p"/>
            </a:pPr>
            <a:r>
              <a:rPr lang="en-US" altLang="zh-CN" sz="373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To support new test instructions, we need to add YAML nodes for the test instructions in RISC-V CTG to define them and write corresponding CGF files for the instructions. 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2" y="37147639"/>
            <a:ext cx="6238797" cy="52774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929" y="37147640"/>
            <a:ext cx="6658744" cy="527740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1526" y="13610244"/>
            <a:ext cx="11834718" cy="107885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db0f92f-df17-41ef-839c-1a58a647785f"/>
  <p:tag name="COMMONDATA" val="eyJoZGlkIjoiNTQ0OWFjYmIzNDFlNDU0NzZkMDk0ODBmZWFjMjljYW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8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392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Ying</dc:creator>
  <cp:lastModifiedBy>Chara Vide</cp:lastModifiedBy>
  <cp:revision>9</cp:revision>
  <dcterms:created xsi:type="dcterms:W3CDTF">2025-01-20T02:29:00Z</dcterms:created>
  <dcterms:modified xsi:type="dcterms:W3CDTF">2025-01-20T08:29:39Z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11530AABC06342C7A9B0B8E8BE5E4091</vt:lpwstr>
  </property>
</Properties>
</file>