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Economica"/>
      <p:regular r:id="rId26"/>
      <p:bold r:id="rId27"/>
      <p:italic r:id="rId28"/>
      <p:boldItalic r:id="rId29"/>
    </p:embeddedFont>
    <p:embeddedFont>
      <p:font typeface="La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7D7F78-2ACB-410D-8273-D4832E085218}">
  <a:tblStyle styleId="{A07D7F78-2ACB-410D-8273-D4832E0852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regular.fntdata"/><Relationship Id="rId25" Type="http://schemas.openxmlformats.org/officeDocument/2006/relationships/slide" Target="slides/slide19.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t>Hello everyone! We are team 10. Today, we're going to share our exploration of qubit tapering.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f75e6240d_6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f75e6240d_6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f75e6240d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f75e6240d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f75e6240d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f75e6240d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f75e6240d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f75e6240d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f75e6240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f75e6240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f75e6240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f75e6240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200"/>
              <a:t>1-a) For the challenge part, we try to obtain tapered qubit Hamiltonian of Hydrogen chain which the structure is periodic. </a:t>
            </a:r>
            <a:endParaRPr sz="1200"/>
          </a:p>
          <a:p>
            <a:pPr indent="0" lvl="0" marL="0" rtl="0" algn="l">
              <a:spcBef>
                <a:spcPts val="0"/>
              </a:spcBef>
              <a:spcAft>
                <a:spcPts val="0"/>
              </a:spcAft>
              <a:buNone/>
            </a:pPr>
            <a:r>
              <a:rPr lang="zh-TW" sz="1200"/>
              <a:t>1-b) Our method is as same as what we've done to previous molecules, just added the number of hydrogen to see if we can get silimar curve like the below reference. </a:t>
            </a:r>
            <a:endParaRPr sz="1200"/>
          </a:p>
          <a:p>
            <a:pPr indent="0" lvl="0" marL="0" rtl="0" algn="l">
              <a:spcBef>
                <a:spcPts val="0"/>
              </a:spcBef>
              <a:spcAft>
                <a:spcPts val="0"/>
              </a:spcAft>
              <a:buNone/>
            </a:pPr>
            <a:r>
              <a:rPr lang="zh-TW" sz="1200"/>
              <a:t>1-c)We tried H4, H6 and H8, but our laptop is not good enough to run H10 and longer chain.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f75e6240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f75e6240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2-a) The other challenge we met is that the running time of the VQE method to solve H2O and NH3 are too long, we can only show the result by using classical motheod (numpy). </a:t>
            </a:r>
            <a:endParaRPr/>
          </a:p>
          <a:p>
            <a:pPr indent="0" lvl="0" marL="0" rtl="0" algn="l">
              <a:spcBef>
                <a:spcPts val="0"/>
              </a:spcBef>
              <a:spcAft>
                <a:spcPts val="0"/>
              </a:spcAft>
              <a:buNone/>
            </a:pPr>
            <a:r>
              <a:rPr lang="zh-TW"/>
              <a:t>2-b) After discussing, we found out that we could add the class "Freeze Core Transformer" to reduce the electronic structure problem, which means make sure that it would run during the VQE process,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f75e6240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f75e6240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f75e6240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f75e6240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My team has shown our work in the previous slides. So I would like to sum up what we learn from this topic, and what we can do in the future. first, we learned the concept of simulating moleclues by quantum computing and the </a:t>
            </a:r>
            <a:r>
              <a:rPr lang="zh-TW"/>
              <a:t>concept</a:t>
            </a:r>
            <a:r>
              <a:rPr lang="zh-TW"/>
              <a:t> of qubits tapering. </a:t>
            </a:r>
            <a:endParaRPr/>
          </a:p>
          <a:p>
            <a:pPr indent="0" lvl="0" marL="0" rtl="0" algn="l">
              <a:spcBef>
                <a:spcPts val="0"/>
              </a:spcBef>
              <a:spcAft>
                <a:spcPts val="0"/>
              </a:spcAft>
              <a:buNone/>
            </a:pPr>
            <a:r>
              <a:rPr lang="zh-TW"/>
              <a:t>For example, we get second-quantization from Psycf driver first, and then do qubit-mapping by Jordan-Wigner transform, and we taper qubit based on some kind of symmetries, finally we calculate the ground state energy by VQE and numpyeigensolver and then campare them.</a:t>
            </a:r>
            <a:endParaRPr/>
          </a:p>
          <a:p>
            <a:pPr indent="0" lvl="0" marL="0" rtl="0" algn="l">
              <a:spcBef>
                <a:spcPts val="0"/>
              </a:spcBef>
              <a:spcAft>
                <a:spcPts val="0"/>
              </a:spcAft>
              <a:buNone/>
            </a:pPr>
            <a:r>
              <a:rPr lang="zh-TW"/>
              <a:t>So what we can go </a:t>
            </a:r>
            <a:r>
              <a:rPr lang="zh-TW"/>
              <a:t>futher</a:t>
            </a:r>
            <a:r>
              <a:rPr lang="zh-TW"/>
              <a:t> in the futur, maybe we can try</a:t>
            </a:r>
            <a:endParaRPr/>
          </a:p>
          <a:p>
            <a:pPr indent="0" lvl="0" marL="0" rtl="0" algn="l">
              <a:spcBef>
                <a:spcPts val="0"/>
              </a:spcBef>
              <a:spcAft>
                <a:spcPts val="0"/>
              </a:spcAft>
              <a:buNone/>
            </a:pPr>
            <a:r>
              <a:rPr lang="zh-TW"/>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f75e6240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f75e6240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1"/>
                </a:solidFill>
                <a:latin typeface="Open Sans"/>
                <a:ea typeface="Open Sans"/>
                <a:cs typeface="Open Sans"/>
                <a:sym typeface="Open Sans"/>
              </a:rPr>
              <a:t>Conquer the challenge - </a:t>
            </a:r>
            <a:r>
              <a:rPr lang="zh-TW"/>
              <a:t>"Embracing the struggle, our collective effort engaged with the challenge, reflecting a shared journey where its formidable presence, while prevailing, did not deter our commitment."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f75e6240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f75e6240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500"/>
              <a:t> Our hackathon journey was guided by these three goals, each progressively challenging:</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zh-TW" sz="1500"/>
              <a:t>1. **Get Familiar with Tapering:** We dived into the concept of quantum tapering, exploring its intricacies and potential benefits.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zh-TW" sz="1500"/>
              <a:t>2. **Run Experiments:** We conducted experiments on small molecules like H2, H2O studying how tapering could simplify their quantum simulation.</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zh-TW" sz="1500"/>
              <a:t>3. **Tapered Hamiltonian of Hydrogen Chain:** We pushed our limits by applying tapering to a periodic material, the hydrogen chain, aiming to simplify its complex Hamiltonian.</a:t>
            </a:r>
            <a:endParaRPr sz="1500"/>
          </a:p>
          <a:p>
            <a:pPr indent="0" lvl="0" marL="0" rtl="0" algn="l">
              <a:spcBef>
                <a:spcPts val="0"/>
              </a:spcBef>
              <a:spcAft>
                <a:spcPts val="0"/>
              </a:spcAft>
              <a:buNone/>
            </a:pPr>
            <a:r>
              <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f75e6240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f75e6240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500"/>
              <a:t>Imagine a water molecule with 16 electrons. Simulating it with 16 qubits might sound overwhelming, right? Now, let's consider its symmetry. If we rotate it 180 degrees or mirror it along the xz plane, the molecule remains unchanged. This inherent symmetry means we don't need all those qubits, as some capture redundant information. this is essential because today's quantum computers have limited qubits. So, by embracing symmetry, we can simulate complex molecules with less cost, and this is how tapering does.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f75e6240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f75e6240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zh-TW" sz="1400"/>
              <a:t>1. **Simplify Calculations:** Tapering simplifies the complexity of our calculations, making them more manageable and reducing error rates.</a:t>
            </a:r>
            <a:endParaRPr sz="1400"/>
          </a:p>
          <a:p>
            <a:pPr indent="0" lvl="0" marL="0" rtl="0" algn="l">
              <a:spcBef>
                <a:spcPts val="0"/>
              </a:spcBef>
              <a:spcAft>
                <a:spcPts val="0"/>
              </a:spcAft>
              <a:buClr>
                <a:schemeClr val="dk1"/>
              </a:buClr>
              <a:buSzPts val="1100"/>
              <a:buFont typeface="Arial"/>
              <a:buNone/>
            </a:pPr>
            <a:r>
              <a:rPr lang="zh-TW" sz="1400">
                <a:solidFill>
                  <a:schemeClr val="dk1"/>
                </a:solidFill>
              </a:rPr>
              <a:t>Current state-of-the-art quantum computers are limited in size and coherence, therefore optimizing resources (means qubits) to execute quantum algorithms is very crucial.</a:t>
            </a:r>
            <a:endParaRPr sz="1400"/>
          </a:p>
          <a:p>
            <a:pPr indent="0" lvl="0" marL="0" rtl="0" algn="l">
              <a:spcBef>
                <a:spcPts val="0"/>
              </a:spcBef>
              <a:spcAft>
                <a:spcPts val="0"/>
              </a:spcAft>
              <a:buClr>
                <a:schemeClr val="dk1"/>
              </a:buClr>
              <a:buSzPts val="1100"/>
              <a:buFont typeface="Arial"/>
              <a:buNone/>
            </a:pPr>
            <a:r>
              <a:rPr lang="zh-TW" sz="1400"/>
              <a:t>2.Reduced Experimentation: Moreover, it diminishes the number of experiments we must conduct, conserving time and resources while maintaining accuracy.</a:t>
            </a:r>
            <a:endParaRPr sz="1400"/>
          </a:p>
          <a:p>
            <a:pPr indent="0" lvl="0" marL="0" rtl="0" algn="l">
              <a:spcBef>
                <a:spcPts val="0"/>
              </a:spcBef>
              <a:spcAft>
                <a:spcPts val="0"/>
              </a:spcAft>
              <a:buClr>
                <a:schemeClr val="dk1"/>
              </a:buClr>
              <a:buSzPts val="1100"/>
              <a:buFont typeface="Arial"/>
              <a:buNone/>
            </a:pPr>
            <a:r>
              <a:rPr lang="zh-TW" sz="1400"/>
              <a:t>3. **Exponential Improvement:** The improvement grows exponentially with the number of qubits tapered. The more qubits we tapered the easier we find the ground state.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f75e6240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f75e6240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For the experiments we used these molecules that are small enough  to be able to simulate their behavior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f75e6240d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f75e6240d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this table we can see number of required qubits for simulation of molecules behavior before and after tapering.</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f75e6240d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f75e6240d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75e624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75e624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f75e6240d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f75e6240d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hyperlink" Target="https://arxiv.org/abs/2008.0949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hyperlink" Target="https://www.ozmo.io/the-symmetry-of-water-molecules/" TargetMode="External"/><Relationship Id="rId7" Type="http://schemas.openxmlformats.org/officeDocument/2006/relationships/hyperlink" Target="https://www.e-education.psu.edu/earth111/node/83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arxiv.org/pdf/1910.14644.pdf" TargetMode="External"/><Relationship Id="rId5" Type="http://schemas.openxmlformats.org/officeDocument/2006/relationships/hyperlink" Target="https://pennylane.ai/qml/demos/tutorial_qubit_tape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79150" y="143440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Qubit Tapering</a:t>
            </a:r>
            <a:endParaRPr/>
          </a:p>
        </p:txBody>
      </p:sp>
      <p:sp>
        <p:nvSpPr>
          <p:cNvPr id="63" name="Google Shape;63;p13"/>
          <p:cNvSpPr txBox="1"/>
          <p:nvPr>
            <p:ph idx="1" type="subTitle"/>
          </p:nvPr>
        </p:nvSpPr>
        <p:spPr>
          <a:xfrm>
            <a:off x="2347100" y="3146125"/>
            <a:ext cx="4118700" cy="7500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zh-TW"/>
              <a:t>T</a:t>
            </a:r>
            <a:r>
              <a:rPr lang="zh-TW" sz="2100"/>
              <a:t>eam 10</a:t>
            </a:r>
            <a:endParaRPr sz="2100"/>
          </a:p>
          <a:p>
            <a:pPr indent="0" lvl="0" marL="0" rtl="0" algn="ctr">
              <a:spcBef>
                <a:spcPts val="0"/>
              </a:spcBef>
              <a:spcAft>
                <a:spcPts val="0"/>
              </a:spcAft>
              <a:buNone/>
            </a:pPr>
            <a:r>
              <a:rPr lang="zh-TW"/>
              <a:t>Members: Marek Bina, Yu-Sin Siao, Han-Yu Lu, Dean, CS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Ground state energy result(HeH+)</a:t>
            </a:r>
            <a:endParaRPr/>
          </a:p>
        </p:txBody>
      </p:sp>
      <p:pic>
        <p:nvPicPr>
          <p:cNvPr id="169" name="Google Shape;169;p22"/>
          <p:cNvPicPr preferRelativeResize="0"/>
          <p:nvPr/>
        </p:nvPicPr>
        <p:blipFill>
          <a:blip r:embed="rId3">
            <a:alphaModFix/>
          </a:blip>
          <a:stretch>
            <a:fillRect/>
          </a:stretch>
        </p:blipFill>
        <p:spPr>
          <a:xfrm>
            <a:off x="443925" y="1434425"/>
            <a:ext cx="8256149" cy="283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Ground state energy result(HeH+ with VQE)</a:t>
            </a:r>
            <a:endParaRPr/>
          </a:p>
        </p:txBody>
      </p:sp>
      <p:sp>
        <p:nvSpPr>
          <p:cNvPr id="175" name="Google Shape;175;p23"/>
          <p:cNvSpPr txBox="1"/>
          <p:nvPr/>
        </p:nvSpPr>
        <p:spPr>
          <a:xfrm>
            <a:off x="1673325" y="1177075"/>
            <a:ext cx="714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latin typeface="Lato"/>
                <a:ea typeface="Lato"/>
                <a:cs typeface="Lato"/>
                <a:sym typeface="Lato"/>
              </a:rPr>
              <a:t>before                                                          after</a:t>
            </a:r>
            <a:endParaRPr sz="2400">
              <a:solidFill>
                <a:schemeClr val="dk1"/>
              </a:solidFill>
              <a:latin typeface="Lato"/>
              <a:ea typeface="Lato"/>
              <a:cs typeface="Lato"/>
              <a:sym typeface="Lato"/>
            </a:endParaRPr>
          </a:p>
        </p:txBody>
      </p:sp>
      <p:pic>
        <p:nvPicPr>
          <p:cNvPr id="176" name="Google Shape;176;p23"/>
          <p:cNvPicPr preferRelativeResize="0"/>
          <p:nvPr/>
        </p:nvPicPr>
        <p:blipFill>
          <a:blip r:embed="rId3">
            <a:alphaModFix/>
          </a:blip>
          <a:stretch>
            <a:fillRect/>
          </a:stretch>
        </p:blipFill>
        <p:spPr>
          <a:xfrm>
            <a:off x="4572012" y="1761025"/>
            <a:ext cx="4057641" cy="3107525"/>
          </a:xfrm>
          <a:prstGeom prst="rect">
            <a:avLst/>
          </a:prstGeom>
          <a:noFill/>
          <a:ln>
            <a:noFill/>
          </a:ln>
        </p:spPr>
      </p:pic>
      <p:pic>
        <p:nvPicPr>
          <p:cNvPr id="177" name="Google Shape;177;p23"/>
          <p:cNvPicPr preferRelativeResize="0"/>
          <p:nvPr/>
        </p:nvPicPr>
        <p:blipFill>
          <a:blip r:embed="rId4">
            <a:alphaModFix/>
          </a:blip>
          <a:stretch>
            <a:fillRect/>
          </a:stretch>
        </p:blipFill>
        <p:spPr>
          <a:xfrm>
            <a:off x="331118" y="1749250"/>
            <a:ext cx="3973532" cy="3043100"/>
          </a:xfrm>
          <a:prstGeom prst="rect">
            <a:avLst/>
          </a:prstGeom>
          <a:noFill/>
          <a:ln>
            <a:noFill/>
          </a:ln>
        </p:spPr>
      </p:pic>
      <p:sp>
        <p:nvSpPr>
          <p:cNvPr id="178" name="Google Shape;178;p23"/>
          <p:cNvSpPr txBox="1"/>
          <p:nvPr/>
        </p:nvSpPr>
        <p:spPr>
          <a:xfrm>
            <a:off x="3992050" y="4499250"/>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
        <p:nvSpPr>
          <p:cNvPr id="179" name="Google Shape;179;p23"/>
          <p:cNvSpPr txBox="1"/>
          <p:nvPr/>
        </p:nvSpPr>
        <p:spPr>
          <a:xfrm>
            <a:off x="8317050" y="4598500"/>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Ground state energy result(H2O)</a:t>
            </a:r>
            <a:endParaRPr/>
          </a:p>
        </p:txBody>
      </p:sp>
      <p:sp>
        <p:nvSpPr>
          <p:cNvPr id="185" name="Google Shape;185;p24"/>
          <p:cNvSpPr txBox="1"/>
          <p:nvPr/>
        </p:nvSpPr>
        <p:spPr>
          <a:xfrm>
            <a:off x="1745975" y="1307850"/>
            <a:ext cx="714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latin typeface="Lato"/>
                <a:ea typeface="Lato"/>
                <a:cs typeface="Lato"/>
                <a:sym typeface="Lato"/>
              </a:rPr>
              <a:t>before                                                          after</a:t>
            </a:r>
            <a:endParaRPr sz="2400">
              <a:solidFill>
                <a:schemeClr val="dk1"/>
              </a:solidFill>
              <a:latin typeface="Lato"/>
              <a:ea typeface="Lato"/>
              <a:cs typeface="Lato"/>
              <a:sym typeface="Lato"/>
            </a:endParaRPr>
          </a:p>
        </p:txBody>
      </p:sp>
      <p:pic>
        <p:nvPicPr>
          <p:cNvPr id="186" name="Google Shape;186;p24"/>
          <p:cNvPicPr preferRelativeResize="0"/>
          <p:nvPr/>
        </p:nvPicPr>
        <p:blipFill>
          <a:blip r:embed="rId3">
            <a:alphaModFix/>
          </a:blip>
          <a:stretch>
            <a:fillRect/>
          </a:stretch>
        </p:blipFill>
        <p:spPr>
          <a:xfrm>
            <a:off x="311700" y="1825962"/>
            <a:ext cx="4003215" cy="2976750"/>
          </a:xfrm>
          <a:prstGeom prst="rect">
            <a:avLst/>
          </a:prstGeom>
          <a:noFill/>
          <a:ln>
            <a:noFill/>
          </a:ln>
        </p:spPr>
      </p:pic>
      <p:pic>
        <p:nvPicPr>
          <p:cNvPr id="187" name="Google Shape;187;p24"/>
          <p:cNvPicPr preferRelativeResize="0"/>
          <p:nvPr/>
        </p:nvPicPr>
        <p:blipFill>
          <a:blip r:embed="rId4">
            <a:alphaModFix/>
          </a:blip>
          <a:stretch>
            <a:fillRect/>
          </a:stretch>
        </p:blipFill>
        <p:spPr>
          <a:xfrm>
            <a:off x="4571990" y="1861950"/>
            <a:ext cx="4003215" cy="2976750"/>
          </a:xfrm>
          <a:prstGeom prst="rect">
            <a:avLst/>
          </a:prstGeom>
          <a:noFill/>
          <a:ln>
            <a:noFill/>
          </a:ln>
        </p:spPr>
      </p:pic>
      <p:sp>
        <p:nvSpPr>
          <p:cNvPr id="188" name="Google Shape;188;p24"/>
          <p:cNvSpPr txBox="1"/>
          <p:nvPr/>
        </p:nvSpPr>
        <p:spPr>
          <a:xfrm>
            <a:off x="4002325" y="4527525"/>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
        <p:nvSpPr>
          <p:cNvPr id="189" name="Google Shape;189;p24"/>
          <p:cNvSpPr txBox="1"/>
          <p:nvPr/>
        </p:nvSpPr>
        <p:spPr>
          <a:xfrm>
            <a:off x="8262600" y="4527525"/>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Ground state energy result(</a:t>
            </a:r>
            <a:r>
              <a:rPr lang="zh-TW"/>
              <a:t>NH3</a:t>
            </a:r>
            <a:r>
              <a:rPr lang="zh-TW"/>
              <a:t>)</a:t>
            </a:r>
            <a:endParaRPr/>
          </a:p>
        </p:txBody>
      </p:sp>
      <p:sp>
        <p:nvSpPr>
          <p:cNvPr id="195" name="Google Shape;195;p25"/>
          <p:cNvSpPr txBox="1"/>
          <p:nvPr/>
        </p:nvSpPr>
        <p:spPr>
          <a:xfrm>
            <a:off x="1745975" y="1307850"/>
            <a:ext cx="714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latin typeface="Lato"/>
                <a:ea typeface="Lato"/>
                <a:cs typeface="Lato"/>
                <a:sym typeface="Lato"/>
              </a:rPr>
              <a:t>before                                                          after</a:t>
            </a:r>
            <a:endParaRPr sz="2400">
              <a:solidFill>
                <a:schemeClr val="dk1"/>
              </a:solidFill>
              <a:latin typeface="Lato"/>
              <a:ea typeface="Lato"/>
              <a:cs typeface="Lato"/>
              <a:sym typeface="Lato"/>
            </a:endParaRPr>
          </a:p>
        </p:txBody>
      </p:sp>
      <p:pic>
        <p:nvPicPr>
          <p:cNvPr id="196" name="Google Shape;196;p25"/>
          <p:cNvPicPr preferRelativeResize="0"/>
          <p:nvPr/>
        </p:nvPicPr>
        <p:blipFill>
          <a:blip r:embed="rId3">
            <a:alphaModFix/>
          </a:blip>
          <a:stretch>
            <a:fillRect/>
          </a:stretch>
        </p:blipFill>
        <p:spPr>
          <a:xfrm>
            <a:off x="4571993" y="1785750"/>
            <a:ext cx="4003215" cy="2976750"/>
          </a:xfrm>
          <a:prstGeom prst="rect">
            <a:avLst/>
          </a:prstGeom>
          <a:noFill/>
          <a:ln>
            <a:noFill/>
          </a:ln>
        </p:spPr>
      </p:pic>
      <p:pic>
        <p:nvPicPr>
          <p:cNvPr id="197" name="Google Shape;197;p25"/>
          <p:cNvPicPr preferRelativeResize="0"/>
          <p:nvPr/>
        </p:nvPicPr>
        <p:blipFill>
          <a:blip r:embed="rId4">
            <a:alphaModFix/>
          </a:blip>
          <a:stretch>
            <a:fillRect/>
          </a:stretch>
        </p:blipFill>
        <p:spPr>
          <a:xfrm>
            <a:off x="311700" y="1796425"/>
            <a:ext cx="4003215" cy="2976750"/>
          </a:xfrm>
          <a:prstGeom prst="rect">
            <a:avLst/>
          </a:prstGeom>
          <a:noFill/>
          <a:ln>
            <a:noFill/>
          </a:ln>
        </p:spPr>
      </p:pic>
      <p:sp>
        <p:nvSpPr>
          <p:cNvPr id="198" name="Google Shape;198;p25"/>
          <p:cNvSpPr txBox="1"/>
          <p:nvPr/>
        </p:nvSpPr>
        <p:spPr>
          <a:xfrm>
            <a:off x="4002325" y="4527525"/>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
        <p:nvSpPr>
          <p:cNvPr id="199" name="Google Shape;199;p25"/>
          <p:cNvSpPr txBox="1"/>
          <p:nvPr/>
        </p:nvSpPr>
        <p:spPr>
          <a:xfrm>
            <a:off x="8262600" y="4527525"/>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Ground state energy result</a:t>
            </a:r>
            <a:endParaRPr/>
          </a:p>
        </p:txBody>
      </p:sp>
      <p:graphicFrame>
        <p:nvGraphicFramePr>
          <p:cNvPr id="205" name="Google Shape;205;p26"/>
          <p:cNvGraphicFramePr/>
          <p:nvPr/>
        </p:nvGraphicFramePr>
        <p:xfrm>
          <a:off x="327725" y="1665500"/>
          <a:ext cx="3000000" cy="3000000"/>
        </p:xfrm>
        <a:graphic>
          <a:graphicData uri="http://schemas.openxmlformats.org/drawingml/2006/table">
            <a:tbl>
              <a:tblPr>
                <a:noFill/>
                <a:tableStyleId>{A07D7F78-2ACB-410D-8273-D4832E085218}</a:tableStyleId>
              </a:tblPr>
              <a:tblGrid>
                <a:gridCol w="1127025"/>
                <a:gridCol w="2985750"/>
                <a:gridCol w="3072925"/>
                <a:gridCol w="1242200"/>
              </a:tblGrid>
              <a:tr h="470550">
                <a:tc>
                  <a:txBody>
                    <a:bodyPr/>
                    <a:lstStyle/>
                    <a:p>
                      <a:pPr indent="0" lvl="0" marL="0" rtl="0" algn="ctr">
                        <a:spcBef>
                          <a:spcPts val="0"/>
                        </a:spcBef>
                        <a:spcAft>
                          <a:spcPts val="0"/>
                        </a:spcAft>
                        <a:buNone/>
                      </a:pPr>
                      <a:r>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B</a:t>
                      </a:r>
                      <a:r>
                        <a:rPr lang="zh-TW">
                          <a:solidFill>
                            <a:schemeClr val="dk1"/>
                          </a:solidFill>
                        </a:rPr>
                        <a:t>efore tapering</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A</a:t>
                      </a:r>
                      <a:r>
                        <a:rPr lang="zh-TW">
                          <a:solidFill>
                            <a:schemeClr val="dk1"/>
                          </a:solidFill>
                        </a:rPr>
                        <a:t>fter tapering</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A</a:t>
                      </a:r>
                      <a:r>
                        <a:rPr lang="zh-TW">
                          <a:solidFill>
                            <a:schemeClr val="dk1"/>
                          </a:solidFill>
                        </a:rPr>
                        <a:t>ccuracy(%)</a:t>
                      </a:r>
                      <a:endParaRPr>
                        <a:solidFill>
                          <a:schemeClr val="dk1"/>
                        </a:solidFill>
                      </a:endParaRPr>
                    </a:p>
                  </a:txBody>
                  <a:tcPr marT="91425" marB="91425" marR="91425" marL="91425"/>
                </a:tc>
              </a:tr>
              <a:tr h="470550">
                <a:tc>
                  <a:txBody>
                    <a:bodyPr/>
                    <a:lstStyle/>
                    <a:p>
                      <a:pPr indent="0" lvl="0" marL="0" rtl="0" algn="ctr">
                        <a:lnSpc>
                          <a:spcPct val="115000"/>
                        </a:lnSpc>
                        <a:spcBef>
                          <a:spcPts val="0"/>
                        </a:spcBef>
                        <a:spcAft>
                          <a:spcPts val="1200"/>
                        </a:spcAft>
                        <a:buNone/>
                      </a:pPr>
                      <a:r>
                        <a:rPr lang="zh-TW">
                          <a:solidFill>
                            <a:schemeClr val="dk1"/>
                          </a:solidFill>
                        </a:rPr>
                        <a:t>H</a:t>
                      </a:r>
                      <a:r>
                        <a:rPr baseline="-25000" lang="zh-TW">
                          <a:solidFill>
                            <a:schemeClr val="dk1"/>
                          </a:solidFill>
                        </a:rPr>
                        <a:t>2</a:t>
                      </a:r>
                      <a:r>
                        <a:rPr lang="zh-TW">
                          <a:solidFill>
                            <a:schemeClr val="dk1"/>
                          </a:solidFill>
                        </a:rPr>
                        <a:t> </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-1.13728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-1.13728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99.99%</a:t>
                      </a:r>
                      <a:endParaRPr>
                        <a:solidFill>
                          <a:schemeClr val="dk1"/>
                        </a:solidFill>
                      </a:endParaRPr>
                    </a:p>
                  </a:txBody>
                  <a:tcPr marT="91425" marB="91425" marR="91425" marL="91425"/>
                </a:tc>
              </a:tr>
              <a:tr h="470550">
                <a:tc>
                  <a:txBody>
                    <a:bodyPr/>
                    <a:lstStyle/>
                    <a:p>
                      <a:pPr indent="0" lvl="0" marL="0" rtl="0" algn="ctr">
                        <a:spcBef>
                          <a:spcPts val="0"/>
                        </a:spcBef>
                        <a:spcAft>
                          <a:spcPts val="0"/>
                        </a:spcAft>
                        <a:buNone/>
                      </a:pPr>
                      <a:r>
                        <a:rPr lang="zh-TW">
                          <a:solidFill>
                            <a:schemeClr val="dk1"/>
                          </a:solidFill>
                        </a:rPr>
                        <a:t>HeH+</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-2.86268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-2.86268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99.99%</a:t>
                      </a:r>
                      <a:endParaRPr>
                        <a:solidFill>
                          <a:schemeClr val="dk1"/>
                        </a:solidFill>
                      </a:endParaRPr>
                    </a:p>
                  </a:txBody>
                  <a:tcPr marT="91425" marB="91425" marR="91425" marL="91425"/>
                </a:tc>
              </a:tr>
              <a:tr h="470550">
                <a:tc>
                  <a:txBody>
                    <a:bodyPr/>
                    <a:lstStyle/>
                    <a:p>
                      <a:pPr indent="0" lvl="0" marL="0" rtl="0" algn="ctr">
                        <a:lnSpc>
                          <a:spcPct val="115000"/>
                        </a:lnSpc>
                        <a:spcBef>
                          <a:spcPts val="0"/>
                        </a:spcBef>
                        <a:spcAft>
                          <a:spcPts val="1200"/>
                        </a:spcAft>
                        <a:buNone/>
                      </a:pPr>
                      <a:r>
                        <a:rPr lang="zh-TW">
                          <a:solidFill>
                            <a:schemeClr val="dk1"/>
                          </a:solidFill>
                        </a:rPr>
                        <a:t>H</a:t>
                      </a:r>
                      <a:r>
                        <a:rPr baseline="-25000" lang="zh-TW">
                          <a:solidFill>
                            <a:schemeClr val="dk1"/>
                          </a:solidFill>
                        </a:rPr>
                        <a:t>2</a:t>
                      </a:r>
                      <a:r>
                        <a:rPr lang="zh-TW">
                          <a:solidFill>
                            <a:schemeClr val="dk1"/>
                          </a:solidFill>
                        </a:rPr>
                        <a:t>O</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-75.02103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-75.02103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99.99%</a:t>
                      </a:r>
                      <a:endParaRPr>
                        <a:solidFill>
                          <a:schemeClr val="dk1"/>
                        </a:solidFill>
                      </a:endParaRPr>
                    </a:p>
                  </a:txBody>
                  <a:tcPr marT="91425" marB="91425" marR="91425" marL="91425"/>
                </a:tc>
              </a:tr>
              <a:tr h="470550">
                <a:tc>
                  <a:txBody>
                    <a:bodyPr/>
                    <a:lstStyle/>
                    <a:p>
                      <a:pPr indent="0" lvl="0" marL="0" rtl="0" algn="ctr">
                        <a:lnSpc>
                          <a:spcPct val="115000"/>
                        </a:lnSpc>
                        <a:spcBef>
                          <a:spcPts val="0"/>
                        </a:spcBef>
                        <a:spcAft>
                          <a:spcPts val="1200"/>
                        </a:spcAft>
                        <a:buNone/>
                      </a:pPr>
                      <a:r>
                        <a:rPr lang="zh-TW">
                          <a:solidFill>
                            <a:schemeClr val="dk1"/>
                          </a:solidFill>
                        </a:rPr>
                        <a:t>NH</a:t>
                      </a:r>
                      <a:r>
                        <a:rPr baseline="-25000" lang="zh-TW">
                          <a:solidFill>
                            <a:schemeClr val="dk1"/>
                          </a:solidFill>
                        </a:rPr>
                        <a:t>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-55.37949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-55.37949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zh-TW">
                          <a:solidFill>
                            <a:schemeClr val="dk1"/>
                          </a:solidFill>
                        </a:rPr>
                        <a:t>99.99%</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Hydrogen chains?</a:t>
            </a:r>
            <a:endParaRPr/>
          </a:p>
        </p:txBody>
      </p:sp>
      <p:pic>
        <p:nvPicPr>
          <p:cNvPr id="211" name="Google Shape;211;p27"/>
          <p:cNvPicPr preferRelativeResize="0"/>
          <p:nvPr/>
        </p:nvPicPr>
        <p:blipFill>
          <a:blip r:embed="rId3">
            <a:alphaModFix/>
          </a:blip>
          <a:stretch>
            <a:fillRect/>
          </a:stretch>
        </p:blipFill>
        <p:spPr>
          <a:xfrm>
            <a:off x="152400" y="1079250"/>
            <a:ext cx="2776050" cy="2018500"/>
          </a:xfrm>
          <a:prstGeom prst="rect">
            <a:avLst/>
          </a:prstGeom>
          <a:noFill/>
          <a:ln>
            <a:noFill/>
          </a:ln>
        </p:spPr>
      </p:pic>
      <p:pic>
        <p:nvPicPr>
          <p:cNvPr id="212" name="Google Shape;212;p27"/>
          <p:cNvPicPr preferRelativeResize="0"/>
          <p:nvPr/>
        </p:nvPicPr>
        <p:blipFill>
          <a:blip r:embed="rId4">
            <a:alphaModFix/>
          </a:blip>
          <a:stretch>
            <a:fillRect/>
          </a:stretch>
        </p:blipFill>
        <p:spPr>
          <a:xfrm>
            <a:off x="3250805" y="1048863"/>
            <a:ext cx="2814350" cy="2079275"/>
          </a:xfrm>
          <a:prstGeom prst="rect">
            <a:avLst/>
          </a:prstGeom>
          <a:noFill/>
          <a:ln>
            <a:noFill/>
          </a:ln>
        </p:spPr>
      </p:pic>
      <p:pic>
        <p:nvPicPr>
          <p:cNvPr id="213" name="Google Shape;213;p27"/>
          <p:cNvPicPr preferRelativeResize="0"/>
          <p:nvPr/>
        </p:nvPicPr>
        <p:blipFill>
          <a:blip r:embed="rId5">
            <a:alphaModFix/>
          </a:blip>
          <a:stretch>
            <a:fillRect/>
          </a:stretch>
        </p:blipFill>
        <p:spPr>
          <a:xfrm>
            <a:off x="6387510" y="1079250"/>
            <a:ext cx="2705841" cy="2018500"/>
          </a:xfrm>
          <a:prstGeom prst="rect">
            <a:avLst/>
          </a:prstGeom>
          <a:noFill/>
          <a:ln>
            <a:noFill/>
          </a:ln>
        </p:spPr>
      </p:pic>
      <p:pic>
        <p:nvPicPr>
          <p:cNvPr id="214" name="Google Shape;214;p27"/>
          <p:cNvPicPr preferRelativeResize="0"/>
          <p:nvPr/>
        </p:nvPicPr>
        <p:blipFill>
          <a:blip r:embed="rId6">
            <a:alphaModFix/>
          </a:blip>
          <a:stretch>
            <a:fillRect/>
          </a:stretch>
        </p:blipFill>
        <p:spPr>
          <a:xfrm>
            <a:off x="5789775" y="3199275"/>
            <a:ext cx="3190800" cy="1838825"/>
          </a:xfrm>
          <a:prstGeom prst="rect">
            <a:avLst/>
          </a:prstGeom>
          <a:noFill/>
          <a:ln>
            <a:noFill/>
          </a:ln>
        </p:spPr>
      </p:pic>
      <p:sp>
        <p:nvSpPr>
          <p:cNvPr id="215" name="Google Shape;215;p27"/>
          <p:cNvSpPr txBox="1"/>
          <p:nvPr/>
        </p:nvSpPr>
        <p:spPr>
          <a:xfrm>
            <a:off x="2737050" y="397065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u="sng">
                <a:solidFill>
                  <a:srgbClr val="4DD0E1"/>
                </a:solidFill>
                <a:hlinkClick r:id="rId7">
                  <a:extLst>
                    <a:ext uri="{A12FA001-AC4F-418D-AE19-62706E023703}">
                      <ahyp:hlinkClr val="tx"/>
                    </a:ext>
                  </a:extLst>
                </a:hlinkClick>
              </a:rPr>
              <a:t>Yoshioka, Nobuyuki, et al. "Variational quantum simulation for periodic materials." Physical Review Research 4.1 (2022): 013052.</a:t>
            </a:r>
            <a:endParaRPr/>
          </a:p>
        </p:txBody>
      </p:sp>
      <p:sp>
        <p:nvSpPr>
          <p:cNvPr id="216" name="Google Shape;216;p27"/>
          <p:cNvSpPr txBox="1"/>
          <p:nvPr/>
        </p:nvSpPr>
        <p:spPr>
          <a:xfrm>
            <a:off x="2148375" y="2461725"/>
            <a:ext cx="1012200" cy="44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zh-TW" sz="1700">
                <a:solidFill>
                  <a:schemeClr val="dk1"/>
                </a:solidFill>
              </a:rPr>
              <a:t>H</a:t>
            </a:r>
            <a:r>
              <a:rPr baseline="-25000" lang="zh-TW" sz="1700">
                <a:solidFill>
                  <a:schemeClr val="dk1"/>
                </a:solidFill>
              </a:rPr>
              <a:t>4</a:t>
            </a:r>
            <a:r>
              <a:rPr lang="zh-TW" sz="1700">
                <a:solidFill>
                  <a:schemeClr val="dk1"/>
                </a:solidFill>
              </a:rPr>
              <a:t> </a:t>
            </a:r>
            <a:endParaRPr>
              <a:latin typeface="Open Sans"/>
              <a:ea typeface="Open Sans"/>
              <a:cs typeface="Open Sans"/>
              <a:sym typeface="Open Sans"/>
            </a:endParaRPr>
          </a:p>
        </p:txBody>
      </p:sp>
      <p:sp>
        <p:nvSpPr>
          <p:cNvPr id="217" name="Google Shape;217;p27"/>
          <p:cNvSpPr txBox="1"/>
          <p:nvPr/>
        </p:nvSpPr>
        <p:spPr>
          <a:xfrm>
            <a:off x="5239950" y="2461725"/>
            <a:ext cx="1012200" cy="44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zh-TW" sz="1700">
                <a:solidFill>
                  <a:schemeClr val="dk1"/>
                </a:solidFill>
              </a:rPr>
              <a:t>H</a:t>
            </a:r>
            <a:r>
              <a:rPr baseline="-25000" lang="zh-TW" sz="1700">
                <a:solidFill>
                  <a:schemeClr val="dk1"/>
                </a:solidFill>
              </a:rPr>
              <a:t>6</a:t>
            </a:r>
            <a:r>
              <a:rPr lang="zh-TW" sz="1700">
                <a:solidFill>
                  <a:schemeClr val="dk1"/>
                </a:solidFill>
              </a:rPr>
              <a:t> </a:t>
            </a:r>
            <a:endParaRPr>
              <a:latin typeface="Open Sans"/>
              <a:ea typeface="Open Sans"/>
              <a:cs typeface="Open Sans"/>
              <a:sym typeface="Open Sans"/>
            </a:endParaRPr>
          </a:p>
        </p:txBody>
      </p:sp>
      <p:sp>
        <p:nvSpPr>
          <p:cNvPr id="218" name="Google Shape;218;p27"/>
          <p:cNvSpPr txBox="1"/>
          <p:nvPr/>
        </p:nvSpPr>
        <p:spPr>
          <a:xfrm>
            <a:off x="8399700" y="2461725"/>
            <a:ext cx="744300" cy="44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zh-TW" sz="1700">
                <a:solidFill>
                  <a:schemeClr val="dk1"/>
                </a:solidFill>
              </a:rPr>
              <a:t>H</a:t>
            </a:r>
            <a:r>
              <a:rPr baseline="-25000" lang="zh-TW" sz="1700">
                <a:solidFill>
                  <a:schemeClr val="dk1"/>
                </a:solidFill>
              </a:rPr>
              <a:t>8</a:t>
            </a:r>
            <a:r>
              <a:rPr lang="zh-TW" sz="1700">
                <a:solidFill>
                  <a:schemeClr val="dk1"/>
                </a:solidFill>
              </a:rPr>
              <a:t>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Challenges during the Hackathon</a:t>
            </a:r>
            <a:endParaRPr/>
          </a:p>
        </p:txBody>
      </p:sp>
      <p:pic>
        <p:nvPicPr>
          <p:cNvPr id="224" name="Google Shape;224;p28"/>
          <p:cNvPicPr preferRelativeResize="0"/>
          <p:nvPr/>
        </p:nvPicPr>
        <p:blipFill rotWithShape="1">
          <a:blip r:embed="rId3">
            <a:alphaModFix/>
          </a:blip>
          <a:srcRect b="0" l="9171" r="9162" t="0"/>
          <a:stretch/>
        </p:blipFill>
        <p:spPr>
          <a:xfrm>
            <a:off x="1324634" y="1644325"/>
            <a:ext cx="3194538" cy="2159649"/>
          </a:xfrm>
          <a:prstGeom prst="rect">
            <a:avLst/>
          </a:prstGeom>
          <a:noFill/>
          <a:ln>
            <a:noFill/>
          </a:ln>
        </p:spPr>
      </p:pic>
      <p:pic>
        <p:nvPicPr>
          <p:cNvPr id="225" name="Google Shape;225;p28"/>
          <p:cNvPicPr preferRelativeResize="0"/>
          <p:nvPr/>
        </p:nvPicPr>
        <p:blipFill>
          <a:blip r:embed="rId4">
            <a:alphaModFix/>
          </a:blip>
          <a:stretch>
            <a:fillRect/>
          </a:stretch>
        </p:blipFill>
        <p:spPr>
          <a:xfrm>
            <a:off x="4791948" y="2078148"/>
            <a:ext cx="2235874" cy="1725825"/>
          </a:xfrm>
          <a:prstGeom prst="rect">
            <a:avLst/>
          </a:prstGeom>
          <a:noFill/>
          <a:ln>
            <a:noFill/>
          </a:ln>
        </p:spPr>
      </p:pic>
      <p:sp>
        <p:nvSpPr>
          <p:cNvPr id="226" name="Google Shape;226;p28"/>
          <p:cNvSpPr txBox="1"/>
          <p:nvPr/>
        </p:nvSpPr>
        <p:spPr>
          <a:xfrm>
            <a:off x="2390100" y="3966400"/>
            <a:ext cx="470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800">
                <a:solidFill>
                  <a:schemeClr val="dk1"/>
                </a:solidFill>
              </a:rPr>
              <a:t>FreezeCoreTransformer()</a:t>
            </a:r>
            <a:endParaRPr b="1" sz="2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zh-TW"/>
              <a:t>Impact on Quantum Community</a:t>
            </a:r>
            <a:endParaRPr/>
          </a:p>
        </p:txBody>
      </p:sp>
      <p:sp>
        <p:nvSpPr>
          <p:cNvPr id="232" name="Google Shape;232;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Arial"/>
              <a:buChar char="●"/>
            </a:pPr>
            <a:r>
              <a:rPr lang="zh-TW" sz="2000">
                <a:latin typeface="Arial"/>
                <a:ea typeface="Arial"/>
                <a:cs typeface="Arial"/>
                <a:sym typeface="Arial"/>
              </a:rPr>
              <a:t>Drug Discovery and Design</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zh-TW" sz="2000">
                <a:latin typeface="Arial"/>
                <a:ea typeface="Arial"/>
                <a:cs typeface="Arial"/>
                <a:sym typeface="Arial"/>
              </a:rPr>
              <a:t>Catalyst Design</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zh-TW" sz="2000">
                <a:latin typeface="Arial"/>
                <a:ea typeface="Arial"/>
                <a:cs typeface="Arial"/>
                <a:sym typeface="Arial"/>
              </a:rPr>
              <a:t>Nanotechnology</a:t>
            </a:r>
            <a:endParaRPr sz="1200">
              <a:highlight>
                <a:srgbClr val="444654"/>
              </a:highlight>
              <a:latin typeface="Arial"/>
              <a:ea typeface="Arial"/>
              <a:cs typeface="Arial"/>
              <a:sym typeface="Arial"/>
            </a:endParaRPr>
          </a:p>
        </p:txBody>
      </p:sp>
      <p:pic>
        <p:nvPicPr>
          <p:cNvPr id="233" name="Google Shape;233;p29"/>
          <p:cNvPicPr preferRelativeResize="0"/>
          <p:nvPr/>
        </p:nvPicPr>
        <p:blipFill>
          <a:blip r:embed="rId3">
            <a:alphaModFix/>
          </a:blip>
          <a:stretch>
            <a:fillRect/>
          </a:stretch>
        </p:blipFill>
        <p:spPr>
          <a:xfrm>
            <a:off x="6104525" y="117275"/>
            <a:ext cx="3039475" cy="474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What we have done and Future work</a:t>
            </a:r>
            <a:endParaRPr/>
          </a:p>
        </p:txBody>
      </p:sp>
      <p:sp>
        <p:nvSpPr>
          <p:cNvPr id="239" name="Google Shape;239;p30"/>
          <p:cNvSpPr txBox="1"/>
          <p:nvPr>
            <p:ph idx="1" type="body"/>
          </p:nvPr>
        </p:nvSpPr>
        <p:spPr>
          <a:xfrm>
            <a:off x="311700" y="1147225"/>
            <a:ext cx="8721300" cy="2911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Arial"/>
              <a:buChar char="●"/>
            </a:pPr>
            <a:r>
              <a:rPr lang="zh-TW" sz="2000">
                <a:latin typeface="Arial"/>
                <a:ea typeface="Arial"/>
                <a:cs typeface="Arial"/>
                <a:sym typeface="Arial"/>
              </a:rPr>
              <a:t>We learned:</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zh-TW" sz="2000">
                <a:latin typeface="Arial"/>
                <a:ea typeface="Arial"/>
                <a:cs typeface="Arial"/>
                <a:sym typeface="Arial"/>
              </a:rPr>
              <a:t>The concept of simulating </a:t>
            </a:r>
            <a:r>
              <a:rPr lang="zh-TW" sz="2000">
                <a:latin typeface="Arial"/>
                <a:ea typeface="Arial"/>
                <a:cs typeface="Arial"/>
                <a:sym typeface="Arial"/>
              </a:rPr>
              <a:t>moleclues</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zh-TW" sz="2000">
                <a:latin typeface="Arial"/>
                <a:ea typeface="Arial"/>
                <a:cs typeface="Arial"/>
                <a:sym typeface="Arial"/>
              </a:rPr>
              <a:t>Tapering qubits</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zh-TW" sz="2000">
                <a:latin typeface="Arial"/>
                <a:ea typeface="Arial"/>
                <a:cs typeface="Arial"/>
                <a:sym typeface="Arial"/>
              </a:rPr>
              <a:t>Find the ground state energy by qiskit</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zh-TW" sz="2000">
                <a:latin typeface="Arial"/>
                <a:ea typeface="Arial"/>
                <a:cs typeface="Arial"/>
                <a:sym typeface="Arial"/>
              </a:rPr>
              <a:t>Future work:</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zh-TW" sz="2000">
                <a:latin typeface="Arial"/>
                <a:ea typeface="Arial"/>
                <a:cs typeface="Arial"/>
                <a:sym typeface="Arial"/>
              </a:rPr>
              <a:t>T</a:t>
            </a:r>
            <a:r>
              <a:rPr lang="zh-TW" sz="2000">
                <a:latin typeface="Arial"/>
                <a:ea typeface="Arial"/>
                <a:cs typeface="Arial"/>
                <a:sym typeface="Arial"/>
              </a:rPr>
              <a:t>ry tapering the bigger molecules</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zh-TW" sz="2000">
                <a:latin typeface="Arial"/>
                <a:ea typeface="Arial"/>
                <a:cs typeface="Arial"/>
                <a:sym typeface="Arial"/>
              </a:rPr>
              <a:t>Run on a real quantum computer</a:t>
            </a:r>
            <a:endParaRPr sz="2000">
              <a:latin typeface="Arial"/>
              <a:ea typeface="Arial"/>
              <a:cs typeface="Arial"/>
              <a:sym typeface="Arial"/>
            </a:endParaRPr>
          </a:p>
          <a:p>
            <a:pPr indent="-355600" lvl="1" marL="914400" rtl="0" algn="l">
              <a:spcBef>
                <a:spcPts val="0"/>
              </a:spcBef>
              <a:spcAft>
                <a:spcPts val="0"/>
              </a:spcAft>
              <a:buSzPts val="2000"/>
              <a:buFont typeface="Arial"/>
              <a:buChar char="○"/>
            </a:pPr>
            <a:r>
              <a:rPr lang="zh-TW" sz="2000">
                <a:latin typeface="Arial"/>
                <a:ea typeface="Arial"/>
                <a:cs typeface="Arial"/>
                <a:sym typeface="Arial"/>
              </a:rPr>
              <a:t>Test different ansatz or basis to improve the performance of VQE</a:t>
            </a:r>
            <a:endParaRPr sz="2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1"/>
          <p:cNvPicPr preferRelativeResize="0"/>
          <p:nvPr/>
        </p:nvPicPr>
        <p:blipFill>
          <a:blip r:embed="rId3">
            <a:alphaModFix/>
          </a:blip>
          <a:stretch>
            <a:fillRect/>
          </a:stretch>
        </p:blipFill>
        <p:spPr>
          <a:xfrm>
            <a:off x="5820450" y="1288325"/>
            <a:ext cx="3135375" cy="3135375"/>
          </a:xfrm>
          <a:prstGeom prst="rect">
            <a:avLst/>
          </a:prstGeom>
          <a:noFill/>
          <a:ln>
            <a:noFill/>
          </a:ln>
        </p:spPr>
      </p:pic>
      <p:sp>
        <p:nvSpPr>
          <p:cNvPr id="245" name="Google Shape;245;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Conclusion</a:t>
            </a:r>
            <a:endParaRPr/>
          </a:p>
        </p:txBody>
      </p:sp>
      <p:sp>
        <p:nvSpPr>
          <p:cNvPr id="246" name="Google Shape;246;p31"/>
          <p:cNvSpPr txBox="1"/>
          <p:nvPr>
            <p:ph idx="1" type="body"/>
          </p:nvPr>
        </p:nvSpPr>
        <p:spPr>
          <a:xfrm>
            <a:off x="311700" y="1225225"/>
            <a:ext cx="5552100" cy="335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zh-TW" sz="2000"/>
              <a:t>Learning &amp; A</a:t>
            </a:r>
            <a:r>
              <a:rPr lang="zh-TW" sz="2000"/>
              <a:t>pplying qubit tapering with Qiskit</a:t>
            </a:r>
            <a:endParaRPr sz="2000"/>
          </a:p>
          <a:p>
            <a:pPr indent="-355600" lvl="0" marL="457200" rtl="0" algn="l">
              <a:spcBef>
                <a:spcPts val="0"/>
              </a:spcBef>
              <a:spcAft>
                <a:spcPts val="0"/>
              </a:spcAft>
              <a:buSzPts val="2000"/>
              <a:buChar char="●"/>
            </a:pPr>
            <a:r>
              <a:rPr lang="zh-TW" sz="2000"/>
              <a:t>Comparison between VQE and NumPy Eigensolver</a:t>
            </a:r>
            <a:endParaRPr sz="2000"/>
          </a:p>
          <a:p>
            <a:pPr indent="-355600" lvl="0" marL="457200" rtl="0" algn="l">
              <a:spcBef>
                <a:spcPts val="0"/>
              </a:spcBef>
              <a:spcAft>
                <a:spcPts val="0"/>
              </a:spcAft>
              <a:buSzPts val="2000"/>
              <a:buChar char="●"/>
            </a:pPr>
            <a:r>
              <a:rPr lang="zh-TW" sz="2000"/>
              <a:t>Challenging the challenge – Hydrogen chain </a:t>
            </a:r>
            <a:endParaRPr sz="2000"/>
          </a:p>
          <a:p>
            <a:pPr indent="-355600" lvl="0" marL="457200" rtl="0" algn="l">
              <a:spcBef>
                <a:spcPts val="0"/>
              </a:spcBef>
              <a:spcAft>
                <a:spcPts val="0"/>
              </a:spcAft>
              <a:buClr>
                <a:srgbClr val="FF0000"/>
              </a:buClr>
              <a:buSzPts val="2000"/>
              <a:buChar char="●"/>
            </a:pPr>
            <a:r>
              <a:rPr b="1" lang="zh-TW" sz="2000">
                <a:solidFill>
                  <a:srgbClr val="FF0000"/>
                </a:solidFill>
              </a:rPr>
              <a:t>Friendship </a:t>
            </a:r>
            <a:r>
              <a:rPr b="1" lang="zh-TW" sz="2000">
                <a:solidFill>
                  <a:srgbClr val="FF0000"/>
                </a:solidFill>
              </a:rPr>
              <a:t>&amp; Collaborating</a:t>
            </a:r>
            <a:endParaRPr b="1" sz="2000">
              <a:solidFill>
                <a:srgbClr val="FF0000"/>
              </a:solidFill>
            </a:endParaRPr>
          </a:p>
          <a:p>
            <a:pPr indent="0" lvl="0" marL="457200" rtl="0" algn="l">
              <a:spcBef>
                <a:spcPts val="1200"/>
              </a:spcBef>
              <a:spcAft>
                <a:spcPts val="1200"/>
              </a:spcAft>
              <a:buNone/>
            </a:pPr>
            <a:r>
              <a:rPr lang="zh-TW" sz="2100"/>
              <a:t>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3976" l="0" r="0" t="3967"/>
          <a:stretch/>
        </p:blipFill>
        <p:spPr>
          <a:xfrm>
            <a:off x="5901750" y="4076325"/>
            <a:ext cx="3390725" cy="969600"/>
          </a:xfrm>
          <a:prstGeom prst="rect">
            <a:avLst/>
          </a:prstGeom>
          <a:noFill/>
          <a:ln>
            <a:noFill/>
          </a:ln>
        </p:spPr>
      </p:pic>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Our goals for hackathon</a:t>
            </a:r>
            <a:endParaRPr/>
          </a:p>
        </p:txBody>
      </p:sp>
      <p:sp>
        <p:nvSpPr>
          <p:cNvPr id="70" name="Google Shape;70;p14"/>
          <p:cNvSpPr txBox="1"/>
          <p:nvPr>
            <p:ph idx="1" type="body"/>
          </p:nvPr>
        </p:nvSpPr>
        <p:spPr>
          <a:xfrm>
            <a:off x="426125" y="1310575"/>
            <a:ext cx="85290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sz="2600">
                <a:latin typeface="Arial"/>
                <a:ea typeface="Arial"/>
                <a:cs typeface="Arial"/>
                <a:sym typeface="Arial"/>
              </a:rPr>
              <a:t>Get familiar with the </a:t>
            </a:r>
            <a:r>
              <a:rPr lang="zh-TW" sz="2600">
                <a:solidFill>
                  <a:srgbClr val="FF0000"/>
                </a:solidFill>
                <a:latin typeface="Arial"/>
                <a:ea typeface="Arial"/>
                <a:cs typeface="Arial"/>
                <a:sym typeface="Arial"/>
              </a:rPr>
              <a:t>concept</a:t>
            </a:r>
            <a:r>
              <a:rPr lang="zh-TW" sz="2600">
                <a:latin typeface="Arial"/>
                <a:ea typeface="Arial"/>
                <a:cs typeface="Arial"/>
                <a:sym typeface="Arial"/>
              </a:rPr>
              <a:t> of tapering</a:t>
            </a:r>
            <a:endParaRPr sz="2600">
              <a:latin typeface="Arial"/>
              <a:ea typeface="Arial"/>
              <a:cs typeface="Arial"/>
              <a:sym typeface="Arial"/>
            </a:endParaRPr>
          </a:p>
          <a:p>
            <a:pPr indent="0" lvl="0" marL="0" rtl="0" algn="l">
              <a:spcBef>
                <a:spcPts val="1200"/>
              </a:spcBef>
              <a:spcAft>
                <a:spcPts val="0"/>
              </a:spcAft>
              <a:buNone/>
            </a:pPr>
            <a:r>
              <a:t/>
            </a:r>
            <a:endParaRPr sz="2600">
              <a:latin typeface="Arial"/>
              <a:ea typeface="Arial"/>
              <a:cs typeface="Arial"/>
              <a:sym typeface="Arial"/>
            </a:endParaRPr>
          </a:p>
          <a:p>
            <a:pPr indent="0" lvl="0" marL="0" rtl="0" algn="l">
              <a:spcBef>
                <a:spcPts val="1200"/>
              </a:spcBef>
              <a:spcAft>
                <a:spcPts val="0"/>
              </a:spcAft>
              <a:buNone/>
            </a:pPr>
            <a:r>
              <a:rPr lang="zh-TW" sz="2600">
                <a:latin typeface="Arial"/>
                <a:ea typeface="Arial"/>
                <a:cs typeface="Arial"/>
                <a:sym typeface="Arial"/>
              </a:rPr>
              <a:t>Run </a:t>
            </a:r>
            <a:r>
              <a:rPr lang="zh-TW" sz="2600">
                <a:solidFill>
                  <a:srgbClr val="FF0000"/>
                </a:solidFill>
                <a:latin typeface="Arial"/>
                <a:ea typeface="Arial"/>
                <a:cs typeface="Arial"/>
                <a:sym typeface="Arial"/>
              </a:rPr>
              <a:t>experiment</a:t>
            </a:r>
            <a:r>
              <a:rPr lang="zh-TW" sz="2600">
                <a:latin typeface="Arial"/>
                <a:ea typeface="Arial"/>
                <a:cs typeface="Arial"/>
                <a:sym typeface="Arial"/>
              </a:rPr>
              <a:t> on H</a:t>
            </a:r>
            <a:r>
              <a:rPr baseline="-25000" lang="zh-TW" sz="2600">
                <a:latin typeface="Arial"/>
                <a:ea typeface="Arial"/>
                <a:cs typeface="Arial"/>
                <a:sym typeface="Arial"/>
              </a:rPr>
              <a:t>2</a:t>
            </a:r>
            <a:r>
              <a:rPr lang="zh-TW" sz="2600">
                <a:latin typeface="Arial"/>
                <a:ea typeface="Arial"/>
                <a:cs typeface="Arial"/>
                <a:sym typeface="Arial"/>
              </a:rPr>
              <a:t> , HeH</a:t>
            </a:r>
            <a:r>
              <a:rPr baseline="30000" lang="zh-TW" sz="2600">
                <a:latin typeface="Arial"/>
                <a:ea typeface="Arial"/>
                <a:cs typeface="Arial"/>
                <a:sym typeface="Arial"/>
              </a:rPr>
              <a:t>+</a:t>
            </a:r>
            <a:r>
              <a:rPr lang="zh-TW" sz="2600">
                <a:latin typeface="Arial"/>
                <a:ea typeface="Arial"/>
                <a:cs typeface="Arial"/>
                <a:sym typeface="Arial"/>
              </a:rPr>
              <a:t> ,  H</a:t>
            </a:r>
            <a:r>
              <a:rPr baseline="-25000" lang="zh-TW" sz="2600">
                <a:latin typeface="Arial"/>
                <a:ea typeface="Arial"/>
                <a:cs typeface="Arial"/>
                <a:sym typeface="Arial"/>
              </a:rPr>
              <a:t>2</a:t>
            </a:r>
            <a:r>
              <a:rPr lang="zh-TW" sz="2600">
                <a:latin typeface="Arial"/>
                <a:ea typeface="Arial"/>
                <a:cs typeface="Arial"/>
                <a:sym typeface="Arial"/>
              </a:rPr>
              <a:t>O and NH</a:t>
            </a:r>
            <a:r>
              <a:rPr baseline="-25000" lang="zh-TW" sz="2600">
                <a:latin typeface="Arial"/>
                <a:ea typeface="Arial"/>
                <a:cs typeface="Arial"/>
                <a:sym typeface="Arial"/>
              </a:rPr>
              <a:t>3</a:t>
            </a:r>
            <a:endParaRPr baseline="-25000" sz="2600">
              <a:latin typeface="Arial"/>
              <a:ea typeface="Arial"/>
              <a:cs typeface="Arial"/>
              <a:sym typeface="Arial"/>
            </a:endParaRPr>
          </a:p>
          <a:p>
            <a:pPr indent="0" lvl="0" marL="0" rtl="0" algn="l">
              <a:spcBef>
                <a:spcPts val="1200"/>
              </a:spcBef>
              <a:spcAft>
                <a:spcPts val="0"/>
              </a:spcAft>
              <a:buNone/>
            </a:pPr>
            <a:r>
              <a:t/>
            </a:r>
            <a:endParaRPr baseline="-25000" sz="2600">
              <a:latin typeface="Arial"/>
              <a:ea typeface="Arial"/>
              <a:cs typeface="Arial"/>
              <a:sym typeface="Arial"/>
            </a:endParaRPr>
          </a:p>
          <a:p>
            <a:pPr indent="0" lvl="0" marL="0" rtl="0" algn="l">
              <a:spcBef>
                <a:spcPts val="1200"/>
              </a:spcBef>
              <a:spcAft>
                <a:spcPts val="1200"/>
              </a:spcAft>
              <a:buNone/>
            </a:pPr>
            <a:r>
              <a:rPr lang="zh-TW" sz="2600">
                <a:latin typeface="Arial"/>
                <a:ea typeface="Arial"/>
                <a:cs typeface="Arial"/>
                <a:sym typeface="Arial"/>
              </a:rPr>
              <a:t>Obtain tapered qubit Hamiltonian of Hydrogen chain</a:t>
            </a:r>
            <a:endParaRPr sz="2600">
              <a:latin typeface="Arial"/>
              <a:ea typeface="Arial"/>
              <a:cs typeface="Arial"/>
              <a:sym typeface="Arial"/>
            </a:endParaRPr>
          </a:p>
        </p:txBody>
      </p:sp>
      <p:sp>
        <p:nvSpPr>
          <p:cNvPr id="71" name="Google Shape;71;p14"/>
          <p:cNvSpPr/>
          <p:nvPr/>
        </p:nvSpPr>
        <p:spPr>
          <a:xfrm rot="5400000">
            <a:off x="3462300" y="1888675"/>
            <a:ext cx="743700" cy="5826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rot="5400000">
            <a:off x="3462300" y="1888675"/>
            <a:ext cx="743700" cy="5826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rot="5400000">
            <a:off x="3462300" y="3071500"/>
            <a:ext cx="743700" cy="5826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How does tapering work?</a:t>
            </a:r>
            <a:endParaRPr/>
          </a:p>
        </p:txBody>
      </p:sp>
      <p:sp>
        <p:nvSpPr>
          <p:cNvPr id="79" name="Google Shape;79;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1063050" y="1650963"/>
            <a:ext cx="2972750" cy="2648000"/>
          </a:xfrm>
          <a:prstGeom prst="rect">
            <a:avLst/>
          </a:prstGeom>
          <a:noFill/>
          <a:ln>
            <a:noFill/>
          </a:ln>
        </p:spPr>
      </p:pic>
      <p:sp>
        <p:nvSpPr>
          <p:cNvPr id="81" name="Google Shape;81;p15"/>
          <p:cNvSpPr txBox="1"/>
          <p:nvPr/>
        </p:nvSpPr>
        <p:spPr>
          <a:xfrm>
            <a:off x="4035800" y="2414675"/>
            <a:ext cx="4694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5000">
                <a:solidFill>
                  <a:schemeClr val="dk1"/>
                </a:solidFill>
                <a:latin typeface="Lato"/>
                <a:ea typeface="Lato"/>
                <a:cs typeface="Lato"/>
                <a:sym typeface="Lato"/>
              </a:rPr>
              <a:t>= 16 qubits?</a:t>
            </a:r>
            <a:endParaRPr sz="5000">
              <a:solidFill>
                <a:schemeClr val="dk1"/>
              </a:solidFill>
              <a:latin typeface="Lato"/>
              <a:ea typeface="Lato"/>
              <a:cs typeface="Lato"/>
              <a:sym typeface="Lato"/>
            </a:endParaRPr>
          </a:p>
        </p:txBody>
      </p:sp>
      <p:pic>
        <p:nvPicPr>
          <p:cNvPr id="82" name="Google Shape;82;p15"/>
          <p:cNvPicPr preferRelativeResize="0"/>
          <p:nvPr/>
        </p:nvPicPr>
        <p:blipFill>
          <a:blip r:embed="rId4">
            <a:alphaModFix/>
          </a:blip>
          <a:stretch>
            <a:fillRect/>
          </a:stretch>
        </p:blipFill>
        <p:spPr>
          <a:xfrm>
            <a:off x="7623250" y="1225438"/>
            <a:ext cx="559850" cy="3499060"/>
          </a:xfrm>
          <a:prstGeom prst="rect">
            <a:avLst/>
          </a:prstGeom>
          <a:noFill/>
          <a:ln>
            <a:noFill/>
          </a:ln>
        </p:spPr>
      </p:pic>
      <p:sp>
        <p:nvSpPr>
          <p:cNvPr id="83" name="Google Shape;83;p15"/>
          <p:cNvSpPr txBox="1"/>
          <p:nvPr/>
        </p:nvSpPr>
        <p:spPr>
          <a:xfrm>
            <a:off x="3213775" y="4642075"/>
            <a:ext cx="43467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84" name="Google Shape;84;p15"/>
          <p:cNvPicPr preferRelativeResize="0"/>
          <p:nvPr/>
        </p:nvPicPr>
        <p:blipFill>
          <a:blip r:embed="rId5">
            <a:alphaModFix/>
          </a:blip>
          <a:stretch>
            <a:fillRect/>
          </a:stretch>
        </p:blipFill>
        <p:spPr>
          <a:xfrm>
            <a:off x="907525" y="1115175"/>
            <a:ext cx="7275574" cy="3648050"/>
          </a:xfrm>
          <a:prstGeom prst="rect">
            <a:avLst/>
          </a:prstGeom>
          <a:noFill/>
          <a:ln>
            <a:noFill/>
          </a:ln>
        </p:spPr>
      </p:pic>
      <p:sp>
        <p:nvSpPr>
          <p:cNvPr id="85" name="Google Shape;85;p15"/>
          <p:cNvSpPr txBox="1"/>
          <p:nvPr/>
        </p:nvSpPr>
        <p:spPr>
          <a:xfrm>
            <a:off x="6144000" y="47245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u="sng">
                <a:solidFill>
                  <a:schemeClr val="hlink"/>
                </a:solidFill>
                <a:hlinkClick r:id="rId6"/>
              </a:rPr>
              <a:t>The Symmetry Of Water Molecules (ozmo.io)</a:t>
            </a:r>
            <a:endParaRPr/>
          </a:p>
        </p:txBody>
      </p:sp>
      <p:sp>
        <p:nvSpPr>
          <p:cNvPr id="86" name="Google Shape;86;p15"/>
          <p:cNvSpPr txBox="1"/>
          <p:nvPr/>
        </p:nvSpPr>
        <p:spPr>
          <a:xfrm>
            <a:off x="5720400" y="4558675"/>
            <a:ext cx="384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u="sng">
                <a:solidFill>
                  <a:schemeClr val="hlink"/>
                </a:solidFill>
                <a:hlinkClick r:id="rId7"/>
              </a:rPr>
              <a:t>The Configuration of the Water Molecule | (psu.edu)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6"/>
          <p:cNvPicPr preferRelativeResize="0"/>
          <p:nvPr/>
        </p:nvPicPr>
        <p:blipFill>
          <a:blip r:embed="rId3">
            <a:alphaModFix/>
          </a:blip>
          <a:stretch>
            <a:fillRect/>
          </a:stretch>
        </p:blipFill>
        <p:spPr>
          <a:xfrm>
            <a:off x="5010675" y="2810825"/>
            <a:ext cx="2958900" cy="2071225"/>
          </a:xfrm>
          <a:prstGeom prst="rect">
            <a:avLst/>
          </a:prstGeom>
          <a:noFill/>
          <a:ln>
            <a:noFill/>
          </a:ln>
        </p:spPr>
      </p:pic>
      <p:sp>
        <p:nvSpPr>
          <p:cNvPr id="92" name="Google Shape;92;p16"/>
          <p:cNvSpPr txBox="1"/>
          <p:nvPr>
            <p:ph type="title"/>
          </p:nvPr>
        </p:nvSpPr>
        <p:spPr>
          <a:xfrm>
            <a:off x="538550" y="671375"/>
            <a:ext cx="7038900" cy="914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What can tapering do?</a:t>
            </a:r>
            <a:endParaRPr/>
          </a:p>
        </p:txBody>
      </p:sp>
      <p:sp>
        <p:nvSpPr>
          <p:cNvPr id="93" name="Google Shape;93;p16"/>
          <p:cNvSpPr txBox="1"/>
          <p:nvPr>
            <p:ph idx="1" type="body"/>
          </p:nvPr>
        </p:nvSpPr>
        <p:spPr>
          <a:xfrm>
            <a:off x="426125" y="1785500"/>
            <a:ext cx="8529000" cy="2911200"/>
          </a:xfrm>
          <a:prstGeom prst="rect">
            <a:avLst/>
          </a:prstGeom>
        </p:spPr>
        <p:txBody>
          <a:bodyPr anchorCtr="0" anchor="t" bIns="91425" lIns="91425" spcFirstLastPara="1" rIns="91425" wrap="square" tIns="91425">
            <a:noAutofit/>
          </a:bodyPr>
          <a:lstStyle/>
          <a:p>
            <a:pPr indent="-368300" lvl="0" marL="457200" rtl="0" algn="l">
              <a:lnSpc>
                <a:spcPct val="105000"/>
              </a:lnSpc>
              <a:spcBef>
                <a:spcPts val="0"/>
              </a:spcBef>
              <a:spcAft>
                <a:spcPts val="0"/>
              </a:spcAft>
              <a:buSzPts val="2200"/>
              <a:buChar char="●"/>
            </a:pPr>
            <a:r>
              <a:rPr b="1" lang="zh-TW" sz="2300">
                <a:solidFill>
                  <a:srgbClr val="FF0000"/>
                </a:solidFill>
                <a:latin typeface="Arial"/>
                <a:ea typeface="Arial"/>
                <a:cs typeface="Arial"/>
                <a:sym typeface="Arial"/>
              </a:rPr>
              <a:t>Simplify</a:t>
            </a:r>
            <a:r>
              <a:rPr lang="zh-TW" sz="2300">
                <a:latin typeface="Arial"/>
                <a:ea typeface="Arial"/>
                <a:cs typeface="Arial"/>
                <a:sym typeface="Arial"/>
              </a:rPr>
              <a:t> </a:t>
            </a:r>
            <a:r>
              <a:rPr lang="zh-TW" sz="2300">
                <a:latin typeface="Arial"/>
                <a:ea typeface="Arial"/>
                <a:cs typeface="Arial"/>
                <a:sym typeface="Arial"/>
              </a:rPr>
              <a:t>calculation’s complexity thus lowering error rates</a:t>
            </a:r>
            <a:endParaRPr sz="2300">
              <a:latin typeface="Arial"/>
              <a:ea typeface="Arial"/>
              <a:cs typeface="Arial"/>
              <a:sym typeface="Arial"/>
            </a:endParaRPr>
          </a:p>
          <a:p>
            <a:pPr indent="-374650" lvl="0" marL="457200" rtl="0" algn="l">
              <a:lnSpc>
                <a:spcPct val="105000"/>
              </a:lnSpc>
              <a:spcBef>
                <a:spcPts val="0"/>
              </a:spcBef>
              <a:spcAft>
                <a:spcPts val="0"/>
              </a:spcAft>
              <a:buSzPts val="2300"/>
              <a:buFont typeface="Arial"/>
              <a:buChar char="●"/>
            </a:pPr>
            <a:r>
              <a:rPr lang="zh-TW" sz="2300">
                <a:latin typeface="Arial"/>
                <a:ea typeface="Arial"/>
                <a:cs typeface="Arial"/>
                <a:sym typeface="Arial"/>
              </a:rPr>
              <a:t>R</a:t>
            </a:r>
            <a:r>
              <a:rPr lang="zh-TW" sz="2300">
                <a:latin typeface="Arial"/>
                <a:ea typeface="Arial"/>
                <a:cs typeface="Arial"/>
                <a:sym typeface="Arial"/>
              </a:rPr>
              <a:t>educes the number of experiments required to be run </a:t>
            </a:r>
            <a:endParaRPr sz="2300">
              <a:latin typeface="Arial"/>
              <a:ea typeface="Arial"/>
              <a:cs typeface="Arial"/>
              <a:sym typeface="Arial"/>
            </a:endParaRPr>
          </a:p>
          <a:p>
            <a:pPr indent="-368300" lvl="0" marL="457200" rtl="0" algn="l">
              <a:lnSpc>
                <a:spcPct val="105000"/>
              </a:lnSpc>
              <a:spcBef>
                <a:spcPts val="0"/>
              </a:spcBef>
              <a:spcAft>
                <a:spcPts val="0"/>
              </a:spcAft>
              <a:buSzPts val="2200"/>
              <a:buChar char="●"/>
            </a:pPr>
            <a:r>
              <a:rPr lang="zh-TW" sz="2300">
                <a:latin typeface="Arial"/>
                <a:ea typeface="Arial"/>
                <a:cs typeface="Arial"/>
                <a:sym typeface="Arial"/>
              </a:rPr>
              <a:t>Improvement is </a:t>
            </a:r>
            <a:r>
              <a:rPr b="1" lang="zh-TW" sz="2300">
                <a:solidFill>
                  <a:srgbClr val="FF0000"/>
                </a:solidFill>
                <a:latin typeface="Arial"/>
                <a:ea typeface="Arial"/>
                <a:cs typeface="Arial"/>
                <a:sym typeface="Arial"/>
              </a:rPr>
              <a:t>exponential</a:t>
            </a:r>
            <a:r>
              <a:rPr lang="zh-TW" sz="2300">
                <a:latin typeface="Arial"/>
                <a:ea typeface="Arial"/>
                <a:cs typeface="Arial"/>
                <a:sym typeface="Arial"/>
              </a:rPr>
              <a:t> in the number of qubits tapered </a:t>
            </a:r>
            <a:endParaRPr sz="2300">
              <a:latin typeface="Arial"/>
              <a:ea typeface="Arial"/>
              <a:cs typeface="Arial"/>
              <a:sym typeface="Arial"/>
            </a:endParaRPr>
          </a:p>
          <a:p>
            <a:pPr indent="0" lvl="0" marL="0" rtl="0" algn="l">
              <a:lnSpc>
                <a:spcPct val="105000"/>
              </a:lnSpc>
              <a:spcBef>
                <a:spcPts val="1200"/>
              </a:spcBef>
              <a:spcAft>
                <a:spcPts val="0"/>
              </a:spcAft>
              <a:buNone/>
            </a:pPr>
            <a:r>
              <a:t/>
            </a:r>
            <a:endParaRPr sz="2300">
              <a:latin typeface="Arial"/>
              <a:ea typeface="Arial"/>
              <a:cs typeface="Arial"/>
              <a:sym typeface="Arial"/>
            </a:endParaRPr>
          </a:p>
          <a:p>
            <a:pPr indent="0" lvl="0" marL="457200" rtl="0" algn="l">
              <a:lnSpc>
                <a:spcPct val="105000"/>
              </a:lnSpc>
              <a:spcBef>
                <a:spcPts val="1200"/>
              </a:spcBef>
              <a:spcAft>
                <a:spcPts val="1200"/>
              </a:spcAft>
              <a:buNone/>
            </a:pPr>
            <a:r>
              <a:t/>
            </a:r>
            <a:endParaRPr sz="2300">
              <a:latin typeface="Arial"/>
              <a:ea typeface="Arial"/>
              <a:cs typeface="Arial"/>
              <a:sym typeface="Arial"/>
            </a:endParaRPr>
          </a:p>
        </p:txBody>
      </p:sp>
      <p:sp>
        <p:nvSpPr>
          <p:cNvPr id="94" name="Google Shape;94;p16"/>
          <p:cNvSpPr txBox="1"/>
          <p:nvPr/>
        </p:nvSpPr>
        <p:spPr>
          <a:xfrm>
            <a:off x="7003350" y="46203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u="sng">
                <a:solidFill>
                  <a:schemeClr val="hlink"/>
                </a:solidFill>
                <a:hlinkClick r:id="rId4"/>
              </a:rPr>
              <a:t>1910.14644.pdf (arxiv.org)</a:t>
            </a:r>
            <a:endParaRPr/>
          </a:p>
          <a:p>
            <a:pPr indent="0" lvl="0" marL="0" rtl="0" algn="l">
              <a:spcBef>
                <a:spcPts val="0"/>
              </a:spcBef>
              <a:spcAft>
                <a:spcPts val="0"/>
              </a:spcAft>
              <a:buNone/>
            </a:pPr>
            <a:r>
              <a:rPr lang="zh-TW" sz="1100" u="sng">
                <a:solidFill>
                  <a:schemeClr val="hlink"/>
                </a:solidFill>
                <a:hlinkClick r:id="rId5"/>
              </a:rPr>
              <a:t>Qubit tapering (pennylane.ai)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Experiment </a:t>
            </a:r>
            <a:endParaRPr/>
          </a:p>
        </p:txBody>
      </p:sp>
      <p:grpSp>
        <p:nvGrpSpPr>
          <p:cNvPr id="100" name="Google Shape;100;p17"/>
          <p:cNvGrpSpPr/>
          <p:nvPr/>
        </p:nvGrpSpPr>
        <p:grpSpPr>
          <a:xfrm>
            <a:off x="1802463" y="1437688"/>
            <a:ext cx="1857775" cy="1581662"/>
            <a:chOff x="1802463" y="1437688"/>
            <a:chExt cx="1857775" cy="1581662"/>
          </a:xfrm>
        </p:grpSpPr>
        <p:pic>
          <p:nvPicPr>
            <p:cNvPr id="101" name="Google Shape;101;p17"/>
            <p:cNvPicPr preferRelativeResize="0"/>
            <p:nvPr/>
          </p:nvPicPr>
          <p:blipFill rotWithShape="1">
            <a:blip r:embed="rId3">
              <a:alphaModFix/>
            </a:blip>
            <a:srcRect b="21631" l="23346" r="22208" t="21784"/>
            <a:stretch/>
          </p:blipFill>
          <p:spPr>
            <a:xfrm>
              <a:off x="1802463" y="1437688"/>
              <a:ext cx="1857775" cy="1293575"/>
            </a:xfrm>
            <a:prstGeom prst="rect">
              <a:avLst/>
            </a:prstGeom>
            <a:noFill/>
            <a:ln>
              <a:noFill/>
            </a:ln>
          </p:spPr>
        </p:pic>
        <p:sp>
          <p:nvSpPr>
            <p:cNvPr id="102" name="Google Shape;102;p17"/>
            <p:cNvSpPr txBox="1"/>
            <p:nvPr/>
          </p:nvSpPr>
          <p:spPr>
            <a:xfrm>
              <a:off x="2225250" y="2571750"/>
              <a:ext cx="1012200" cy="44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zh-TW" sz="1800">
                  <a:solidFill>
                    <a:schemeClr val="dk1"/>
                  </a:solidFill>
                </a:rPr>
                <a:t>H</a:t>
              </a:r>
              <a:r>
                <a:rPr baseline="-25000" lang="zh-TW" sz="1800">
                  <a:solidFill>
                    <a:schemeClr val="dk1"/>
                  </a:solidFill>
                </a:rPr>
                <a:t>2</a:t>
              </a:r>
              <a:r>
                <a:rPr lang="zh-TW" sz="1800">
                  <a:solidFill>
                    <a:schemeClr val="dk1"/>
                  </a:solidFill>
                </a:rPr>
                <a:t> </a:t>
              </a:r>
              <a:endParaRPr sz="1500">
                <a:latin typeface="Open Sans"/>
                <a:ea typeface="Open Sans"/>
                <a:cs typeface="Open Sans"/>
                <a:sym typeface="Open Sans"/>
              </a:endParaRPr>
            </a:p>
          </p:txBody>
        </p:sp>
      </p:grpSp>
      <p:grpSp>
        <p:nvGrpSpPr>
          <p:cNvPr id="103" name="Google Shape;103;p17"/>
          <p:cNvGrpSpPr/>
          <p:nvPr/>
        </p:nvGrpSpPr>
        <p:grpSpPr>
          <a:xfrm>
            <a:off x="1984249" y="3248200"/>
            <a:ext cx="1607426" cy="1599375"/>
            <a:chOff x="1984249" y="3248200"/>
            <a:chExt cx="1607426" cy="1599375"/>
          </a:xfrm>
        </p:grpSpPr>
        <p:pic>
          <p:nvPicPr>
            <p:cNvPr id="104" name="Google Shape;104;p17"/>
            <p:cNvPicPr preferRelativeResize="0"/>
            <p:nvPr/>
          </p:nvPicPr>
          <p:blipFill rotWithShape="1">
            <a:blip r:embed="rId4">
              <a:alphaModFix/>
            </a:blip>
            <a:srcRect b="19215" l="26279" r="26284" t="19215"/>
            <a:stretch/>
          </p:blipFill>
          <p:spPr>
            <a:xfrm>
              <a:off x="1984249" y="3248200"/>
              <a:ext cx="1607426" cy="1151775"/>
            </a:xfrm>
            <a:prstGeom prst="rect">
              <a:avLst/>
            </a:prstGeom>
            <a:noFill/>
            <a:ln>
              <a:noFill/>
            </a:ln>
          </p:spPr>
        </p:pic>
        <p:sp>
          <p:nvSpPr>
            <p:cNvPr id="105" name="Google Shape;105;p17"/>
            <p:cNvSpPr txBox="1"/>
            <p:nvPr/>
          </p:nvSpPr>
          <p:spPr>
            <a:xfrm>
              <a:off x="2281875" y="4399975"/>
              <a:ext cx="1012200" cy="44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zh-TW" sz="1700">
                  <a:solidFill>
                    <a:schemeClr val="dk1"/>
                  </a:solidFill>
                </a:rPr>
                <a:t>H</a:t>
              </a:r>
              <a:r>
                <a:rPr baseline="-25000" lang="zh-TW" sz="1700">
                  <a:solidFill>
                    <a:schemeClr val="dk1"/>
                  </a:solidFill>
                </a:rPr>
                <a:t>2</a:t>
              </a:r>
              <a:r>
                <a:rPr lang="zh-TW" sz="1700">
                  <a:solidFill>
                    <a:schemeClr val="dk1"/>
                  </a:solidFill>
                </a:rPr>
                <a:t>O</a:t>
              </a:r>
              <a:endParaRPr>
                <a:latin typeface="Open Sans"/>
                <a:ea typeface="Open Sans"/>
                <a:cs typeface="Open Sans"/>
                <a:sym typeface="Open Sans"/>
              </a:endParaRPr>
            </a:p>
          </p:txBody>
        </p:sp>
      </p:grpSp>
      <p:grpSp>
        <p:nvGrpSpPr>
          <p:cNvPr id="106" name="Google Shape;106;p17"/>
          <p:cNvGrpSpPr/>
          <p:nvPr/>
        </p:nvGrpSpPr>
        <p:grpSpPr>
          <a:xfrm>
            <a:off x="5006075" y="1371200"/>
            <a:ext cx="1857775" cy="1648150"/>
            <a:chOff x="5006075" y="1371200"/>
            <a:chExt cx="1857775" cy="1648150"/>
          </a:xfrm>
        </p:grpSpPr>
        <p:pic>
          <p:nvPicPr>
            <p:cNvPr id="107" name="Google Shape;107;p17"/>
            <p:cNvPicPr preferRelativeResize="0"/>
            <p:nvPr/>
          </p:nvPicPr>
          <p:blipFill rotWithShape="1">
            <a:blip r:embed="rId5">
              <a:alphaModFix/>
            </a:blip>
            <a:srcRect b="12126" l="21138" r="21138" t="12126"/>
            <a:stretch/>
          </p:blipFill>
          <p:spPr>
            <a:xfrm>
              <a:off x="5006075" y="1371200"/>
              <a:ext cx="1857775" cy="1293575"/>
            </a:xfrm>
            <a:prstGeom prst="rect">
              <a:avLst/>
            </a:prstGeom>
            <a:noFill/>
            <a:ln>
              <a:noFill/>
            </a:ln>
          </p:spPr>
        </p:pic>
        <p:sp>
          <p:nvSpPr>
            <p:cNvPr id="108" name="Google Shape;108;p17"/>
            <p:cNvSpPr txBox="1"/>
            <p:nvPr/>
          </p:nvSpPr>
          <p:spPr>
            <a:xfrm>
              <a:off x="5428863" y="2571750"/>
              <a:ext cx="1012200" cy="44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1700">
                  <a:solidFill>
                    <a:schemeClr val="dk1"/>
                  </a:solidFill>
                </a:rPr>
                <a:t>HeH+</a:t>
              </a:r>
              <a:endParaRPr>
                <a:latin typeface="Open Sans"/>
                <a:ea typeface="Open Sans"/>
                <a:cs typeface="Open Sans"/>
                <a:sym typeface="Open Sans"/>
              </a:endParaRPr>
            </a:p>
          </p:txBody>
        </p:sp>
      </p:grpSp>
      <p:grpSp>
        <p:nvGrpSpPr>
          <p:cNvPr id="109" name="Google Shape;109;p17"/>
          <p:cNvGrpSpPr/>
          <p:nvPr/>
        </p:nvGrpSpPr>
        <p:grpSpPr>
          <a:xfrm>
            <a:off x="5131240" y="3248212"/>
            <a:ext cx="1607425" cy="1599363"/>
            <a:chOff x="5131240" y="3248212"/>
            <a:chExt cx="1607425" cy="1599363"/>
          </a:xfrm>
        </p:grpSpPr>
        <p:pic>
          <p:nvPicPr>
            <p:cNvPr id="110" name="Google Shape;110;p17"/>
            <p:cNvPicPr preferRelativeResize="0"/>
            <p:nvPr/>
          </p:nvPicPr>
          <p:blipFill>
            <a:blip r:embed="rId6">
              <a:alphaModFix/>
            </a:blip>
            <a:stretch>
              <a:fillRect/>
            </a:stretch>
          </p:blipFill>
          <p:spPr>
            <a:xfrm>
              <a:off x="5131240" y="3248212"/>
              <a:ext cx="1607425" cy="1240725"/>
            </a:xfrm>
            <a:prstGeom prst="rect">
              <a:avLst/>
            </a:prstGeom>
            <a:noFill/>
            <a:ln>
              <a:noFill/>
            </a:ln>
          </p:spPr>
        </p:pic>
        <p:sp>
          <p:nvSpPr>
            <p:cNvPr id="111" name="Google Shape;111;p17"/>
            <p:cNvSpPr txBox="1"/>
            <p:nvPr/>
          </p:nvSpPr>
          <p:spPr>
            <a:xfrm>
              <a:off x="5428863" y="4399975"/>
              <a:ext cx="1012200" cy="44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zh-TW" sz="1700">
                  <a:solidFill>
                    <a:schemeClr val="dk1"/>
                  </a:solidFill>
                </a:rPr>
                <a:t>NH</a:t>
              </a:r>
              <a:r>
                <a:rPr baseline="-25000" lang="zh-TW" sz="1700">
                  <a:solidFill>
                    <a:schemeClr val="dk1"/>
                  </a:solidFill>
                </a:rPr>
                <a:t>3</a:t>
              </a:r>
              <a:endParaRPr>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Tapering results</a:t>
            </a:r>
            <a:endParaRPr/>
          </a:p>
        </p:txBody>
      </p:sp>
      <p:graphicFrame>
        <p:nvGraphicFramePr>
          <p:cNvPr id="117" name="Google Shape;117;p18"/>
          <p:cNvGraphicFramePr/>
          <p:nvPr/>
        </p:nvGraphicFramePr>
        <p:xfrm>
          <a:off x="1094100" y="1555975"/>
          <a:ext cx="3000000" cy="3000000"/>
        </p:xfrm>
        <a:graphic>
          <a:graphicData uri="http://schemas.openxmlformats.org/drawingml/2006/table">
            <a:tbl>
              <a:tblPr>
                <a:noFill/>
                <a:tableStyleId>{A07D7F78-2ACB-410D-8273-D4832E085218}</a:tableStyleId>
              </a:tblPr>
              <a:tblGrid>
                <a:gridCol w="1496875"/>
                <a:gridCol w="3028150"/>
                <a:gridCol w="2262500"/>
              </a:tblGrid>
              <a:tr h="403625">
                <a:tc gridSpan="3">
                  <a:txBody>
                    <a:bodyPr/>
                    <a:lstStyle/>
                    <a:p>
                      <a:pPr indent="0" lvl="0" marL="0" rtl="0" algn="ctr">
                        <a:spcBef>
                          <a:spcPts val="0"/>
                        </a:spcBef>
                        <a:spcAft>
                          <a:spcPts val="0"/>
                        </a:spcAft>
                        <a:buNone/>
                      </a:pPr>
                      <a:r>
                        <a:rPr lang="zh-TW" sz="1700">
                          <a:solidFill>
                            <a:schemeClr val="dk1"/>
                          </a:solidFill>
                        </a:rPr>
                        <a:t># of qubits</a:t>
                      </a:r>
                      <a:endParaRPr sz="1700">
                        <a:solidFill>
                          <a:schemeClr val="dk1"/>
                        </a:solidFill>
                      </a:endParaRPr>
                    </a:p>
                  </a:txBody>
                  <a:tcPr marT="91425" marB="91425" marR="91425" marL="91425"/>
                </a:tc>
                <a:tc hMerge="1"/>
                <a:tc hMerge="1"/>
              </a:tr>
              <a:tr h="403625">
                <a:tc>
                  <a:txBody>
                    <a:bodyPr/>
                    <a:lstStyle/>
                    <a:p>
                      <a:pPr indent="0" lvl="0" marL="0" rtl="0" algn="ctr">
                        <a:spcBef>
                          <a:spcPts val="0"/>
                        </a:spcBef>
                        <a:spcAft>
                          <a:spcPts val="0"/>
                        </a:spcAft>
                        <a:buNone/>
                      </a:pPr>
                      <a:r>
                        <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B</a:t>
                      </a:r>
                      <a:r>
                        <a:rPr lang="zh-TW" sz="1700">
                          <a:solidFill>
                            <a:schemeClr val="dk1"/>
                          </a:solidFill>
                        </a:rPr>
                        <a:t>efore tapering</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A</a:t>
                      </a:r>
                      <a:r>
                        <a:rPr lang="zh-TW" sz="1700">
                          <a:solidFill>
                            <a:schemeClr val="dk1"/>
                          </a:solidFill>
                        </a:rPr>
                        <a:t>fter tapering</a:t>
                      </a:r>
                      <a:endParaRPr sz="1700">
                        <a:solidFill>
                          <a:schemeClr val="dk1"/>
                        </a:solidFill>
                      </a:endParaRPr>
                    </a:p>
                  </a:txBody>
                  <a:tcPr marT="91425" marB="91425" marR="91425" marL="91425"/>
                </a:tc>
              </a:tr>
              <a:tr h="403625">
                <a:tc>
                  <a:txBody>
                    <a:bodyPr/>
                    <a:lstStyle/>
                    <a:p>
                      <a:pPr indent="0" lvl="0" marL="0" rtl="0" algn="ctr">
                        <a:lnSpc>
                          <a:spcPct val="115000"/>
                        </a:lnSpc>
                        <a:spcBef>
                          <a:spcPts val="0"/>
                        </a:spcBef>
                        <a:spcAft>
                          <a:spcPts val="1200"/>
                        </a:spcAft>
                        <a:buNone/>
                      </a:pPr>
                      <a:r>
                        <a:rPr lang="zh-TW" sz="1700">
                          <a:solidFill>
                            <a:schemeClr val="dk1"/>
                          </a:solidFill>
                        </a:rPr>
                        <a:t>H</a:t>
                      </a:r>
                      <a:r>
                        <a:rPr baseline="-25000" lang="zh-TW" sz="1700">
                          <a:solidFill>
                            <a:schemeClr val="dk1"/>
                          </a:solidFill>
                        </a:rPr>
                        <a:t>2</a:t>
                      </a:r>
                      <a:r>
                        <a:rPr lang="zh-TW" sz="1700">
                          <a:solidFill>
                            <a:schemeClr val="dk1"/>
                          </a:solidFill>
                        </a:rPr>
                        <a:t> </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4</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1</a:t>
                      </a:r>
                      <a:endParaRPr sz="1700">
                        <a:solidFill>
                          <a:schemeClr val="dk1"/>
                        </a:solidFill>
                      </a:endParaRPr>
                    </a:p>
                  </a:txBody>
                  <a:tcPr marT="91425" marB="91425" marR="91425" marL="91425"/>
                </a:tc>
              </a:tr>
              <a:tr h="403625">
                <a:tc>
                  <a:txBody>
                    <a:bodyPr/>
                    <a:lstStyle/>
                    <a:p>
                      <a:pPr indent="0" lvl="0" marL="0" rtl="0" algn="ctr">
                        <a:spcBef>
                          <a:spcPts val="0"/>
                        </a:spcBef>
                        <a:spcAft>
                          <a:spcPts val="0"/>
                        </a:spcAft>
                        <a:buNone/>
                      </a:pPr>
                      <a:r>
                        <a:rPr lang="zh-TW" sz="1700">
                          <a:solidFill>
                            <a:schemeClr val="dk1"/>
                          </a:solidFill>
                        </a:rPr>
                        <a:t>HeH+</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4</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2</a:t>
                      </a:r>
                      <a:endParaRPr sz="1700">
                        <a:solidFill>
                          <a:schemeClr val="dk1"/>
                        </a:solidFill>
                      </a:endParaRPr>
                    </a:p>
                  </a:txBody>
                  <a:tcPr marT="91425" marB="91425" marR="91425" marL="91425"/>
                </a:tc>
              </a:tr>
              <a:tr h="403625">
                <a:tc>
                  <a:txBody>
                    <a:bodyPr/>
                    <a:lstStyle/>
                    <a:p>
                      <a:pPr indent="0" lvl="0" marL="457200" rtl="0" algn="l">
                        <a:lnSpc>
                          <a:spcPct val="115000"/>
                        </a:lnSpc>
                        <a:spcBef>
                          <a:spcPts val="0"/>
                        </a:spcBef>
                        <a:spcAft>
                          <a:spcPts val="1200"/>
                        </a:spcAft>
                        <a:buNone/>
                      </a:pPr>
                      <a:r>
                        <a:rPr lang="zh-TW" sz="1700">
                          <a:solidFill>
                            <a:schemeClr val="dk1"/>
                          </a:solidFill>
                        </a:rPr>
                        <a:t>H</a:t>
                      </a:r>
                      <a:r>
                        <a:rPr baseline="-25000" lang="zh-TW" sz="1700">
                          <a:solidFill>
                            <a:schemeClr val="dk1"/>
                          </a:solidFill>
                        </a:rPr>
                        <a:t>2</a:t>
                      </a:r>
                      <a:r>
                        <a:rPr lang="zh-TW" sz="1700">
                          <a:solidFill>
                            <a:schemeClr val="dk1"/>
                          </a:solidFill>
                        </a:rPr>
                        <a:t>O</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14</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10</a:t>
                      </a:r>
                      <a:endParaRPr sz="1700">
                        <a:solidFill>
                          <a:schemeClr val="dk1"/>
                        </a:solidFill>
                      </a:endParaRPr>
                    </a:p>
                  </a:txBody>
                  <a:tcPr marT="91425" marB="91425" marR="91425" marL="91425"/>
                </a:tc>
              </a:tr>
              <a:tr h="403625">
                <a:tc>
                  <a:txBody>
                    <a:bodyPr/>
                    <a:lstStyle/>
                    <a:p>
                      <a:pPr indent="0" lvl="0" marL="457200" rtl="0" algn="l">
                        <a:lnSpc>
                          <a:spcPct val="115000"/>
                        </a:lnSpc>
                        <a:spcBef>
                          <a:spcPts val="0"/>
                        </a:spcBef>
                        <a:spcAft>
                          <a:spcPts val="1200"/>
                        </a:spcAft>
                        <a:buNone/>
                      </a:pPr>
                      <a:r>
                        <a:rPr lang="zh-TW" sz="1700">
                          <a:solidFill>
                            <a:schemeClr val="dk1"/>
                          </a:solidFill>
                        </a:rPr>
                        <a:t>NH</a:t>
                      </a:r>
                      <a:r>
                        <a:rPr baseline="-25000" lang="zh-TW" sz="1700">
                          <a:solidFill>
                            <a:schemeClr val="dk1"/>
                          </a:solidFill>
                        </a:rPr>
                        <a:t>3</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16</a:t>
                      </a:r>
                      <a:endParaRPr sz="1700">
                        <a:solidFill>
                          <a:schemeClr val="dk1"/>
                        </a:solidFill>
                      </a:endParaRPr>
                    </a:p>
                  </a:txBody>
                  <a:tcPr marT="91425" marB="91425" marR="91425" marL="91425"/>
                </a:tc>
                <a:tc>
                  <a:txBody>
                    <a:bodyPr/>
                    <a:lstStyle/>
                    <a:p>
                      <a:pPr indent="0" lvl="0" marL="0" rtl="0" algn="ctr">
                        <a:spcBef>
                          <a:spcPts val="0"/>
                        </a:spcBef>
                        <a:spcAft>
                          <a:spcPts val="0"/>
                        </a:spcAft>
                        <a:buNone/>
                      </a:pPr>
                      <a:r>
                        <a:rPr lang="zh-TW" sz="1700">
                          <a:solidFill>
                            <a:schemeClr val="dk1"/>
                          </a:solidFill>
                        </a:rPr>
                        <a:t>14</a:t>
                      </a:r>
                      <a:endParaRPr sz="1700">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Tapering results</a:t>
            </a:r>
            <a:endParaRPr/>
          </a:p>
        </p:txBody>
      </p:sp>
      <p:pic>
        <p:nvPicPr>
          <p:cNvPr id="123" name="Google Shape;123;p19"/>
          <p:cNvPicPr preferRelativeResize="0"/>
          <p:nvPr/>
        </p:nvPicPr>
        <p:blipFill rotWithShape="1">
          <a:blip r:embed="rId3">
            <a:alphaModFix/>
          </a:blip>
          <a:srcRect b="40461" l="6858" r="9703" t="28780"/>
          <a:stretch/>
        </p:blipFill>
        <p:spPr>
          <a:xfrm>
            <a:off x="1180425" y="3176100"/>
            <a:ext cx="2960250" cy="1690250"/>
          </a:xfrm>
          <a:prstGeom prst="rect">
            <a:avLst/>
          </a:prstGeom>
          <a:noFill/>
          <a:ln>
            <a:noFill/>
          </a:ln>
        </p:spPr>
      </p:pic>
      <p:sp>
        <p:nvSpPr>
          <p:cNvPr id="124" name="Google Shape;124;p19"/>
          <p:cNvSpPr txBox="1"/>
          <p:nvPr/>
        </p:nvSpPr>
        <p:spPr>
          <a:xfrm>
            <a:off x="183800" y="1496725"/>
            <a:ext cx="8050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600">
                <a:solidFill>
                  <a:schemeClr val="dk1"/>
                </a:solidFill>
              </a:rPr>
              <a:t> </a:t>
            </a:r>
            <a:r>
              <a:rPr lang="zh-TW" sz="2600">
                <a:solidFill>
                  <a:schemeClr val="dk1"/>
                </a:solidFill>
              </a:rPr>
              <a:t>H</a:t>
            </a:r>
            <a:r>
              <a:rPr baseline="-25000" lang="zh-TW" sz="2600">
                <a:solidFill>
                  <a:schemeClr val="dk1"/>
                </a:solidFill>
              </a:rPr>
              <a:t>2</a:t>
            </a:r>
            <a:r>
              <a:rPr lang="zh-TW" sz="2400">
                <a:solidFill>
                  <a:schemeClr val="dk1"/>
                </a:solidFill>
                <a:latin typeface="Lato"/>
                <a:ea typeface="Lato"/>
                <a:cs typeface="Lato"/>
                <a:sym typeface="Lato"/>
              </a:rPr>
              <a:t>									</a:t>
            </a:r>
            <a:r>
              <a:rPr lang="zh-TW" sz="2400">
                <a:solidFill>
                  <a:schemeClr val="dk1"/>
                </a:solidFill>
                <a:latin typeface="Lato"/>
                <a:ea typeface="Lato"/>
                <a:cs typeface="Lato"/>
                <a:sym typeface="Lato"/>
              </a:rPr>
              <a:t>HeH+</a:t>
            </a:r>
            <a:endParaRPr sz="2400">
              <a:solidFill>
                <a:schemeClr val="dk1"/>
              </a:solidFill>
              <a:latin typeface="Lato"/>
              <a:ea typeface="Lato"/>
              <a:cs typeface="Lato"/>
              <a:sym typeface="Lato"/>
            </a:endParaRPr>
          </a:p>
        </p:txBody>
      </p:sp>
      <p:sp>
        <p:nvSpPr>
          <p:cNvPr id="125" name="Google Shape;125;p19"/>
          <p:cNvSpPr txBox="1"/>
          <p:nvPr/>
        </p:nvSpPr>
        <p:spPr>
          <a:xfrm>
            <a:off x="183800" y="3639700"/>
            <a:ext cx="714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600">
                <a:solidFill>
                  <a:schemeClr val="dk1"/>
                </a:solidFill>
              </a:rPr>
              <a:t>H</a:t>
            </a:r>
            <a:r>
              <a:rPr baseline="-25000" lang="zh-TW" sz="2600">
                <a:solidFill>
                  <a:schemeClr val="dk1"/>
                </a:solidFill>
              </a:rPr>
              <a:t>2</a:t>
            </a:r>
            <a:r>
              <a:rPr lang="zh-TW" sz="2600">
                <a:solidFill>
                  <a:schemeClr val="dk1"/>
                </a:solidFill>
              </a:rPr>
              <a:t>O</a:t>
            </a:r>
            <a:r>
              <a:rPr lang="zh-TW" sz="2400">
                <a:solidFill>
                  <a:schemeClr val="dk1"/>
                </a:solidFill>
                <a:latin typeface="Lato"/>
                <a:ea typeface="Lato"/>
                <a:cs typeface="Lato"/>
                <a:sym typeface="Lato"/>
              </a:rPr>
              <a:t>                                                            </a:t>
            </a:r>
            <a:r>
              <a:rPr lang="zh-TW" sz="2600">
                <a:solidFill>
                  <a:schemeClr val="dk1"/>
                </a:solidFill>
              </a:rPr>
              <a:t>NH</a:t>
            </a:r>
            <a:r>
              <a:rPr baseline="-25000" lang="zh-TW" sz="2600">
                <a:solidFill>
                  <a:schemeClr val="dk1"/>
                </a:solidFill>
              </a:rPr>
              <a:t>3</a:t>
            </a:r>
            <a:endParaRPr sz="2400">
              <a:solidFill>
                <a:schemeClr val="dk1"/>
              </a:solidFill>
              <a:latin typeface="Lato"/>
              <a:ea typeface="Lato"/>
              <a:cs typeface="Lato"/>
              <a:sym typeface="Lato"/>
            </a:endParaRPr>
          </a:p>
        </p:txBody>
      </p:sp>
      <p:cxnSp>
        <p:nvCxnSpPr>
          <p:cNvPr id="126" name="Google Shape;126;p19"/>
          <p:cNvCxnSpPr/>
          <p:nvPr/>
        </p:nvCxnSpPr>
        <p:spPr>
          <a:xfrm>
            <a:off x="3620291" y="3669700"/>
            <a:ext cx="273900" cy="8100"/>
          </a:xfrm>
          <a:prstGeom prst="straightConnector1">
            <a:avLst/>
          </a:prstGeom>
          <a:noFill/>
          <a:ln cap="flat" cmpd="sng" w="28575">
            <a:solidFill>
              <a:srgbClr val="FF0000"/>
            </a:solidFill>
            <a:prstDash val="solid"/>
            <a:round/>
            <a:headEnd len="med" w="med" type="none"/>
            <a:tailEnd len="med" w="med" type="none"/>
          </a:ln>
        </p:spPr>
      </p:cxnSp>
      <p:cxnSp>
        <p:nvCxnSpPr>
          <p:cNvPr id="127" name="Google Shape;127;p19"/>
          <p:cNvCxnSpPr/>
          <p:nvPr/>
        </p:nvCxnSpPr>
        <p:spPr>
          <a:xfrm>
            <a:off x="3620291" y="3508147"/>
            <a:ext cx="273900" cy="8100"/>
          </a:xfrm>
          <a:prstGeom prst="straightConnector1">
            <a:avLst/>
          </a:prstGeom>
          <a:noFill/>
          <a:ln cap="flat" cmpd="sng" w="28575">
            <a:solidFill>
              <a:srgbClr val="FF0000"/>
            </a:solidFill>
            <a:prstDash val="solid"/>
            <a:round/>
            <a:headEnd len="med" w="med" type="none"/>
            <a:tailEnd len="med" w="med" type="none"/>
          </a:ln>
        </p:spPr>
      </p:cxnSp>
      <p:cxnSp>
        <p:nvCxnSpPr>
          <p:cNvPr id="128" name="Google Shape;128;p19"/>
          <p:cNvCxnSpPr/>
          <p:nvPr/>
        </p:nvCxnSpPr>
        <p:spPr>
          <a:xfrm>
            <a:off x="3763650" y="3346582"/>
            <a:ext cx="273900" cy="8100"/>
          </a:xfrm>
          <a:prstGeom prst="straightConnector1">
            <a:avLst/>
          </a:prstGeom>
          <a:noFill/>
          <a:ln cap="flat" cmpd="sng" w="28575">
            <a:solidFill>
              <a:srgbClr val="FF0000"/>
            </a:solidFill>
            <a:prstDash val="solid"/>
            <a:round/>
            <a:headEnd len="med" w="med" type="none"/>
            <a:tailEnd len="med" w="med" type="none"/>
          </a:ln>
        </p:spPr>
      </p:cxnSp>
      <p:grpSp>
        <p:nvGrpSpPr>
          <p:cNvPr id="129" name="Google Shape;129;p19"/>
          <p:cNvGrpSpPr/>
          <p:nvPr/>
        </p:nvGrpSpPr>
        <p:grpSpPr>
          <a:xfrm>
            <a:off x="1583996" y="1194025"/>
            <a:ext cx="2153112" cy="1690200"/>
            <a:chOff x="1707575" y="950850"/>
            <a:chExt cx="2368400" cy="1933425"/>
          </a:xfrm>
        </p:grpSpPr>
        <p:pic>
          <p:nvPicPr>
            <p:cNvPr id="130" name="Google Shape;130;p19"/>
            <p:cNvPicPr preferRelativeResize="0"/>
            <p:nvPr/>
          </p:nvPicPr>
          <p:blipFill rotWithShape="1">
            <a:blip r:embed="rId4">
              <a:alphaModFix/>
            </a:blip>
            <a:srcRect b="0" l="0" r="8357" t="53557"/>
            <a:stretch/>
          </p:blipFill>
          <p:spPr>
            <a:xfrm>
              <a:off x="1707575" y="950850"/>
              <a:ext cx="2368400" cy="1933425"/>
            </a:xfrm>
            <a:prstGeom prst="rect">
              <a:avLst/>
            </a:prstGeom>
            <a:noFill/>
            <a:ln>
              <a:noFill/>
            </a:ln>
          </p:spPr>
        </p:pic>
        <p:cxnSp>
          <p:nvCxnSpPr>
            <p:cNvPr id="131" name="Google Shape;131;p19"/>
            <p:cNvCxnSpPr/>
            <p:nvPr/>
          </p:nvCxnSpPr>
          <p:spPr>
            <a:xfrm flipH="1" rot="10800000">
              <a:off x="3775850" y="1511225"/>
              <a:ext cx="216600" cy="300"/>
            </a:xfrm>
            <a:prstGeom prst="straightConnector1">
              <a:avLst/>
            </a:prstGeom>
            <a:noFill/>
            <a:ln cap="flat" cmpd="sng" w="28575">
              <a:solidFill>
                <a:srgbClr val="FF0000"/>
              </a:solidFill>
              <a:prstDash val="solid"/>
              <a:round/>
              <a:headEnd len="med" w="med" type="none"/>
              <a:tailEnd len="med" w="med" type="none"/>
            </a:ln>
          </p:spPr>
        </p:cxnSp>
        <p:cxnSp>
          <p:nvCxnSpPr>
            <p:cNvPr id="132" name="Google Shape;132;p19"/>
            <p:cNvCxnSpPr/>
            <p:nvPr/>
          </p:nvCxnSpPr>
          <p:spPr>
            <a:xfrm flipH="1" rot="10800000">
              <a:off x="3775850" y="1118975"/>
              <a:ext cx="216600" cy="300"/>
            </a:xfrm>
            <a:prstGeom prst="straightConnector1">
              <a:avLst/>
            </a:prstGeom>
            <a:noFill/>
            <a:ln cap="flat" cmpd="sng" w="28575">
              <a:solidFill>
                <a:srgbClr val="FF0000"/>
              </a:solidFill>
              <a:prstDash val="solid"/>
              <a:round/>
              <a:headEnd len="med" w="med" type="none"/>
              <a:tailEnd len="med" w="med" type="none"/>
            </a:ln>
          </p:spPr>
        </p:cxnSp>
        <p:cxnSp>
          <p:nvCxnSpPr>
            <p:cNvPr id="133" name="Google Shape;133;p19"/>
            <p:cNvCxnSpPr/>
            <p:nvPr/>
          </p:nvCxnSpPr>
          <p:spPr>
            <a:xfrm flipH="1" rot="10800000">
              <a:off x="3775850" y="1307850"/>
              <a:ext cx="216600" cy="300"/>
            </a:xfrm>
            <a:prstGeom prst="straightConnector1">
              <a:avLst/>
            </a:prstGeom>
            <a:noFill/>
            <a:ln cap="flat" cmpd="sng" w="28575">
              <a:solidFill>
                <a:srgbClr val="FF0000"/>
              </a:solidFill>
              <a:prstDash val="solid"/>
              <a:round/>
              <a:headEnd len="med" w="med" type="none"/>
              <a:tailEnd len="med" w="med" type="none"/>
            </a:ln>
          </p:spPr>
        </p:cxnSp>
      </p:grpSp>
      <p:grpSp>
        <p:nvGrpSpPr>
          <p:cNvPr id="134" name="Google Shape;134;p19"/>
          <p:cNvGrpSpPr/>
          <p:nvPr/>
        </p:nvGrpSpPr>
        <p:grpSpPr>
          <a:xfrm>
            <a:off x="5950359" y="1194058"/>
            <a:ext cx="2094569" cy="1690130"/>
            <a:chOff x="5110700" y="852625"/>
            <a:chExt cx="2477900" cy="2031650"/>
          </a:xfrm>
        </p:grpSpPr>
        <p:pic>
          <p:nvPicPr>
            <p:cNvPr id="135" name="Google Shape;135;p19"/>
            <p:cNvPicPr preferRelativeResize="0"/>
            <p:nvPr/>
          </p:nvPicPr>
          <p:blipFill rotWithShape="1">
            <a:blip r:embed="rId5">
              <a:alphaModFix/>
            </a:blip>
            <a:srcRect b="18880" l="0" r="13449" t="50882"/>
            <a:stretch/>
          </p:blipFill>
          <p:spPr>
            <a:xfrm>
              <a:off x="5110700" y="852625"/>
              <a:ext cx="2477900" cy="2031650"/>
            </a:xfrm>
            <a:prstGeom prst="rect">
              <a:avLst/>
            </a:prstGeom>
            <a:noFill/>
            <a:ln>
              <a:noFill/>
            </a:ln>
          </p:spPr>
        </p:pic>
        <p:cxnSp>
          <p:nvCxnSpPr>
            <p:cNvPr id="136" name="Google Shape;136;p19"/>
            <p:cNvCxnSpPr/>
            <p:nvPr/>
          </p:nvCxnSpPr>
          <p:spPr>
            <a:xfrm>
              <a:off x="7327700" y="1457000"/>
              <a:ext cx="192600" cy="5400"/>
            </a:xfrm>
            <a:prstGeom prst="straightConnector1">
              <a:avLst/>
            </a:prstGeom>
            <a:noFill/>
            <a:ln cap="flat" cmpd="sng" w="28575">
              <a:solidFill>
                <a:srgbClr val="FF0000"/>
              </a:solidFill>
              <a:prstDash val="solid"/>
              <a:round/>
              <a:headEnd len="med" w="med" type="none"/>
              <a:tailEnd len="med" w="med" type="none"/>
            </a:ln>
          </p:spPr>
        </p:cxnSp>
        <p:cxnSp>
          <p:nvCxnSpPr>
            <p:cNvPr id="137" name="Google Shape;137;p19"/>
            <p:cNvCxnSpPr/>
            <p:nvPr/>
          </p:nvCxnSpPr>
          <p:spPr>
            <a:xfrm>
              <a:off x="7327700" y="1254675"/>
              <a:ext cx="192600" cy="5400"/>
            </a:xfrm>
            <a:prstGeom prst="straightConnector1">
              <a:avLst/>
            </a:prstGeom>
            <a:noFill/>
            <a:ln cap="flat" cmpd="sng" w="28575">
              <a:solidFill>
                <a:srgbClr val="FF0000"/>
              </a:solidFill>
              <a:prstDash val="solid"/>
              <a:round/>
              <a:headEnd len="med" w="med" type="none"/>
              <a:tailEnd len="med" w="med" type="none"/>
            </a:ln>
          </p:spPr>
        </p:cxnSp>
        <p:cxnSp>
          <p:nvCxnSpPr>
            <p:cNvPr id="138" name="Google Shape;138;p19"/>
            <p:cNvCxnSpPr/>
            <p:nvPr/>
          </p:nvCxnSpPr>
          <p:spPr>
            <a:xfrm>
              <a:off x="7396000" y="1052350"/>
              <a:ext cx="192600" cy="5400"/>
            </a:xfrm>
            <a:prstGeom prst="straightConnector1">
              <a:avLst/>
            </a:prstGeom>
            <a:noFill/>
            <a:ln cap="flat" cmpd="sng" w="28575">
              <a:solidFill>
                <a:srgbClr val="FF0000"/>
              </a:solidFill>
              <a:prstDash val="solid"/>
              <a:round/>
              <a:headEnd len="med" w="med" type="none"/>
              <a:tailEnd len="med" w="med" type="none"/>
            </a:ln>
          </p:spPr>
        </p:cxnSp>
      </p:grpSp>
      <p:grpSp>
        <p:nvGrpSpPr>
          <p:cNvPr id="139" name="Google Shape;139;p19"/>
          <p:cNvGrpSpPr/>
          <p:nvPr/>
        </p:nvGrpSpPr>
        <p:grpSpPr>
          <a:xfrm>
            <a:off x="5212643" y="3176127"/>
            <a:ext cx="3569991" cy="1690187"/>
            <a:chOff x="5075225" y="3102800"/>
            <a:chExt cx="3664536" cy="1763551"/>
          </a:xfrm>
        </p:grpSpPr>
        <p:pic>
          <p:nvPicPr>
            <p:cNvPr id="140" name="Google Shape;140;p19"/>
            <p:cNvPicPr preferRelativeResize="0"/>
            <p:nvPr/>
          </p:nvPicPr>
          <p:blipFill rotWithShape="1">
            <a:blip r:embed="rId6">
              <a:alphaModFix/>
            </a:blip>
            <a:srcRect b="29177" l="0" r="0" t="41003"/>
            <a:stretch/>
          </p:blipFill>
          <p:spPr>
            <a:xfrm>
              <a:off x="5075225" y="3102800"/>
              <a:ext cx="3664536" cy="1763551"/>
            </a:xfrm>
            <a:prstGeom prst="rect">
              <a:avLst/>
            </a:prstGeom>
            <a:noFill/>
            <a:ln>
              <a:noFill/>
            </a:ln>
          </p:spPr>
        </p:pic>
        <p:cxnSp>
          <p:nvCxnSpPr>
            <p:cNvPr id="141" name="Google Shape;141;p19"/>
            <p:cNvCxnSpPr/>
            <p:nvPr/>
          </p:nvCxnSpPr>
          <p:spPr>
            <a:xfrm flipH="1" rot="10800000">
              <a:off x="8160425" y="3646850"/>
              <a:ext cx="149700" cy="1500"/>
            </a:xfrm>
            <a:prstGeom prst="straightConnector1">
              <a:avLst/>
            </a:prstGeom>
            <a:noFill/>
            <a:ln cap="flat" cmpd="sng" w="28575">
              <a:solidFill>
                <a:srgbClr val="FF0000"/>
              </a:solidFill>
              <a:prstDash val="solid"/>
              <a:round/>
              <a:headEnd len="med" w="med" type="none"/>
              <a:tailEnd len="med" w="med" type="none"/>
            </a:ln>
          </p:spPr>
        </p:cxnSp>
        <p:cxnSp>
          <p:nvCxnSpPr>
            <p:cNvPr id="142" name="Google Shape;142;p19"/>
            <p:cNvCxnSpPr/>
            <p:nvPr/>
          </p:nvCxnSpPr>
          <p:spPr>
            <a:xfrm flipH="1" rot="10800000">
              <a:off x="8233900" y="3467575"/>
              <a:ext cx="149700" cy="1500"/>
            </a:xfrm>
            <a:prstGeom prst="straightConnector1">
              <a:avLst/>
            </a:prstGeom>
            <a:noFill/>
            <a:ln cap="flat" cmpd="sng" w="28575">
              <a:solidFill>
                <a:srgbClr val="FF0000"/>
              </a:solidFill>
              <a:prstDash val="solid"/>
              <a:round/>
              <a:headEnd len="med" w="med" type="none"/>
              <a:tailEnd len="med" w="med" type="none"/>
            </a:ln>
          </p:spPr>
        </p:cxnSp>
        <p:cxnSp>
          <p:nvCxnSpPr>
            <p:cNvPr id="143" name="Google Shape;143;p19"/>
            <p:cNvCxnSpPr/>
            <p:nvPr/>
          </p:nvCxnSpPr>
          <p:spPr>
            <a:xfrm flipH="1" rot="10800000">
              <a:off x="8233900" y="3288300"/>
              <a:ext cx="149700" cy="1500"/>
            </a:xfrm>
            <a:prstGeom prst="straightConnector1">
              <a:avLst/>
            </a:prstGeom>
            <a:noFill/>
            <a:ln cap="flat" cmpd="sng" w="28575">
              <a:solidFill>
                <a:srgbClr val="FF0000"/>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Ground state energy result(H2)</a:t>
            </a:r>
            <a:endParaRPr/>
          </a:p>
        </p:txBody>
      </p:sp>
      <p:sp>
        <p:nvSpPr>
          <p:cNvPr id="149" name="Google Shape;149;p20"/>
          <p:cNvSpPr txBox="1"/>
          <p:nvPr/>
        </p:nvSpPr>
        <p:spPr>
          <a:xfrm>
            <a:off x="1955625" y="1270900"/>
            <a:ext cx="714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latin typeface="Lato"/>
                <a:ea typeface="Lato"/>
                <a:cs typeface="Lato"/>
                <a:sym typeface="Lato"/>
              </a:rPr>
              <a:t>before                                                          after</a:t>
            </a:r>
            <a:endParaRPr sz="2400">
              <a:solidFill>
                <a:schemeClr val="dk1"/>
              </a:solidFill>
              <a:latin typeface="Lato"/>
              <a:ea typeface="Lato"/>
              <a:cs typeface="Lato"/>
              <a:sym typeface="Lato"/>
            </a:endParaRPr>
          </a:p>
        </p:txBody>
      </p:sp>
      <p:pic>
        <p:nvPicPr>
          <p:cNvPr id="150" name="Google Shape;150;p20"/>
          <p:cNvPicPr preferRelativeResize="0"/>
          <p:nvPr/>
        </p:nvPicPr>
        <p:blipFill>
          <a:blip r:embed="rId3">
            <a:alphaModFix/>
          </a:blip>
          <a:stretch>
            <a:fillRect/>
          </a:stretch>
        </p:blipFill>
        <p:spPr>
          <a:xfrm>
            <a:off x="496955" y="1720075"/>
            <a:ext cx="3767145" cy="2885050"/>
          </a:xfrm>
          <a:prstGeom prst="rect">
            <a:avLst/>
          </a:prstGeom>
          <a:noFill/>
          <a:ln>
            <a:noFill/>
          </a:ln>
        </p:spPr>
      </p:pic>
      <p:pic>
        <p:nvPicPr>
          <p:cNvPr id="151" name="Google Shape;151;p20"/>
          <p:cNvPicPr preferRelativeResize="0"/>
          <p:nvPr/>
        </p:nvPicPr>
        <p:blipFill>
          <a:blip r:embed="rId4">
            <a:alphaModFix/>
          </a:blip>
          <a:stretch>
            <a:fillRect/>
          </a:stretch>
        </p:blipFill>
        <p:spPr>
          <a:xfrm>
            <a:off x="4660669" y="1748800"/>
            <a:ext cx="3767156" cy="2885050"/>
          </a:xfrm>
          <a:prstGeom prst="rect">
            <a:avLst/>
          </a:prstGeom>
          <a:noFill/>
          <a:ln>
            <a:noFill/>
          </a:ln>
        </p:spPr>
      </p:pic>
      <p:sp>
        <p:nvSpPr>
          <p:cNvPr id="152" name="Google Shape;152;p20"/>
          <p:cNvSpPr txBox="1"/>
          <p:nvPr/>
        </p:nvSpPr>
        <p:spPr>
          <a:xfrm>
            <a:off x="4027575" y="4326300"/>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
        <p:nvSpPr>
          <p:cNvPr id="153" name="Google Shape;153;p20"/>
          <p:cNvSpPr txBox="1"/>
          <p:nvPr/>
        </p:nvSpPr>
        <p:spPr>
          <a:xfrm>
            <a:off x="8115225" y="4326300"/>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Ground state energy result(HeH+)</a:t>
            </a:r>
            <a:endParaRPr/>
          </a:p>
        </p:txBody>
      </p:sp>
      <p:sp>
        <p:nvSpPr>
          <p:cNvPr id="159" name="Google Shape;159;p21"/>
          <p:cNvSpPr txBox="1"/>
          <p:nvPr/>
        </p:nvSpPr>
        <p:spPr>
          <a:xfrm>
            <a:off x="1673325" y="1177075"/>
            <a:ext cx="714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solidFill>
                  <a:schemeClr val="dk1"/>
                </a:solidFill>
                <a:latin typeface="Lato"/>
                <a:ea typeface="Lato"/>
                <a:cs typeface="Lato"/>
                <a:sym typeface="Lato"/>
              </a:rPr>
              <a:t>before                                                          after</a:t>
            </a:r>
            <a:endParaRPr sz="2400">
              <a:solidFill>
                <a:schemeClr val="dk1"/>
              </a:solidFill>
              <a:latin typeface="Lato"/>
              <a:ea typeface="Lato"/>
              <a:cs typeface="Lato"/>
              <a:sym typeface="Lato"/>
            </a:endParaRPr>
          </a:p>
        </p:txBody>
      </p:sp>
      <p:pic>
        <p:nvPicPr>
          <p:cNvPr id="160" name="Google Shape;160;p21"/>
          <p:cNvPicPr preferRelativeResize="0"/>
          <p:nvPr/>
        </p:nvPicPr>
        <p:blipFill>
          <a:blip r:embed="rId3">
            <a:alphaModFix/>
          </a:blip>
          <a:stretch>
            <a:fillRect/>
          </a:stretch>
        </p:blipFill>
        <p:spPr>
          <a:xfrm>
            <a:off x="311712" y="1731171"/>
            <a:ext cx="3774984" cy="2937600"/>
          </a:xfrm>
          <a:prstGeom prst="rect">
            <a:avLst/>
          </a:prstGeom>
          <a:noFill/>
          <a:ln cap="flat" cmpd="sng" w="28575">
            <a:solidFill>
              <a:srgbClr val="FF0000"/>
            </a:solidFill>
            <a:prstDash val="solid"/>
            <a:round/>
            <a:headEnd len="sm" w="sm" type="none"/>
            <a:tailEnd len="sm" w="sm" type="none"/>
          </a:ln>
        </p:spPr>
      </p:pic>
      <p:pic>
        <p:nvPicPr>
          <p:cNvPr id="161" name="Google Shape;161;p21"/>
          <p:cNvPicPr preferRelativeResize="0"/>
          <p:nvPr/>
        </p:nvPicPr>
        <p:blipFill>
          <a:blip r:embed="rId4">
            <a:alphaModFix/>
          </a:blip>
          <a:stretch>
            <a:fillRect/>
          </a:stretch>
        </p:blipFill>
        <p:spPr>
          <a:xfrm>
            <a:off x="4446071" y="1646213"/>
            <a:ext cx="4057641" cy="3107525"/>
          </a:xfrm>
          <a:prstGeom prst="rect">
            <a:avLst/>
          </a:prstGeom>
          <a:noFill/>
          <a:ln>
            <a:noFill/>
          </a:ln>
        </p:spPr>
      </p:pic>
      <p:sp>
        <p:nvSpPr>
          <p:cNvPr id="162" name="Google Shape;162;p21"/>
          <p:cNvSpPr txBox="1"/>
          <p:nvPr/>
        </p:nvSpPr>
        <p:spPr>
          <a:xfrm>
            <a:off x="3707925" y="4384425"/>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
        <p:nvSpPr>
          <p:cNvPr id="163" name="Google Shape;163;p21"/>
          <p:cNvSpPr txBox="1"/>
          <p:nvPr/>
        </p:nvSpPr>
        <p:spPr>
          <a:xfrm>
            <a:off x="8208250" y="4467725"/>
            <a:ext cx="31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1"/>
                </a:solidFill>
                <a:latin typeface="Lato"/>
                <a:ea typeface="Lato"/>
                <a:cs typeface="Lato"/>
                <a:sym typeface="Lato"/>
              </a:rPr>
              <a:t>Å</a:t>
            </a:r>
            <a:endParaRPr sz="12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