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B04C-CFC1-49CA-A147-CB73E0454DC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B952-7AAA-46C3-8F32-2590D9B1D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B04C-CFC1-49CA-A147-CB73E0454DC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B952-7AAA-46C3-8F32-2590D9B1D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8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B04C-CFC1-49CA-A147-CB73E0454DC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B952-7AAA-46C3-8F32-2590D9B1D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9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B04C-CFC1-49CA-A147-CB73E0454DC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B952-7AAA-46C3-8F32-2590D9B1D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2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B04C-CFC1-49CA-A147-CB73E0454DC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B952-7AAA-46C3-8F32-2590D9B1D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7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B04C-CFC1-49CA-A147-CB73E0454DC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B952-7AAA-46C3-8F32-2590D9B1D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5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B04C-CFC1-49CA-A147-CB73E0454DC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B952-7AAA-46C3-8F32-2590D9B1D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B04C-CFC1-49CA-A147-CB73E0454DC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B952-7AAA-46C3-8F32-2590D9B1D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8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B04C-CFC1-49CA-A147-CB73E0454DC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B952-7AAA-46C3-8F32-2590D9B1D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5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B04C-CFC1-49CA-A147-CB73E0454DC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B952-7AAA-46C3-8F32-2590D9B1D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0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B04C-CFC1-49CA-A147-CB73E0454DC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B952-7AAA-46C3-8F32-2590D9B1D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5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7B04C-CFC1-49CA-A147-CB73E0454DC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AB952-7AAA-46C3-8F32-2590D9B1D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8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Group 2: Light My Desk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Student1468188: </a:t>
            </a:r>
            <a:r>
              <a:rPr lang="vi-VN" dirty="0"/>
              <a:t>Pham </a:t>
            </a:r>
            <a:r>
              <a:rPr lang="vi-VN" dirty="0" smtClean="0"/>
              <a:t>Hoai Nhan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Student1468198: </a:t>
            </a:r>
            <a:r>
              <a:rPr lang="en-US" dirty="0"/>
              <a:t>Le Ngoc </a:t>
            </a:r>
            <a:r>
              <a:rPr lang="en-US" dirty="0" smtClean="0"/>
              <a:t>Hai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Student1441819: </a:t>
            </a:r>
            <a:r>
              <a:rPr lang="vi-VN" dirty="0"/>
              <a:t>Ngo Tan Phuc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7413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520"/>
            <a:ext cx="12094590" cy="675748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 smtClean="0"/>
              <a:t>2.	User</a:t>
            </a:r>
          </a:p>
          <a:p>
            <a:pPr algn="just"/>
            <a:r>
              <a:rPr lang="en-US" dirty="0" smtClean="0"/>
              <a:t>2.1.	User can login with the registered account</a:t>
            </a:r>
          </a:p>
          <a:p>
            <a:pPr algn="just"/>
            <a:r>
              <a:rPr lang="en-US" dirty="0" smtClean="0"/>
              <a:t>2.1.1.	Description</a:t>
            </a:r>
          </a:p>
          <a:p>
            <a:pPr algn="just"/>
            <a:r>
              <a:rPr lang="en-US" dirty="0" smtClean="0"/>
              <a:t>Visitor can login with the registered account with the following fields:</a:t>
            </a:r>
          </a:p>
          <a:p>
            <a:pPr algn="just"/>
            <a:r>
              <a:rPr lang="en-US" dirty="0" smtClean="0"/>
              <a:t>•	E-mail</a:t>
            </a:r>
          </a:p>
          <a:p>
            <a:pPr algn="just"/>
            <a:r>
              <a:rPr lang="en-US" dirty="0" smtClean="0"/>
              <a:t>•	Password</a:t>
            </a:r>
          </a:p>
          <a:p>
            <a:pPr algn="just"/>
            <a:r>
              <a:rPr lang="en-US" dirty="0" smtClean="0"/>
              <a:t>2.1.2.	Functional requirement</a:t>
            </a:r>
          </a:p>
          <a:p>
            <a:pPr algn="just"/>
            <a:r>
              <a:rPr lang="en-US" dirty="0" smtClean="0"/>
              <a:t>REQ-01: User must login with the account previously registered to be able to order products.</a:t>
            </a:r>
          </a:p>
          <a:p>
            <a:pPr algn="just"/>
            <a:r>
              <a:rPr lang="en-US" dirty="0" smtClean="0"/>
              <a:t>2.2.	User can log out of the site</a:t>
            </a:r>
          </a:p>
          <a:p>
            <a:pPr algn="just"/>
            <a:r>
              <a:rPr lang="en-US" dirty="0" smtClean="0"/>
              <a:t>2.2.1.	Description</a:t>
            </a:r>
          </a:p>
          <a:p>
            <a:pPr algn="just"/>
            <a:r>
              <a:rPr lang="en-US" dirty="0" smtClean="0"/>
              <a:t>User can log out of the site if the account is logged in.</a:t>
            </a:r>
          </a:p>
          <a:p>
            <a:pPr algn="just"/>
            <a:r>
              <a:rPr lang="en-US" dirty="0" smtClean="0"/>
              <a:t>2.2.2.	Functional requirement</a:t>
            </a:r>
          </a:p>
          <a:p>
            <a:pPr algn="just"/>
            <a:r>
              <a:rPr lang="en-US" dirty="0" smtClean="0"/>
              <a:t>REQ-01: User can log out of the site by clicking the link Logout.</a:t>
            </a:r>
          </a:p>
          <a:p>
            <a:pPr algn="just"/>
            <a:r>
              <a:rPr lang="en-US" dirty="0" smtClean="0"/>
              <a:t>2.3.	User can edit profile</a:t>
            </a:r>
          </a:p>
          <a:p>
            <a:pPr algn="just"/>
            <a:r>
              <a:rPr lang="en-US" dirty="0" smtClean="0"/>
              <a:t>2.3.1.	Description</a:t>
            </a:r>
          </a:p>
          <a:p>
            <a:pPr algn="just"/>
            <a:r>
              <a:rPr lang="en-US" dirty="0" smtClean="0"/>
              <a:t>User can edit first name, last name, dob, addresses, phone number.</a:t>
            </a:r>
          </a:p>
          <a:p>
            <a:pPr algn="just"/>
            <a:r>
              <a:rPr lang="en-US" dirty="0" smtClean="0"/>
              <a:t>User can change email but they need to verified email.</a:t>
            </a:r>
          </a:p>
          <a:p>
            <a:pPr algn="just"/>
            <a:r>
              <a:rPr lang="en-US" dirty="0" smtClean="0"/>
              <a:t>Email cannot change.</a:t>
            </a:r>
          </a:p>
          <a:p>
            <a:pPr algn="just"/>
            <a:r>
              <a:rPr lang="en-US" dirty="0" smtClean="0"/>
              <a:t>2.3.2.	Functional requirement</a:t>
            </a:r>
          </a:p>
          <a:p>
            <a:pPr algn="just"/>
            <a:r>
              <a:rPr lang="en-US" dirty="0" smtClean="0"/>
              <a:t>REQ-01: User can edit first name, last name, dob, addresses, phone number.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41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69" y="81665"/>
            <a:ext cx="11953973" cy="6403975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11200" dirty="0" smtClean="0"/>
              <a:t>2.4.	User can recover password</a:t>
            </a:r>
          </a:p>
          <a:p>
            <a:pPr algn="just"/>
            <a:r>
              <a:rPr lang="en-US" sz="11200" dirty="0" smtClean="0"/>
              <a:t>2.4.1.	Description</a:t>
            </a:r>
          </a:p>
          <a:p>
            <a:pPr algn="just"/>
            <a:r>
              <a:rPr lang="en-US" sz="11200" dirty="0" smtClean="0"/>
              <a:t>User can recover their password if they forget the password.</a:t>
            </a:r>
          </a:p>
          <a:p>
            <a:pPr algn="just"/>
            <a:r>
              <a:rPr lang="en-US" sz="11200" dirty="0" smtClean="0"/>
              <a:t>2.4.2.	Functional requirement</a:t>
            </a:r>
          </a:p>
          <a:p>
            <a:pPr algn="just"/>
            <a:r>
              <a:rPr lang="en-US" sz="11200" dirty="0" smtClean="0"/>
              <a:t>REQ-01: The system will send password as a random string of characters to user's registered email. Then they need to login and change password.</a:t>
            </a:r>
          </a:p>
          <a:p>
            <a:pPr algn="just"/>
            <a:r>
              <a:rPr lang="en-US" sz="11200" dirty="0" smtClean="0"/>
              <a:t>2.5.	User can review study lamps</a:t>
            </a:r>
          </a:p>
          <a:p>
            <a:pPr algn="just"/>
            <a:r>
              <a:rPr lang="en-US" sz="11200" dirty="0" smtClean="0"/>
              <a:t>2.5.1.	Description</a:t>
            </a:r>
          </a:p>
          <a:p>
            <a:pPr algn="just"/>
            <a:r>
              <a:rPr lang="en-US" sz="11200" dirty="0" smtClean="0"/>
              <a:t>User can review after purchasing the study lamps.</a:t>
            </a:r>
          </a:p>
          <a:p>
            <a:pPr algn="just"/>
            <a:r>
              <a:rPr lang="en-US" sz="11200" dirty="0" smtClean="0"/>
              <a:t>2.5.2.	Functional requirement</a:t>
            </a:r>
          </a:p>
          <a:p>
            <a:pPr algn="just"/>
            <a:r>
              <a:rPr lang="en-US" sz="11200" dirty="0" smtClean="0"/>
              <a:t>REQ-01: User can review product by rated stars (on 5) and comment.</a:t>
            </a:r>
          </a:p>
          <a:p>
            <a:pPr algn="just"/>
            <a:r>
              <a:rPr lang="en-US" sz="11200" dirty="0" smtClean="0"/>
              <a:t>REQ-02: Admin can edit product information.</a:t>
            </a:r>
          </a:p>
          <a:p>
            <a:pPr algn="just"/>
            <a:r>
              <a:rPr lang="en-US" sz="11200" dirty="0" smtClean="0"/>
              <a:t>REQ-03: Admin can delete the study lamps.</a:t>
            </a:r>
          </a:p>
          <a:p>
            <a:pPr algn="just"/>
            <a:r>
              <a:rPr lang="en-US" sz="11200" dirty="0" smtClean="0"/>
              <a:t>REQ-04: Admin can view all study lamps.</a:t>
            </a:r>
          </a:p>
          <a:p>
            <a:pPr algn="just"/>
            <a:r>
              <a:rPr lang="en-US" sz="11200" dirty="0" smtClean="0"/>
              <a:t>REQ-05: Admin can search for study lamps.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05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8" y="72239"/>
            <a:ext cx="11812573" cy="6686780"/>
          </a:xfrm>
        </p:spPr>
        <p:txBody>
          <a:bodyPr>
            <a:noAutofit/>
          </a:bodyPr>
          <a:lstStyle/>
          <a:p>
            <a:pPr algn="just"/>
            <a:r>
              <a:rPr lang="en-US" sz="1800" dirty="0" smtClean="0"/>
              <a:t>2.7.	Admin can manage order</a:t>
            </a:r>
          </a:p>
          <a:p>
            <a:pPr algn="just"/>
            <a:r>
              <a:rPr lang="en-US" sz="1800" dirty="0" smtClean="0"/>
              <a:t>2.7.1.	Description</a:t>
            </a:r>
          </a:p>
          <a:p>
            <a:pPr algn="just"/>
            <a:r>
              <a:rPr lang="en-US" sz="1800" dirty="0" smtClean="0"/>
              <a:t>Admin can manage all order.</a:t>
            </a:r>
          </a:p>
          <a:p>
            <a:pPr algn="just"/>
            <a:r>
              <a:rPr lang="en-US" sz="1800" dirty="0" smtClean="0"/>
              <a:t>2.7.2.	Functional requirement</a:t>
            </a:r>
          </a:p>
          <a:p>
            <a:pPr algn="just"/>
            <a:r>
              <a:rPr lang="en-US" sz="1800" dirty="0" smtClean="0"/>
              <a:t>REQ-01: Admin can add new order.</a:t>
            </a:r>
          </a:p>
          <a:p>
            <a:pPr algn="just"/>
            <a:r>
              <a:rPr lang="en-US" sz="1800" dirty="0" smtClean="0"/>
              <a:t>REQ-02: Admin can edit order information.</a:t>
            </a:r>
          </a:p>
          <a:p>
            <a:pPr algn="just"/>
            <a:r>
              <a:rPr lang="en-US" sz="1800" dirty="0" smtClean="0"/>
              <a:t>REQ-03: Admin can delete the order.</a:t>
            </a:r>
          </a:p>
          <a:p>
            <a:pPr algn="just"/>
            <a:r>
              <a:rPr lang="en-US" sz="1800" dirty="0" smtClean="0"/>
              <a:t>REQ-04: Admin can view all orders.</a:t>
            </a:r>
          </a:p>
          <a:p>
            <a:pPr algn="just"/>
            <a:r>
              <a:rPr lang="en-US" sz="1800" dirty="0" smtClean="0"/>
              <a:t>REQ-05: Admin can search for orders.</a:t>
            </a:r>
          </a:p>
          <a:p>
            <a:pPr algn="just"/>
            <a:r>
              <a:rPr lang="en-US" sz="1800" dirty="0" smtClean="0"/>
              <a:t>2.8.	Admin can manage user</a:t>
            </a:r>
          </a:p>
          <a:p>
            <a:pPr algn="just"/>
            <a:r>
              <a:rPr lang="en-US" sz="1800" dirty="0" smtClean="0"/>
              <a:t>2.8.1.	Description</a:t>
            </a:r>
          </a:p>
          <a:p>
            <a:pPr algn="just"/>
            <a:r>
              <a:rPr lang="en-US" sz="1800" dirty="0" smtClean="0"/>
              <a:t>Admin can manage all users.</a:t>
            </a:r>
          </a:p>
          <a:p>
            <a:pPr algn="just"/>
            <a:r>
              <a:rPr lang="en-US" sz="1800" dirty="0" smtClean="0"/>
              <a:t>2.8.2.	Functional requirement</a:t>
            </a:r>
          </a:p>
          <a:p>
            <a:pPr algn="just"/>
            <a:r>
              <a:rPr lang="en-US" sz="1800" dirty="0" smtClean="0"/>
              <a:t>REQ-01: Admin can add new users.</a:t>
            </a:r>
          </a:p>
          <a:p>
            <a:pPr algn="just"/>
            <a:r>
              <a:rPr lang="en-US" sz="1800" dirty="0" smtClean="0"/>
              <a:t>REQ-02: Admin can edit user information.</a:t>
            </a:r>
          </a:p>
          <a:p>
            <a:pPr algn="just"/>
            <a:r>
              <a:rPr lang="en-US" sz="1800" dirty="0" smtClean="0"/>
              <a:t>REQ-03: Admin can delete users.</a:t>
            </a:r>
          </a:p>
          <a:p>
            <a:pPr algn="just"/>
            <a:r>
              <a:rPr lang="en-US" sz="1800" dirty="0" smtClean="0"/>
              <a:t>REQ-04: Admin can view all users.</a:t>
            </a:r>
          </a:p>
          <a:p>
            <a:pPr algn="just"/>
            <a:r>
              <a:rPr lang="en-US" sz="1800" dirty="0" smtClean="0"/>
              <a:t>REQ-05: Admin can search for user.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67011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3.System Requirement Specification: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5561" cy="4952247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5500" dirty="0" smtClean="0"/>
              <a:t>1.	Hardware</a:t>
            </a:r>
          </a:p>
          <a:p>
            <a:pPr algn="just"/>
            <a:endParaRPr lang="en-US" sz="5500" dirty="0" smtClean="0"/>
          </a:p>
          <a:p>
            <a:pPr algn="just"/>
            <a:r>
              <a:rPr lang="en-US" sz="5500" dirty="0" smtClean="0"/>
              <a:t>1.1.   Web Server</a:t>
            </a:r>
          </a:p>
          <a:p>
            <a:pPr algn="just"/>
            <a:endParaRPr lang="en-US" sz="5500" dirty="0" smtClean="0"/>
          </a:p>
          <a:p>
            <a:pPr algn="just"/>
            <a:r>
              <a:rPr lang="en-US" sz="5500" dirty="0" smtClean="0"/>
              <a:t>	Processor	Core i3 5th or higher	</a:t>
            </a:r>
          </a:p>
          <a:p>
            <a:pPr algn="just"/>
            <a:r>
              <a:rPr lang="en-US" sz="5500" dirty="0" smtClean="0"/>
              <a:t>			</a:t>
            </a:r>
          </a:p>
          <a:p>
            <a:pPr algn="just"/>
            <a:r>
              <a:rPr lang="en-US" sz="5500" dirty="0" smtClean="0"/>
              <a:t>	Memory	2 GB RAM or higher	</a:t>
            </a:r>
          </a:p>
          <a:p>
            <a:pPr algn="just"/>
            <a:r>
              <a:rPr lang="en-US" sz="5500" dirty="0" smtClean="0"/>
              <a:t>			</a:t>
            </a:r>
          </a:p>
          <a:p>
            <a:pPr algn="just"/>
            <a:r>
              <a:rPr lang="en-US" sz="5500" dirty="0" smtClean="0"/>
              <a:t>	Modem	Connecting Internet 24/24	</a:t>
            </a:r>
          </a:p>
          <a:p>
            <a:pPr algn="just"/>
            <a:r>
              <a:rPr lang="en-US" sz="5500" dirty="0" smtClean="0"/>
              <a:t>				</a:t>
            </a:r>
          </a:p>
          <a:p>
            <a:pPr algn="just"/>
            <a:r>
              <a:rPr lang="en-US" sz="5500" dirty="0" smtClean="0"/>
              <a:t>1.2.	Client	</a:t>
            </a:r>
          </a:p>
          <a:p>
            <a:pPr algn="just"/>
            <a:endParaRPr lang="en-US" sz="5500" dirty="0" smtClean="0"/>
          </a:p>
          <a:p>
            <a:pPr algn="just"/>
            <a:r>
              <a:rPr lang="en-US" sz="5500" dirty="0" smtClean="0"/>
              <a:t>			</a:t>
            </a:r>
          </a:p>
          <a:p>
            <a:pPr algn="just"/>
            <a:r>
              <a:rPr lang="en-US" sz="5500" dirty="0" smtClean="0"/>
              <a:t>	Processor	Core i3 7th or higher	</a:t>
            </a:r>
          </a:p>
          <a:p>
            <a:pPr algn="just"/>
            <a:r>
              <a:rPr lang="en-US" sz="5500" dirty="0" smtClean="0"/>
              <a:t>			</a:t>
            </a:r>
          </a:p>
          <a:p>
            <a:pPr algn="just"/>
            <a:r>
              <a:rPr lang="en-US" sz="5500" dirty="0" smtClean="0"/>
              <a:t>	Memory	512 MB RAM or higher	</a:t>
            </a:r>
          </a:p>
          <a:p>
            <a:pPr algn="just"/>
            <a:r>
              <a:rPr lang="en-US" sz="5500" dirty="0" smtClean="0"/>
              <a:t>			</a:t>
            </a:r>
          </a:p>
          <a:p>
            <a:pPr algn="just"/>
            <a:r>
              <a:rPr lang="en-US" sz="5500" dirty="0" smtClean="0"/>
              <a:t>	Modem	Connecting Internet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690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97" y="138226"/>
            <a:ext cx="11077280" cy="6026903"/>
          </a:xfrm>
        </p:spPr>
        <p:txBody>
          <a:bodyPr>
            <a:normAutofit fontScale="32500" lnSpcReduction="20000"/>
          </a:bodyPr>
          <a:lstStyle/>
          <a:p>
            <a:pPr algn="just"/>
            <a:r>
              <a:rPr lang="en-US" sz="4800" dirty="0" smtClean="0"/>
              <a:t>2.	Software</a:t>
            </a:r>
          </a:p>
          <a:p>
            <a:pPr algn="just"/>
            <a:endParaRPr lang="en-US" sz="4800" dirty="0" smtClean="0"/>
          </a:p>
          <a:p>
            <a:pPr algn="just"/>
            <a:r>
              <a:rPr lang="en-US" sz="4800" dirty="0" smtClean="0"/>
              <a:t>2.1.   Web Server</a:t>
            </a:r>
          </a:p>
          <a:p>
            <a:pPr algn="just"/>
            <a:endParaRPr lang="en-US" sz="4800" dirty="0" smtClean="0"/>
          </a:p>
          <a:p>
            <a:pPr algn="just"/>
            <a:r>
              <a:rPr lang="en-US" sz="4800" dirty="0" smtClean="0"/>
              <a:t>	Operation</a:t>
            </a:r>
          </a:p>
          <a:p>
            <a:pPr algn="just"/>
            <a:r>
              <a:rPr lang="en-US" sz="4800" dirty="0" smtClean="0"/>
              <a:t>System	Windows 7 or higher</a:t>
            </a:r>
          </a:p>
          <a:p>
            <a:pPr algn="just"/>
            <a:r>
              <a:rPr lang="en-US" sz="4800" dirty="0" smtClean="0"/>
              <a:t>		</a:t>
            </a:r>
          </a:p>
          <a:p>
            <a:pPr algn="just"/>
            <a:r>
              <a:rPr lang="en-US" sz="4800" dirty="0" smtClean="0"/>
              <a:t>		</a:t>
            </a:r>
          </a:p>
          <a:p>
            <a:pPr algn="just"/>
            <a:r>
              <a:rPr lang="en-US" sz="4800" dirty="0" smtClean="0"/>
              <a:t>	Browser	Chrome, Mozilla of Edge</a:t>
            </a:r>
          </a:p>
          <a:p>
            <a:pPr algn="just"/>
            <a:r>
              <a:rPr lang="en-US" sz="4800" dirty="0" smtClean="0"/>
              <a:t>		</a:t>
            </a:r>
          </a:p>
          <a:p>
            <a:pPr algn="just"/>
            <a:r>
              <a:rPr lang="en-US" sz="4800" dirty="0" smtClean="0"/>
              <a:t>	Database	MySQL</a:t>
            </a:r>
          </a:p>
          <a:p>
            <a:pPr algn="just"/>
            <a:r>
              <a:rPr lang="en-US" sz="4800" dirty="0" smtClean="0"/>
              <a:t>		</a:t>
            </a:r>
          </a:p>
          <a:p>
            <a:pPr algn="just"/>
            <a:r>
              <a:rPr lang="en-US" sz="4800" dirty="0" smtClean="0"/>
              <a:t>	Software	OpenJDK 11</a:t>
            </a:r>
          </a:p>
          <a:p>
            <a:pPr algn="just"/>
            <a:r>
              <a:rPr lang="en-US" sz="4800" dirty="0" smtClean="0"/>
              <a:t>			</a:t>
            </a:r>
          </a:p>
          <a:p>
            <a:pPr algn="just"/>
            <a:r>
              <a:rPr lang="en-US" sz="4800" dirty="0" smtClean="0"/>
              <a:t>2.2.	Client	</a:t>
            </a:r>
          </a:p>
          <a:p>
            <a:pPr algn="just"/>
            <a:r>
              <a:rPr lang="en-US" sz="4800" dirty="0" smtClean="0"/>
              <a:t>		</a:t>
            </a:r>
          </a:p>
          <a:p>
            <a:pPr algn="just"/>
            <a:r>
              <a:rPr lang="en-US" sz="4800" dirty="0" smtClean="0"/>
              <a:t>	Operation</a:t>
            </a:r>
          </a:p>
          <a:p>
            <a:pPr algn="just"/>
            <a:r>
              <a:rPr lang="en-US" sz="4800" dirty="0" smtClean="0"/>
              <a:t>System	Windows 7 or higher</a:t>
            </a:r>
          </a:p>
          <a:p>
            <a:pPr marL="0" indent="0" algn="just">
              <a:buNone/>
            </a:pPr>
            <a:r>
              <a:rPr lang="en-US" sz="4800" dirty="0" smtClean="0"/>
              <a:t>		</a:t>
            </a:r>
          </a:p>
          <a:p>
            <a:pPr algn="just"/>
            <a:r>
              <a:rPr lang="en-US" sz="4800" dirty="0" smtClean="0"/>
              <a:t>	Browser	Chrome, Mozilla of Edge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71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579" y="157081"/>
            <a:ext cx="11114988" cy="6253146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/>
              <a:t>Development Software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•	Microsoft Windows 11</a:t>
            </a:r>
          </a:p>
          <a:p>
            <a:pPr algn="just"/>
            <a:r>
              <a:rPr lang="en-US" sz="2000" dirty="0" smtClean="0"/>
              <a:t>•	Visual Studio Code</a:t>
            </a:r>
          </a:p>
          <a:p>
            <a:pPr algn="just"/>
            <a:r>
              <a:rPr lang="en-US" sz="2000" dirty="0" smtClean="0"/>
              <a:t>•	MySQL</a:t>
            </a:r>
          </a:p>
          <a:p>
            <a:pPr algn="just"/>
            <a:r>
              <a:rPr lang="en-US" sz="2000" dirty="0" smtClean="0"/>
              <a:t>•	Google Chrome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Technology</a:t>
            </a:r>
          </a:p>
          <a:p>
            <a:pPr algn="just"/>
            <a:endParaRPr lang="en-US" sz="2000" dirty="0" smtClean="0"/>
          </a:p>
          <a:p>
            <a:pPr marL="0" indent="0" algn="just">
              <a:buNone/>
            </a:pPr>
            <a:r>
              <a:rPr lang="en-US" sz="2000" dirty="0" smtClean="0"/>
              <a:t>•	</a:t>
            </a:r>
            <a:r>
              <a:rPr lang="vi-VN" sz="2000" dirty="0" smtClean="0"/>
              <a:t>Php</a:t>
            </a:r>
          </a:p>
          <a:p>
            <a:pPr marL="0" indent="0" algn="just">
              <a:buNone/>
            </a:pPr>
            <a:r>
              <a:rPr lang="vi-VN" sz="2000" dirty="0" smtClean="0"/>
              <a:t>•	Laravel 10</a:t>
            </a:r>
          </a:p>
          <a:p>
            <a:pPr marL="0" indent="0" algn="just">
              <a:buNone/>
            </a:pPr>
            <a:r>
              <a:rPr lang="vi-VN" sz="2000" dirty="0" smtClean="0"/>
              <a:t>•	Bootstrap 5</a:t>
            </a:r>
          </a:p>
          <a:p>
            <a:pPr marL="0" indent="0" algn="just">
              <a:buNone/>
            </a:pPr>
            <a:r>
              <a:rPr lang="vi-VN" sz="2000" dirty="0" smtClean="0"/>
              <a:t>•	Laravel MVC</a:t>
            </a:r>
          </a:p>
          <a:p>
            <a:pPr marL="0" indent="0" algn="just">
              <a:buNone/>
            </a:pPr>
            <a:r>
              <a:rPr lang="vi-VN" sz="2000" dirty="0" smtClean="0"/>
              <a:t>•	Laravel Security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1907233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eview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 Case Diagram</a:t>
            </a:r>
            <a:endParaRPr lang="en-US" dirty="0"/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Visitor: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555" y="2042441"/>
            <a:ext cx="4798245" cy="468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98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82" y="15708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II. </a:t>
            </a:r>
            <a:r>
              <a:rPr lang="en-US" b="1" dirty="0" smtClean="0"/>
              <a:t>User:</a:t>
            </a:r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921" y="292735"/>
            <a:ext cx="6110795" cy="421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11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93" y="0"/>
            <a:ext cx="10803904" cy="4722829"/>
          </a:xfrm>
        </p:spPr>
        <p:txBody>
          <a:bodyPr/>
          <a:lstStyle/>
          <a:p>
            <a:r>
              <a:rPr lang="en-US" dirty="0" smtClean="0"/>
              <a:t>III. </a:t>
            </a:r>
            <a:r>
              <a:rPr lang="en-US" b="1" dirty="0" smtClean="0"/>
              <a:t>Admin: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180" y="0"/>
            <a:ext cx="6967220" cy="459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7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Diagram: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91"/>
          <a:stretch/>
        </p:blipFill>
        <p:spPr bwMode="auto">
          <a:xfrm>
            <a:off x="3859079" y="2320617"/>
            <a:ext cx="6755130" cy="27635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7928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Sheet Review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904646" y="2538254"/>
          <a:ext cx="6382708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953869047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4087768525"/>
                    </a:ext>
                  </a:extLst>
                </a:gridCol>
                <a:gridCol w="587784">
                  <a:extLst>
                    <a:ext uri="{9D8B030D-6E8A-4147-A177-3AD203B41FA5}">
                      <a16:colId xmlns:a16="http://schemas.microsoft.com/office/drawing/2014/main" val="2068736811"/>
                    </a:ext>
                  </a:extLst>
                </a:gridCol>
                <a:gridCol w="587784">
                  <a:extLst>
                    <a:ext uri="{9D8B030D-6E8A-4147-A177-3AD203B41FA5}">
                      <a16:colId xmlns:a16="http://schemas.microsoft.com/office/drawing/2014/main" val="3559167389"/>
                    </a:ext>
                  </a:extLst>
                </a:gridCol>
                <a:gridCol w="587784">
                  <a:extLst>
                    <a:ext uri="{9D8B030D-6E8A-4147-A177-3AD203B41FA5}">
                      <a16:colId xmlns:a16="http://schemas.microsoft.com/office/drawing/2014/main" val="2158154082"/>
                    </a:ext>
                  </a:extLst>
                </a:gridCol>
                <a:gridCol w="587784">
                  <a:extLst>
                    <a:ext uri="{9D8B030D-6E8A-4147-A177-3AD203B41FA5}">
                      <a16:colId xmlns:a16="http://schemas.microsoft.com/office/drawing/2014/main" val="491267799"/>
                    </a:ext>
                  </a:extLst>
                </a:gridCol>
                <a:gridCol w="587784">
                  <a:extLst>
                    <a:ext uri="{9D8B030D-6E8A-4147-A177-3AD203B41FA5}">
                      <a16:colId xmlns:a16="http://schemas.microsoft.com/office/drawing/2014/main" val="3655233832"/>
                    </a:ext>
                  </a:extLst>
                </a:gridCol>
                <a:gridCol w="587784">
                  <a:extLst>
                    <a:ext uri="{9D8B030D-6E8A-4147-A177-3AD203B41FA5}">
                      <a16:colId xmlns:a16="http://schemas.microsoft.com/office/drawing/2014/main" val="2772070321"/>
                    </a:ext>
                  </a:extLst>
                </a:gridCol>
                <a:gridCol w="587784">
                  <a:extLst>
                    <a:ext uri="{9D8B030D-6E8A-4147-A177-3AD203B41FA5}">
                      <a16:colId xmlns:a16="http://schemas.microsoft.com/office/drawing/2014/main" val="201117706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665812313"/>
                    </a:ext>
                  </a:extLst>
                </a:gridCol>
              </a:tblGrid>
              <a:tr h="79375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200">
                          <a:effectLst/>
                        </a:rPr>
                        <a:t>Project Ref.No1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200">
                          <a:effectLst/>
                        </a:rPr>
                        <a:t>Project Title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200">
                          <a:effectLst/>
                        </a:rPr>
                        <a:t>Activity plan prepared by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200">
                          <a:effectLst/>
                        </a:rPr>
                        <a:t>Member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200">
                          <a:effectLst/>
                        </a:rPr>
                        <a:t>Status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095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200">
                          <a:effectLst/>
                        </a:rPr>
                        <a:t>Task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683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200">
                          <a:effectLst/>
                        </a:rPr>
                        <a:t>Acknowledgement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200">
                          <a:effectLst/>
                        </a:rPr>
                        <a:t>Light My Desk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200">
                          <a:effectLst/>
                        </a:rPr>
                        <a:t>Pham Hoai Nhan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200">
                          <a:effectLst/>
                        </a:rPr>
                        <a:t>Pham Hoai Nhan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31119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200">
                          <a:effectLst/>
                        </a:rPr>
                        <a:t>Problem Statement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200">
                          <a:effectLst/>
                        </a:rPr>
                        <a:t>Light My Desk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200">
                          <a:effectLst/>
                        </a:rPr>
                        <a:t>Le Ngoc Hai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200">
                          <a:effectLst/>
                        </a:rPr>
                        <a:t>Le Ngoc Hai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26442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200">
                          <a:effectLst/>
                        </a:rPr>
                        <a:t>Customer Specific Requirements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200">
                          <a:effectLst/>
                        </a:rPr>
                        <a:t>Light My Desk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200">
                          <a:effectLst/>
                        </a:rPr>
                        <a:t>Ngo Tan Phuc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200">
                          <a:effectLst/>
                        </a:rPr>
                        <a:t>Ngo Tan Phuc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25261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200">
                          <a:effectLst/>
                        </a:rPr>
                        <a:t>Functional Requirements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200">
                          <a:effectLst/>
                        </a:rPr>
                        <a:t>Light My Desk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200">
                          <a:effectLst/>
                        </a:rPr>
                        <a:t>Pham Hoai Nhan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200">
                          <a:effectLst/>
                        </a:rPr>
                        <a:t>Pham Hoai Nhan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00938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200">
                          <a:effectLst/>
                        </a:rPr>
                        <a:t>System Requirement Specification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200">
                          <a:effectLst/>
                        </a:rPr>
                        <a:t>Light My Desk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200">
                          <a:effectLst/>
                        </a:rPr>
                        <a:t>Le Ngoc Hai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200">
                          <a:effectLst/>
                        </a:rPr>
                        <a:t>Ngo Tan Phuc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08087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200">
                          <a:effectLst/>
                        </a:rPr>
                        <a:t>Task Sheet Review 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200">
                          <a:effectLst/>
                        </a:rPr>
                        <a:t>Light My Desk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200">
                          <a:effectLst/>
                        </a:rPr>
                        <a:t>Le Ngoc Hai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200">
                          <a:effectLst/>
                        </a:rPr>
                        <a:t>Ngo Tan Phuc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85207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187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299" y="194787"/>
            <a:ext cx="10515600" cy="4351338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Diagram 1: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8" t="9525" r="8324"/>
          <a:stretch/>
        </p:blipFill>
        <p:spPr bwMode="auto">
          <a:xfrm>
            <a:off x="3483057" y="715170"/>
            <a:ext cx="6734175" cy="3830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904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553" y="656702"/>
            <a:ext cx="10515600" cy="4351338"/>
          </a:xfrm>
        </p:spPr>
        <p:txBody>
          <a:bodyPr/>
          <a:lstStyle/>
          <a:p>
            <a:r>
              <a:rPr lang="en-US" dirty="0" smtClean="0"/>
              <a:t>Thank you and have a nice day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1975"/>
            <a:ext cx="10515600" cy="155871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Problem Statement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development of Information Technology and Internet help users access information, communication, transaction or shopping are so easily. With the rise of technology, Electronic Commerce has become a way to carry out the business transactions faster, more convenient, reduce cost for maintenance and employees.</a:t>
            </a:r>
          </a:p>
          <a:p>
            <a:pPr algn="just"/>
            <a:r>
              <a:rPr lang="en-US" b="1" dirty="0"/>
              <a:t> </a:t>
            </a:r>
            <a:endParaRPr lang="en-US" dirty="0"/>
          </a:p>
          <a:p>
            <a:pPr algn="just"/>
            <a:r>
              <a:rPr lang="en-US" dirty="0"/>
              <a:t>With the price increasement of products with the technology development, we bring to the customer a competitive environment to get the product with lowest price.</a:t>
            </a:r>
          </a:p>
        </p:txBody>
      </p:sp>
    </p:spTree>
    <p:extLst>
      <p:ext uri="{BB962C8B-B14F-4D97-AF65-F5344CB8AC3E}">
        <p14:creationId xmlns:p14="http://schemas.microsoft.com/office/powerpoint/2010/main" val="80370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2.Main Functions: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dirty="0"/>
              <a:t>Users can order Study lamp after registering and logging in to the website. Study lamp will then be shipped to the customer's address</a:t>
            </a:r>
            <a:r>
              <a:rPr lang="vi-VN" dirty="0"/>
              <a:t> (submit the order is done by email)</a:t>
            </a:r>
            <a:r>
              <a:rPr lang="en-US" dirty="0" smtClean="0"/>
              <a:t>.</a:t>
            </a:r>
            <a:endParaRPr lang="en-US" sz="2400" dirty="0"/>
          </a:p>
          <a:p>
            <a:pPr lvl="1" algn="just"/>
            <a:r>
              <a:rPr lang="en-US" dirty="0"/>
              <a:t>User can view all table lamp product as well as submit product </a:t>
            </a:r>
            <a:r>
              <a:rPr lang="en-US" dirty="0" smtClean="0"/>
              <a:t>reviews</a:t>
            </a:r>
            <a:endParaRPr lang="en-US" sz="2400" dirty="0"/>
          </a:p>
          <a:p>
            <a:pPr lvl="1" algn="just"/>
            <a:r>
              <a:rPr lang="en-US" dirty="0"/>
              <a:t>Product admins manage the products and orders.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7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695"/>
            <a:ext cx="10515600" cy="1586993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/>
              <a:t>Customer’s Specific Requirement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1.</a:t>
            </a:r>
            <a:r>
              <a:rPr lang="en-US" b="1" dirty="0"/>
              <a:t> Customer’s Specific Requirements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website allow</a:t>
            </a:r>
            <a:r>
              <a:rPr lang="vi-VN" dirty="0"/>
              <a:t>s</a:t>
            </a:r>
            <a:r>
              <a:rPr lang="en-US" dirty="0"/>
              <a:t> user register and login to become member, which can use all the function of the website like review product, pay for the order online or pay by cash on delivery.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59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2.</a:t>
            </a:r>
            <a:r>
              <a:rPr lang="en-US" b="1" dirty="0"/>
              <a:t> Functional Requirements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There are 3 main actors:</a:t>
            </a:r>
          </a:p>
          <a:p>
            <a:pPr lvl="0" algn="just"/>
            <a:r>
              <a:rPr lang="en-US" dirty="0"/>
              <a:t>Guest</a:t>
            </a:r>
          </a:p>
          <a:p>
            <a:pPr lvl="0" algn="just"/>
            <a:r>
              <a:rPr lang="en-US" dirty="0"/>
              <a:t>User</a:t>
            </a:r>
          </a:p>
          <a:p>
            <a:pPr lvl="0" algn="just"/>
            <a:r>
              <a:rPr lang="en-US" dirty="0"/>
              <a:t>Admin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4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128" y="345617"/>
            <a:ext cx="10515600" cy="4351338"/>
          </a:xfrm>
        </p:spPr>
        <p:txBody>
          <a:bodyPr/>
          <a:lstStyle/>
          <a:p>
            <a:pPr algn="just"/>
            <a:r>
              <a:rPr lang="en-US" dirty="0" smtClean="0"/>
              <a:t>1.	Guests</a:t>
            </a:r>
          </a:p>
          <a:p>
            <a:pPr algn="just"/>
            <a:r>
              <a:rPr lang="en-US" dirty="0" smtClean="0"/>
              <a:t>1.1.	Guests can view website information</a:t>
            </a:r>
          </a:p>
          <a:p>
            <a:pPr algn="just"/>
            <a:r>
              <a:rPr lang="en-US" dirty="0" smtClean="0"/>
              <a:t>1.1.1.	Description</a:t>
            </a:r>
          </a:p>
          <a:p>
            <a:pPr algn="just"/>
            <a:r>
              <a:rPr lang="en-US" dirty="0" smtClean="0"/>
              <a:t>Guests can view the featured study lamp in homepage, study lamp by category.</a:t>
            </a:r>
          </a:p>
          <a:p>
            <a:pPr algn="just"/>
            <a:r>
              <a:rPr lang="en-US" dirty="0" smtClean="0"/>
              <a:t>1.1.2.	Functional requirement</a:t>
            </a:r>
          </a:p>
          <a:p>
            <a:pPr algn="just"/>
            <a:r>
              <a:rPr lang="en-US" dirty="0" smtClean="0"/>
              <a:t>REQ-01: Guests can view study lamp information such as title, description, price.</a:t>
            </a:r>
          </a:p>
          <a:p>
            <a:pPr algn="just"/>
            <a:r>
              <a:rPr lang="en-US" dirty="0" smtClean="0"/>
              <a:t>REQ-02: Guests can view lists of study lamp is classified by category.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440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116" y="251348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1.2.	Guests can register an account</a:t>
            </a:r>
          </a:p>
          <a:p>
            <a:pPr algn="just"/>
            <a:r>
              <a:rPr lang="en-US" dirty="0" smtClean="0"/>
              <a:t>1.2.1.	Description</a:t>
            </a:r>
          </a:p>
          <a:p>
            <a:pPr algn="just"/>
            <a:r>
              <a:rPr lang="en-US" dirty="0" smtClean="0"/>
              <a:t>Guests can register a website account</a:t>
            </a:r>
          </a:p>
          <a:p>
            <a:pPr algn="just"/>
            <a:r>
              <a:rPr lang="en-US" dirty="0" smtClean="0"/>
              <a:t>1.2.2.	Functional requirement</a:t>
            </a:r>
          </a:p>
          <a:p>
            <a:pPr algn="just"/>
            <a:r>
              <a:rPr lang="en-US" dirty="0" smtClean="0"/>
              <a:t>REQ-01: Guests must provide information for the registration</a:t>
            </a:r>
          </a:p>
          <a:p>
            <a:pPr marL="0" indent="0" algn="just">
              <a:buNone/>
            </a:pPr>
            <a:r>
              <a:rPr lang="en-US" dirty="0" smtClean="0"/>
              <a:t>•	First name</a:t>
            </a:r>
          </a:p>
          <a:p>
            <a:pPr marL="0" indent="0" algn="just">
              <a:buNone/>
            </a:pPr>
            <a:r>
              <a:rPr lang="en-US" dirty="0" smtClean="0"/>
              <a:t>•	Last name</a:t>
            </a:r>
          </a:p>
          <a:p>
            <a:pPr marL="0" indent="0" algn="just">
              <a:buNone/>
            </a:pPr>
            <a:r>
              <a:rPr lang="en-US" dirty="0" smtClean="0"/>
              <a:t>•	E-mail</a:t>
            </a:r>
          </a:p>
        </p:txBody>
      </p:sp>
    </p:spTree>
    <p:extLst>
      <p:ext uri="{BB962C8B-B14F-4D97-AF65-F5344CB8AC3E}">
        <p14:creationId xmlns:p14="http://schemas.microsoft.com/office/powerpoint/2010/main" val="3362720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257"/>
            <a:ext cx="10515600" cy="1530432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REQ-02: E-mail is unique. All fields are required and must follow format rule by system.</a:t>
            </a:r>
            <a:r>
              <a:rPr lang="en-US" dirty="0"/>
              <a:t/>
            </a:r>
            <a:br>
              <a:rPr lang="en-US" dirty="0"/>
            </a:br>
            <a:r>
              <a:rPr lang="en-US" sz="3100" dirty="0"/>
              <a:t>REQ-03: The e-mail registered to create account must be verified by system by sending a verification code to the registered e-mail.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1.3.	Guests can</a:t>
            </a:r>
          </a:p>
          <a:p>
            <a:pPr algn="just"/>
            <a:r>
              <a:rPr lang="en-US" dirty="0" smtClean="0"/>
              <a:t>1.3.1.	Description</a:t>
            </a:r>
          </a:p>
          <a:p>
            <a:pPr algn="just"/>
            <a:r>
              <a:rPr lang="en-US" dirty="0" smtClean="0"/>
              <a:t>Guests can click on the study lamps to view detailed information.</a:t>
            </a:r>
          </a:p>
          <a:p>
            <a:pPr algn="just"/>
            <a:r>
              <a:rPr lang="en-US" dirty="0" smtClean="0"/>
              <a:t>1.3.2.	Functional requirement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REQ-01: Guests can view study lamps information such as specification, price, return policies, product reviews.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1.4.	Guests can search for study lamps</a:t>
            </a:r>
          </a:p>
          <a:p>
            <a:pPr algn="just"/>
            <a:r>
              <a:rPr lang="en-US" dirty="0" smtClean="0"/>
              <a:t>1.4.1.	Description</a:t>
            </a:r>
          </a:p>
          <a:p>
            <a:pPr algn="just"/>
            <a:r>
              <a:rPr lang="en-US" dirty="0" smtClean="0"/>
              <a:t>Guests can search by study lamps name</a:t>
            </a:r>
          </a:p>
          <a:p>
            <a:pPr algn="just"/>
            <a:r>
              <a:rPr lang="en-US" dirty="0" smtClean="0"/>
              <a:t>1.4.2.	Functional requirement</a:t>
            </a:r>
          </a:p>
          <a:p>
            <a:pPr algn="just"/>
            <a:r>
              <a:rPr lang="en-US" dirty="0" smtClean="0"/>
              <a:t>REQ-01: Show search results by name 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7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339</Words>
  <Application>Microsoft Office PowerPoint</Application>
  <PresentationFormat>Widescreen</PresentationFormat>
  <Paragraphs>205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Group 2: Light My Desk</vt:lpstr>
      <vt:lpstr>Task Sheet Review 1</vt:lpstr>
      <vt:lpstr>Problem Statement  1.Introduction</vt:lpstr>
      <vt:lpstr>2.Main Functions:</vt:lpstr>
      <vt:lpstr>Customer’s Specific Requirement 1. Customer’s Specific Requirements </vt:lpstr>
      <vt:lpstr>2. Functional Requirements </vt:lpstr>
      <vt:lpstr>PowerPoint Presentation</vt:lpstr>
      <vt:lpstr>PowerPoint Presentation</vt:lpstr>
      <vt:lpstr>REQ-02: E-mail is unique. All fields are required and must follow format rule by system. REQ-03: The e-mail registered to create account must be verified by system by sending a verification code to the registered e-mail. </vt:lpstr>
      <vt:lpstr>PowerPoint Presentation</vt:lpstr>
      <vt:lpstr>PowerPoint Presentation</vt:lpstr>
      <vt:lpstr>PowerPoint Presentation</vt:lpstr>
      <vt:lpstr>3.System Requirement Specification:</vt:lpstr>
      <vt:lpstr>PowerPoint Presentation</vt:lpstr>
      <vt:lpstr>PowerPoint Presentation</vt:lpstr>
      <vt:lpstr>Review 2</vt:lpstr>
      <vt:lpstr>PowerPoint Presentation</vt:lpstr>
      <vt:lpstr>PowerPoint Presentation</vt:lpstr>
      <vt:lpstr>DFD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2: Light My Desk</dc:title>
  <dc:creator>MY-PC</dc:creator>
  <cp:lastModifiedBy>MY-PC</cp:lastModifiedBy>
  <cp:revision>51</cp:revision>
  <dcterms:created xsi:type="dcterms:W3CDTF">2024-01-31T01:53:52Z</dcterms:created>
  <dcterms:modified xsi:type="dcterms:W3CDTF">2024-01-31T02:27:11Z</dcterms:modified>
</cp:coreProperties>
</file>