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68" r:id="rId15"/>
    <p:sldId id="272" r:id="rId16"/>
    <p:sldId id="271"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FBF1E8-1365-4261-8518-241880508FD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BF1E8-1365-4261-8518-241880508FD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CFBF1E8-1365-4261-8518-241880508FD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BF1E8-1365-4261-8518-241880508FD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FBF1E8-1365-4261-8518-241880508FD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CFBF1E8-1365-4261-8518-241880508FD5}"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7576-D9BD-45D6-B24B-6458AA80B45D}"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FBF1E8-1365-4261-8518-241880508FD5}"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FBF1E8-1365-4261-8518-241880508FD5}"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CFBF1E8-1365-4261-8518-241880508FD5}"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CFBF1E8-1365-4261-8518-241880508FD5}"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7576-D9BD-45D6-B24B-6458AA80B45D}"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BF1E8-1365-4261-8518-241880508FD5}"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7576-D9BD-45D6-B24B-6458AA80B45D}"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CFBF1E8-1365-4261-8518-241880508FD5}" type="datetimeFigureOut">
              <a:rPr lang="en-US" smtClean="0"/>
              <a:t>12/9/2016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FF97576-D9BD-45D6-B24B-6458AA80B45D}"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 CODE JUDGE }*/</a:t>
            </a:r>
            <a:endParaRPr lang="en-US" sz="6000" dirty="0"/>
          </a:p>
        </p:txBody>
      </p:sp>
      <p:sp>
        <p:nvSpPr>
          <p:cNvPr id="3" name="Subtitle 2"/>
          <p:cNvSpPr>
            <a:spLocks noGrp="1"/>
          </p:cNvSpPr>
          <p:nvPr>
            <p:ph type="subTitle" idx="1"/>
          </p:nvPr>
        </p:nvSpPr>
        <p:spPr>
          <a:xfrm>
            <a:off x="228600" y="2286000"/>
            <a:ext cx="8915400" cy="4572000"/>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pPr algn="l"/>
            <a:endParaRPr lang="en-US" sz="2400" dirty="0" smtClean="0"/>
          </a:p>
          <a:p>
            <a:pPr algn="l"/>
            <a:endParaRPr lang="en-US" sz="2400" dirty="0" smtClean="0"/>
          </a:p>
          <a:p>
            <a:pPr algn="l"/>
            <a:r>
              <a:rPr lang="en-US" sz="2400" dirty="0" smtClean="0"/>
              <a:t> </a:t>
            </a:r>
            <a:r>
              <a:rPr lang="en-US" sz="3500" dirty="0" smtClean="0"/>
              <a:t>                                                                    </a:t>
            </a:r>
            <a:r>
              <a:rPr lang="en-US" sz="2600" u="sng" dirty="0" smtClean="0"/>
              <a:t>Developers</a:t>
            </a:r>
            <a:endParaRPr lang="en-US" sz="3500" u="sng" dirty="0" smtClean="0"/>
          </a:p>
          <a:p>
            <a:r>
              <a:rPr lang="en-US" sz="2000" b="0" dirty="0" smtClean="0"/>
              <a:t>                                                                                              </a:t>
            </a:r>
            <a:r>
              <a:rPr lang="en-US" dirty="0" smtClean="0">
                <a:solidFill>
                  <a:schemeClr val="tx1">
                    <a:lumMod val="85000"/>
                    <a:lumOff val="15000"/>
                  </a:schemeClr>
                </a:solidFill>
              </a:rPr>
              <a:t>Gau</a:t>
            </a:r>
            <a:r>
              <a:rPr lang="en-US" sz="2000" b="0" dirty="0" smtClean="0">
                <a:solidFill>
                  <a:schemeClr val="tx1">
                    <a:lumMod val="85000"/>
                    <a:lumOff val="15000"/>
                  </a:schemeClr>
                </a:solidFill>
              </a:rPr>
              <a:t>rav Rajput </a:t>
            </a:r>
          </a:p>
          <a:p>
            <a:r>
              <a:rPr lang="en-US" sz="2000" b="0" dirty="0">
                <a:solidFill>
                  <a:schemeClr val="tx1">
                    <a:lumMod val="85000"/>
                    <a:lumOff val="15000"/>
                  </a:schemeClr>
                </a:solidFill>
              </a:rPr>
              <a:t> </a:t>
            </a:r>
            <a:r>
              <a:rPr lang="en-US" sz="2000" b="0" dirty="0" smtClean="0">
                <a:solidFill>
                  <a:schemeClr val="tx1">
                    <a:lumMod val="85000"/>
                    <a:lumOff val="15000"/>
                  </a:schemeClr>
                </a:solidFill>
              </a:rPr>
              <a:t>                                                                                                     Divyank </a:t>
            </a:r>
            <a:r>
              <a:rPr lang="en-US" dirty="0">
                <a:solidFill>
                  <a:schemeClr val="tx1">
                    <a:lumMod val="85000"/>
                    <a:lumOff val="15000"/>
                  </a:schemeClr>
                </a:solidFill>
              </a:rPr>
              <a:t>P</a:t>
            </a:r>
            <a:r>
              <a:rPr lang="en-US" sz="2000" b="0" dirty="0" smtClean="0">
                <a:solidFill>
                  <a:schemeClr val="tx1">
                    <a:lumMod val="85000"/>
                    <a:lumOff val="15000"/>
                  </a:schemeClr>
                </a:solidFill>
              </a:rPr>
              <a:t>ahlazani</a:t>
            </a:r>
            <a:endParaRPr lang="en-US" sz="2000" b="0" dirty="0">
              <a:solidFill>
                <a:schemeClr val="tx1">
                  <a:lumMod val="85000"/>
                  <a:lumOff val="15000"/>
                </a:schemeClr>
              </a:solidFill>
            </a:endParaRPr>
          </a:p>
          <a:p>
            <a:r>
              <a:rPr lang="en-US" sz="2000" b="0" dirty="0" smtClean="0">
                <a:solidFill>
                  <a:schemeClr val="tx1">
                    <a:lumMod val="85000"/>
                    <a:lumOff val="15000"/>
                  </a:schemeClr>
                </a:solidFill>
              </a:rPr>
              <a:t>                                                                                                    Himanshu </a:t>
            </a:r>
            <a:r>
              <a:rPr lang="en-US" dirty="0">
                <a:solidFill>
                  <a:schemeClr val="tx1">
                    <a:lumMod val="85000"/>
                    <a:lumOff val="15000"/>
                  </a:schemeClr>
                </a:solidFill>
              </a:rPr>
              <a:t>N</a:t>
            </a:r>
            <a:r>
              <a:rPr lang="en-US" sz="2000" b="0" dirty="0" smtClean="0">
                <a:solidFill>
                  <a:schemeClr val="tx1">
                    <a:lumMod val="85000"/>
                    <a:lumOff val="15000"/>
                  </a:schemeClr>
                </a:solidFill>
              </a:rPr>
              <a:t>igam</a:t>
            </a:r>
            <a:endParaRPr lang="en-US" sz="2000" b="0" dirty="0">
              <a:solidFill>
                <a:schemeClr val="tx1">
                  <a:lumMod val="85000"/>
                  <a:lumOff val="15000"/>
                </a:schemeClr>
              </a:solidFill>
            </a:endParaRPr>
          </a:p>
          <a:p>
            <a:r>
              <a:rPr lang="en-US" b="0" dirty="0" smtClean="0">
                <a:solidFill>
                  <a:schemeClr val="tx1">
                    <a:lumMod val="85000"/>
                    <a:lumOff val="15000"/>
                  </a:schemeClr>
                </a:solidFill>
              </a:rPr>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5500" dirty="0"/>
          </a:p>
          <a:p>
            <a:endParaRPr lang="en-US" dirty="0" smtClean="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630845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lstStyle/>
          <a:p>
            <a:r>
              <a:rPr lang="en-US" u="sng" dirty="0" smtClean="0"/>
              <a:t>About Us</a:t>
            </a:r>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361659"/>
            <a:ext cx="3781708" cy="5115341"/>
          </a:xfrm>
          <a:prstGeom prst="rect">
            <a:avLst/>
          </a:prstGeom>
        </p:spPr>
      </p:pic>
    </p:spTree>
    <p:extLst>
      <p:ext uri="{BB962C8B-B14F-4D97-AF65-F5344CB8AC3E}">
        <p14:creationId xmlns:p14="http://schemas.microsoft.com/office/powerpoint/2010/main" val="281244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762000"/>
          </a:xfrm>
        </p:spPr>
        <p:txBody>
          <a:bodyPr/>
          <a:lstStyle/>
          <a:p>
            <a:r>
              <a:rPr lang="en-US" u="sng" dirty="0" smtClean="0"/>
              <a:t>Mobile View</a:t>
            </a:r>
            <a:endParaRPr lang="en-US" u="sng"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2971800" cy="495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524000"/>
            <a:ext cx="3048000" cy="4953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1" y="1524000"/>
            <a:ext cx="2667000" cy="4800599"/>
          </a:xfrm>
          <a:prstGeom prst="rect">
            <a:avLst/>
          </a:prstGeom>
        </p:spPr>
      </p:pic>
    </p:spTree>
    <p:extLst>
      <p:ext uri="{BB962C8B-B14F-4D97-AF65-F5344CB8AC3E}">
        <p14:creationId xmlns:p14="http://schemas.microsoft.com/office/powerpoint/2010/main" val="2793687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752600"/>
            <a:ext cx="7162801" cy="4648200"/>
          </a:xfrm>
        </p:spPr>
      </p:pic>
      <p:sp>
        <p:nvSpPr>
          <p:cNvPr id="3" name="Title 2"/>
          <p:cNvSpPr>
            <a:spLocks noGrp="1"/>
          </p:cNvSpPr>
          <p:nvPr>
            <p:ph type="title"/>
          </p:nvPr>
        </p:nvSpPr>
        <p:spPr/>
        <p:txBody>
          <a:bodyPr/>
          <a:lstStyle/>
          <a:p>
            <a:r>
              <a:rPr lang="en-US" dirty="0" smtClean="0"/>
              <a:t>Use Case Diagram</a:t>
            </a:r>
            <a:endParaRPr lang="en-US" dirty="0"/>
          </a:p>
        </p:txBody>
      </p:sp>
    </p:spTree>
    <p:extLst>
      <p:ext uri="{BB962C8B-B14F-4D97-AF65-F5344CB8AC3E}">
        <p14:creationId xmlns:p14="http://schemas.microsoft.com/office/powerpoint/2010/main" val="1222523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DFD: Level O</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8800"/>
            <a:ext cx="7619999" cy="4495800"/>
          </a:xfrm>
        </p:spPr>
      </p:pic>
    </p:spTree>
    <p:extLst>
      <p:ext uri="{BB962C8B-B14F-4D97-AF65-F5344CB8AC3E}">
        <p14:creationId xmlns:p14="http://schemas.microsoft.com/office/powerpoint/2010/main" val="3463746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914400"/>
          </a:xfrm>
        </p:spPr>
        <p:txBody>
          <a:bodyPr/>
          <a:lstStyle/>
          <a:p>
            <a:r>
              <a:rPr lang="en-US" u="sng" dirty="0" smtClean="0"/>
              <a:t>Feasibility Study</a:t>
            </a:r>
            <a:endParaRPr lang="en-US" u="sng" dirty="0"/>
          </a:p>
        </p:txBody>
      </p:sp>
      <p:sp>
        <p:nvSpPr>
          <p:cNvPr id="3" name="Subtitle 2"/>
          <p:cNvSpPr>
            <a:spLocks noGrp="1"/>
          </p:cNvSpPr>
          <p:nvPr>
            <p:ph type="subTitle" idx="1"/>
          </p:nvPr>
        </p:nvSpPr>
        <p:spPr>
          <a:xfrm>
            <a:off x="457200" y="1447800"/>
            <a:ext cx="8153400" cy="5105400"/>
          </a:xfrm>
        </p:spPr>
        <p:txBody>
          <a:bodyPr/>
          <a:lstStyle/>
          <a:p>
            <a:pPr marL="342900" indent="-342900" algn="l">
              <a:buClr>
                <a:srgbClr val="FF0000"/>
              </a:buClr>
              <a:buFont typeface="Wingdings" pitchFamily="2" charset="2"/>
              <a:buChar char="Ø"/>
            </a:pPr>
            <a:r>
              <a:rPr lang="en-US" dirty="0" smtClean="0">
                <a:solidFill>
                  <a:schemeClr val="tx1"/>
                </a:solidFill>
              </a:rPr>
              <a:t>Since our project is a student based project and we are implementing it at the college level.</a:t>
            </a:r>
          </a:p>
          <a:p>
            <a:pPr marL="342900" indent="-342900" algn="l">
              <a:buClr>
                <a:srgbClr val="FF0000"/>
              </a:buClr>
              <a:buFont typeface="Wingdings" pitchFamily="2" charset="2"/>
              <a:buChar char="Ø"/>
            </a:pPr>
            <a:r>
              <a:rPr lang="en-US" dirty="0" smtClean="0">
                <a:solidFill>
                  <a:schemeClr val="tx1"/>
                </a:solidFill>
              </a:rPr>
              <a:t>There is no such constraint of money as we are having all the required basic resources.</a:t>
            </a:r>
          </a:p>
          <a:p>
            <a:pPr marL="342900" indent="-342900" algn="l">
              <a:buClr>
                <a:srgbClr val="FF0000"/>
              </a:buClr>
              <a:buFont typeface="Wingdings" pitchFamily="2" charset="2"/>
              <a:buChar char="Ø"/>
            </a:pPr>
            <a:r>
              <a:rPr lang="en-US" dirty="0" smtClean="0">
                <a:solidFill>
                  <a:schemeClr val="tx1"/>
                </a:solidFill>
              </a:rPr>
              <a:t>If we talk about the time constraint, as we have to complete this project till next semester’s end so after looking at our current proceedings it seems that we are having good pace and will be able to complete it much before the presumed deadline.</a:t>
            </a:r>
          </a:p>
          <a:p>
            <a:pPr marL="342900" indent="-342900" algn="l">
              <a:buClr>
                <a:srgbClr val="FF0000"/>
              </a:buClr>
              <a:buFont typeface="Wingdings" pitchFamily="2" charset="2"/>
              <a:buChar char="Ø"/>
            </a:pPr>
            <a:r>
              <a:rPr lang="en-US" dirty="0" smtClean="0">
                <a:solidFill>
                  <a:schemeClr val="tx1"/>
                </a:solidFill>
              </a:rPr>
              <a:t>As far as the technical feasibility is concerned, we are open to all server side technologies and we can switch to the one which is most appropriate  and convenient for a particular module and the </a:t>
            </a:r>
            <a:r>
              <a:rPr lang="en-US" smtClean="0">
                <a:solidFill>
                  <a:schemeClr val="tx1"/>
                </a:solidFill>
              </a:rPr>
              <a:t>project.</a:t>
            </a:r>
            <a:endParaRPr lang="en-US" dirty="0" smtClean="0">
              <a:solidFill>
                <a:schemeClr val="tx1"/>
              </a:solidFill>
            </a:endParaRPr>
          </a:p>
          <a:p>
            <a:pPr marL="342900" indent="-342900" algn="l">
              <a:buClr>
                <a:srgbClr val="FF0000"/>
              </a:buClr>
              <a:buFont typeface="Wingdings" pitchFamily="2" charset="2"/>
              <a:buChar char="Ø"/>
            </a:pPr>
            <a:endParaRPr lang="en-US" dirty="0" smtClean="0">
              <a:solidFill>
                <a:schemeClr val="tx1"/>
              </a:solidFill>
            </a:endParaRPr>
          </a:p>
          <a:p>
            <a:pPr marL="342900" indent="-342900" algn="l">
              <a:buClr>
                <a:srgbClr val="FF0000"/>
              </a:buClr>
              <a:buFont typeface="Wingdings" pitchFamily="2" charset="2"/>
              <a:buChar char="Ø"/>
            </a:pPr>
            <a:endParaRPr lang="en-US" dirty="0" smtClean="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307537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0"/>
            <a:ext cx="8229600" cy="1252728"/>
          </a:xfrm>
        </p:spPr>
        <p:txBody>
          <a:bodyPr/>
          <a:lstStyle/>
          <a:p>
            <a:r>
              <a:rPr lang="en-US" dirty="0" smtClean="0">
                <a:solidFill>
                  <a:schemeClr val="tx1">
                    <a:lumMod val="85000"/>
                    <a:lumOff val="15000"/>
                  </a:schemeClr>
                </a:solidFill>
              </a:rPr>
              <a:t>Database Modules</a:t>
            </a:r>
            <a:endParaRPr lang="en-US" dirty="0">
              <a:solidFill>
                <a:schemeClr val="tx1">
                  <a:lumMod val="85000"/>
                  <a:lumOff val="15000"/>
                </a:schemeClr>
              </a:solidFill>
            </a:endParaRPr>
          </a:p>
        </p:txBody>
      </p:sp>
    </p:spTree>
    <p:extLst>
      <p:ext uri="{BB962C8B-B14F-4D97-AF65-F5344CB8AC3E}">
        <p14:creationId xmlns:p14="http://schemas.microsoft.com/office/powerpoint/2010/main" val="1990470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152400"/>
            <a:ext cx="3962400" cy="3115046"/>
          </a:xfrm>
        </p:spPr>
      </p:pic>
      <p:sp>
        <p:nvSpPr>
          <p:cNvPr id="3" name="Title 2"/>
          <p:cNvSpPr>
            <a:spLocks noGrp="1"/>
          </p:cNvSpPr>
          <p:nvPr>
            <p:ph type="title"/>
          </p:nvPr>
        </p:nvSpPr>
        <p:spPr/>
        <p:txBody>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0796" y="152400"/>
            <a:ext cx="4911992" cy="28197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3485786"/>
            <a:ext cx="3842195" cy="261021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0796" y="3419048"/>
            <a:ext cx="4911991" cy="3057952"/>
          </a:xfrm>
          <a:prstGeom prst="rect">
            <a:avLst/>
          </a:prstGeom>
        </p:spPr>
      </p:pic>
    </p:spTree>
    <p:extLst>
      <p:ext uri="{BB962C8B-B14F-4D97-AF65-F5344CB8AC3E}">
        <p14:creationId xmlns:p14="http://schemas.microsoft.com/office/powerpoint/2010/main" val="1693684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sz="4400" dirty="0" smtClean="0">
                <a:solidFill>
                  <a:schemeClr val="tx1"/>
                </a:solidFill>
              </a:rPr>
              <a:t>Functioning of Test Cases</a:t>
            </a:r>
            <a:endParaRPr lang="en-US" sz="4400" dirty="0">
              <a:solidFill>
                <a:schemeClr val="tx1"/>
              </a:solidFill>
            </a:endParaRPr>
          </a:p>
        </p:txBody>
      </p:sp>
      <p:sp>
        <p:nvSpPr>
          <p:cNvPr id="3" name="Title 2"/>
          <p:cNvSpPr>
            <a:spLocks noGrp="1"/>
          </p:cNvSpPr>
          <p:nvPr>
            <p:ph type="title"/>
          </p:nvPr>
        </p:nvSpPr>
        <p:spPr>
          <a:xfrm>
            <a:off x="457200" y="-457200"/>
            <a:ext cx="8229600" cy="2362200"/>
          </a:xfrm>
        </p:spPr>
        <p:txBody>
          <a:bodyPr/>
          <a:lstStyle/>
          <a:p>
            <a:r>
              <a:rPr lang="en-US" dirty="0" smtClean="0"/>
              <a:t>.</a:t>
            </a:r>
            <a:endParaRPr lang="en-US" dirty="0"/>
          </a:p>
        </p:txBody>
      </p:sp>
    </p:spTree>
    <p:extLst>
      <p:ext uri="{BB962C8B-B14F-4D97-AF65-F5344CB8AC3E}">
        <p14:creationId xmlns:p14="http://schemas.microsoft.com/office/powerpoint/2010/main" val="3320718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8686800" cy="5257800"/>
          </a:xfrm>
        </p:spPr>
      </p:pic>
      <p:sp>
        <p:nvSpPr>
          <p:cNvPr id="3" name="Title 2"/>
          <p:cNvSpPr>
            <a:spLocks noGrp="1"/>
          </p:cNvSpPr>
          <p:nvPr>
            <p:ph type="title"/>
          </p:nvPr>
        </p:nvSpPr>
        <p:spPr/>
        <p:txBody>
          <a:bodyPr/>
          <a:lstStyle/>
          <a:p>
            <a:r>
              <a:rPr lang="en-US" dirty="0" smtClean="0"/>
              <a:t>Editor Window</a:t>
            </a:r>
            <a:endParaRPr lang="en-US" dirty="0"/>
          </a:p>
        </p:txBody>
      </p:sp>
    </p:spTree>
    <p:extLst>
      <p:ext uri="{BB962C8B-B14F-4D97-AF65-F5344CB8AC3E}">
        <p14:creationId xmlns:p14="http://schemas.microsoft.com/office/powerpoint/2010/main" val="20209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05000"/>
            <a:ext cx="8763000" cy="4422727"/>
          </a:xfrm>
        </p:spPr>
      </p:pic>
      <p:sp>
        <p:nvSpPr>
          <p:cNvPr id="3" name="Title 2"/>
          <p:cNvSpPr>
            <a:spLocks noGrp="1"/>
          </p:cNvSpPr>
          <p:nvPr>
            <p:ph type="title"/>
          </p:nvPr>
        </p:nvSpPr>
        <p:spPr/>
        <p:txBody>
          <a:bodyPr/>
          <a:lstStyle/>
          <a:p>
            <a:r>
              <a:rPr lang="en-US" dirty="0" smtClean="0"/>
              <a:t>Test Case</a:t>
            </a:r>
            <a:endParaRPr lang="en-US" dirty="0"/>
          </a:p>
        </p:txBody>
      </p:sp>
    </p:spTree>
    <p:extLst>
      <p:ext uri="{BB962C8B-B14F-4D97-AF65-F5344CB8AC3E}">
        <p14:creationId xmlns:p14="http://schemas.microsoft.com/office/powerpoint/2010/main" val="320043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914400"/>
            <a:ext cx="7772400" cy="1066800"/>
          </a:xfrm>
        </p:spPr>
        <p:txBody>
          <a:bodyPr>
            <a:normAutofit/>
          </a:bodyPr>
          <a:lstStyle/>
          <a:p>
            <a:r>
              <a:rPr lang="en-US" u="sng" dirty="0" smtClean="0"/>
              <a:t>Brief Overview Of the Project</a:t>
            </a:r>
            <a:endParaRPr lang="en-US" u="sng" dirty="0"/>
          </a:p>
        </p:txBody>
      </p:sp>
      <p:sp>
        <p:nvSpPr>
          <p:cNvPr id="2" name="Subtitle 1"/>
          <p:cNvSpPr>
            <a:spLocks noGrp="1"/>
          </p:cNvSpPr>
          <p:nvPr>
            <p:ph type="subTitle" idx="1"/>
          </p:nvPr>
        </p:nvSpPr>
        <p:spPr>
          <a:xfrm>
            <a:off x="457200" y="2057400"/>
            <a:ext cx="8229600" cy="4572000"/>
          </a:xfrm>
        </p:spPr>
        <p:txBody>
          <a:bodyPr>
            <a:normAutofit/>
          </a:bodyPr>
          <a:lstStyle/>
          <a:p>
            <a:pPr algn="l"/>
            <a:endParaRPr lang="en-US" dirty="0">
              <a:solidFill>
                <a:schemeClr val="tx1"/>
              </a:solidFill>
            </a:endParaRPr>
          </a:p>
          <a:p>
            <a:pPr algn="l"/>
            <a:r>
              <a:rPr lang="en-US" dirty="0" smtClean="0">
                <a:solidFill>
                  <a:schemeClr val="tx1"/>
                </a:solidFill>
              </a:rPr>
              <a:t>Code </a:t>
            </a:r>
            <a:r>
              <a:rPr lang="en-US" dirty="0">
                <a:solidFill>
                  <a:schemeClr val="tx1"/>
                </a:solidFill>
              </a:rPr>
              <a:t>Judge is a web portal where online coding examinations can be conducted or the user can enhance the skills by attempting the coding </a:t>
            </a:r>
            <a:r>
              <a:rPr lang="en-US" dirty="0" smtClean="0">
                <a:solidFill>
                  <a:schemeClr val="tx1"/>
                </a:solidFill>
              </a:rPr>
              <a:t>challenges</a:t>
            </a:r>
            <a:r>
              <a:rPr lang="en-US" dirty="0">
                <a:solidFill>
                  <a:schemeClr val="tx1"/>
                </a:solidFill>
              </a:rPr>
              <a:t>. </a:t>
            </a:r>
          </a:p>
          <a:p>
            <a:pPr algn="l"/>
            <a:r>
              <a:rPr lang="en-GB" dirty="0" smtClean="0">
                <a:solidFill>
                  <a:schemeClr val="tx1"/>
                </a:solidFill>
              </a:rPr>
              <a:t>For </a:t>
            </a:r>
            <a:r>
              <a:rPr lang="en-GB" dirty="0">
                <a:solidFill>
                  <a:schemeClr val="tx1"/>
                </a:solidFill>
              </a:rPr>
              <a:t>every program there will be certain test cases that the student should pass in order to clear the test. The Leader Board will have names of students in order of their marks and completion time.</a:t>
            </a:r>
            <a:endParaRPr lang="en-GB" dirty="0" smtClean="0">
              <a:solidFill>
                <a:schemeClr val="tx1"/>
              </a:solidFill>
            </a:endParaRPr>
          </a:p>
          <a:p>
            <a:pPr algn="l"/>
            <a:endParaRPr lang="en-US" dirty="0" smtClean="0">
              <a:solidFill>
                <a:schemeClr val="tx1"/>
              </a:solidFill>
            </a:endParaRPr>
          </a:p>
          <a:p>
            <a:pPr marL="285750" indent="-285750" algn="l">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2848596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00200"/>
            <a:ext cx="8686800" cy="4953000"/>
          </a:xfrm>
        </p:spPr>
      </p:pic>
      <p:sp>
        <p:nvSpPr>
          <p:cNvPr id="3" name="Title 2"/>
          <p:cNvSpPr>
            <a:spLocks noGrp="1"/>
          </p:cNvSpPr>
          <p:nvPr>
            <p:ph type="title"/>
          </p:nvPr>
        </p:nvSpPr>
        <p:spPr/>
        <p:txBody>
          <a:bodyPr/>
          <a:lstStyle/>
          <a:p>
            <a:r>
              <a:rPr lang="en-US" dirty="0" smtClean="0"/>
              <a:t>Test Case Passed</a:t>
            </a:r>
            <a:endParaRPr lang="en-US" dirty="0"/>
          </a:p>
        </p:txBody>
      </p:sp>
    </p:spTree>
    <p:extLst>
      <p:ext uri="{BB962C8B-B14F-4D97-AF65-F5344CB8AC3E}">
        <p14:creationId xmlns:p14="http://schemas.microsoft.com/office/powerpoint/2010/main" val="1376999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143000"/>
          </a:xfrm>
        </p:spPr>
        <p:txBody>
          <a:bodyPr/>
          <a:lstStyle/>
          <a:p>
            <a:r>
              <a:rPr lang="en-US" u="sng" dirty="0" smtClean="0">
                <a:solidFill>
                  <a:schemeClr val="bg1"/>
                </a:solidFill>
              </a:rPr>
              <a:t>Motivation</a:t>
            </a:r>
            <a:endParaRPr lang="en-US" u="sng" dirty="0">
              <a:solidFill>
                <a:schemeClr val="bg1"/>
              </a:solidFill>
            </a:endParaRPr>
          </a:p>
        </p:txBody>
      </p:sp>
      <p:sp>
        <p:nvSpPr>
          <p:cNvPr id="3" name="Subtitle 2"/>
          <p:cNvSpPr>
            <a:spLocks noGrp="1"/>
          </p:cNvSpPr>
          <p:nvPr>
            <p:ph type="subTitle" idx="1"/>
          </p:nvPr>
        </p:nvSpPr>
        <p:spPr>
          <a:xfrm>
            <a:off x="457200" y="2286000"/>
            <a:ext cx="8229600" cy="4267200"/>
          </a:xfrm>
        </p:spPr>
        <p:txBody>
          <a:bodyPr>
            <a:normAutofit/>
          </a:bodyPr>
          <a:lstStyle/>
          <a:p>
            <a:pPr algn="l"/>
            <a:r>
              <a:rPr lang="en-GB" dirty="0">
                <a:solidFill>
                  <a:schemeClr val="tx1"/>
                </a:solidFill>
              </a:rPr>
              <a:t>Whenever coding examinations are conducted, the students are required to write a program and the examiner needs to check the program of each and every </a:t>
            </a:r>
            <a:r>
              <a:rPr lang="en-GB" dirty="0" smtClean="0">
                <a:solidFill>
                  <a:schemeClr val="tx1"/>
                </a:solidFill>
              </a:rPr>
              <a:t>student </a:t>
            </a:r>
            <a:r>
              <a:rPr lang="en-GB" dirty="0">
                <a:solidFill>
                  <a:schemeClr val="tx1"/>
                </a:solidFill>
              </a:rPr>
              <a:t>individually. </a:t>
            </a:r>
            <a:endParaRPr lang="en-GB" dirty="0" smtClean="0">
              <a:solidFill>
                <a:schemeClr val="tx1"/>
              </a:solidFill>
            </a:endParaRPr>
          </a:p>
          <a:p>
            <a:pPr algn="l"/>
            <a:r>
              <a:rPr lang="en-GB" dirty="0" smtClean="0">
                <a:solidFill>
                  <a:schemeClr val="tx1"/>
                </a:solidFill>
              </a:rPr>
              <a:t>                                                      </a:t>
            </a:r>
            <a:r>
              <a:rPr lang="en-GB" dirty="0">
                <a:solidFill>
                  <a:schemeClr val="tx1"/>
                </a:solidFill>
              </a:rPr>
              <a:t>So, Code Judge will allow the examiner the flexibility to conduct tests, the Code Judge will examine all the submitted codes by students and check all at once whose program has been executed and grade them accordingly, this will save the time and extra work of the examiner.</a:t>
            </a:r>
          </a:p>
          <a:p>
            <a:pPr algn="l"/>
            <a:r>
              <a:rPr lang="en-US" dirty="0" smtClean="0">
                <a:solidFill>
                  <a:schemeClr val="tx1"/>
                </a:solidFill>
              </a:rPr>
              <a:t>         </a:t>
            </a:r>
            <a:r>
              <a:rPr lang="en-GB" dirty="0" smtClean="0">
                <a:solidFill>
                  <a:schemeClr val="tx1"/>
                </a:solidFill>
              </a:rPr>
              <a:t> </a:t>
            </a:r>
            <a:r>
              <a:rPr lang="en-GB" dirty="0">
                <a:solidFill>
                  <a:schemeClr val="tx1"/>
                </a:solidFill>
              </a:rPr>
              <a:t>Many times students copy and paste the programs therefore Code Judge will also provide the functionality for preventing copying and pasting any pre written programming code, this ensures that students write the program with their own knowledge.</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450095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371600"/>
          </a:xfrm>
        </p:spPr>
        <p:txBody>
          <a:bodyPr/>
          <a:lstStyle/>
          <a:p>
            <a:r>
              <a:rPr lang="en-US" u="sng" dirty="0" smtClean="0"/>
              <a:t>Modules</a:t>
            </a:r>
            <a:endParaRPr lang="en-US" u="sng" dirty="0"/>
          </a:p>
        </p:txBody>
      </p:sp>
      <p:sp>
        <p:nvSpPr>
          <p:cNvPr id="3" name="Subtitle 2"/>
          <p:cNvSpPr>
            <a:spLocks noGrp="1"/>
          </p:cNvSpPr>
          <p:nvPr>
            <p:ph type="subTitle" idx="1"/>
          </p:nvPr>
        </p:nvSpPr>
        <p:spPr>
          <a:xfrm>
            <a:off x="457200" y="2133600"/>
            <a:ext cx="8153400" cy="4648200"/>
          </a:xfrm>
        </p:spPr>
        <p:txBody>
          <a:bodyPr/>
          <a:lstStyle/>
          <a:p>
            <a:pPr algn="l"/>
            <a:r>
              <a:rPr lang="en-US" dirty="0" smtClean="0">
                <a:solidFill>
                  <a:schemeClr val="tx1"/>
                </a:solidFill>
              </a:rPr>
              <a:t>Currently, we are working on the following modules:</a:t>
            </a:r>
          </a:p>
          <a:p>
            <a:pPr algn="l"/>
            <a:endParaRPr lang="en-US" dirty="0" smtClean="0">
              <a:solidFill>
                <a:schemeClr val="tx1"/>
              </a:solidFill>
            </a:endParaRPr>
          </a:p>
          <a:p>
            <a:pPr marL="342900" indent="-342900" algn="l">
              <a:buClr>
                <a:srgbClr val="FF0000"/>
              </a:buClr>
              <a:buFont typeface="Wingdings" pitchFamily="2" charset="2"/>
              <a:buChar char="Ø"/>
            </a:pPr>
            <a:r>
              <a:rPr lang="en-US" b="1" dirty="0" smtClean="0">
                <a:solidFill>
                  <a:schemeClr val="tx1"/>
                </a:solidFill>
              </a:rPr>
              <a:t>Front End Module</a:t>
            </a:r>
          </a:p>
          <a:p>
            <a:pPr marL="342900" indent="-342900" algn="l">
              <a:buClr>
                <a:srgbClr val="FF0000"/>
              </a:buClr>
              <a:buFont typeface="Wingdings" pitchFamily="2" charset="2"/>
              <a:buChar char="Ø"/>
            </a:pPr>
            <a:endParaRPr lang="en-US" dirty="0">
              <a:solidFill>
                <a:schemeClr val="tx1"/>
              </a:solidFill>
            </a:endParaRPr>
          </a:p>
          <a:p>
            <a:pPr marL="342900" indent="-342900" algn="l">
              <a:buClr>
                <a:srgbClr val="FF0000"/>
              </a:buClr>
              <a:buFont typeface="Wingdings" pitchFamily="2" charset="2"/>
              <a:buChar char="Ø"/>
            </a:pPr>
            <a:endParaRPr lang="en-US" dirty="0" smtClean="0">
              <a:solidFill>
                <a:schemeClr val="tx1"/>
              </a:solidFill>
            </a:endParaRPr>
          </a:p>
          <a:p>
            <a:pPr marL="342900" indent="-342900" algn="l">
              <a:buClr>
                <a:srgbClr val="FF0000"/>
              </a:buClr>
              <a:buFont typeface="Wingdings" pitchFamily="2" charset="2"/>
              <a:buChar char="Ø"/>
            </a:pPr>
            <a:r>
              <a:rPr lang="en-US" b="1" dirty="0">
                <a:solidFill>
                  <a:schemeClr val="tx1"/>
                </a:solidFill>
              </a:rPr>
              <a:t>Database Module</a:t>
            </a:r>
          </a:p>
          <a:p>
            <a:pPr algn="l">
              <a:buClr>
                <a:srgbClr val="FF0000"/>
              </a:buClr>
            </a:pPr>
            <a:endParaRPr lang="en-US" dirty="0" smtClean="0">
              <a:solidFill>
                <a:schemeClr val="tx1"/>
              </a:solidFill>
            </a:endParaRPr>
          </a:p>
          <a:p>
            <a:pPr marL="342900" indent="-342900" algn="l">
              <a:buClr>
                <a:srgbClr val="FF0000"/>
              </a:buClr>
              <a:buFont typeface="Wingdings" pitchFamily="2" charset="2"/>
              <a:buChar char="Ø"/>
            </a:pPr>
            <a:endParaRPr lang="en-US" dirty="0">
              <a:solidFill>
                <a:schemeClr val="tx1"/>
              </a:solidFill>
            </a:endParaRPr>
          </a:p>
          <a:p>
            <a:pPr marL="342900" indent="-342900" algn="l">
              <a:buClr>
                <a:srgbClr val="FF0000"/>
              </a:buClr>
              <a:buFont typeface="Wingdings" pitchFamily="2" charset="2"/>
              <a:buChar char="Ø"/>
            </a:pPr>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smtClean="0">
              <a:solidFill>
                <a:schemeClr val="tx1"/>
              </a:solidFill>
            </a:endParaRPr>
          </a:p>
          <a:p>
            <a:pPr marL="457200" indent="-457200" algn="l">
              <a:buFont typeface="Wingdings" pitchFamily="2" charset="2"/>
              <a:buChar char="Ø"/>
            </a:pPr>
            <a:endParaRPr lang="en-US" dirty="0">
              <a:solidFill>
                <a:schemeClr val="tx1"/>
              </a:solidFill>
            </a:endParaRPr>
          </a:p>
        </p:txBody>
      </p:sp>
    </p:spTree>
    <p:extLst>
      <p:ext uri="{BB962C8B-B14F-4D97-AF65-F5344CB8AC3E}">
        <p14:creationId xmlns:p14="http://schemas.microsoft.com/office/powerpoint/2010/main" val="334498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143000"/>
          </a:xfrm>
        </p:spPr>
        <p:txBody>
          <a:bodyPr/>
          <a:lstStyle/>
          <a:p>
            <a:r>
              <a:rPr lang="en-US" u="sng" dirty="0" smtClean="0">
                <a:solidFill>
                  <a:schemeClr val="bg1"/>
                </a:solidFill>
              </a:rPr>
              <a:t>Front End Module</a:t>
            </a:r>
            <a:endParaRPr lang="en-US" u="sng" dirty="0">
              <a:solidFill>
                <a:schemeClr val="bg1"/>
              </a:solidFill>
            </a:endParaRPr>
          </a:p>
        </p:txBody>
      </p:sp>
      <p:sp>
        <p:nvSpPr>
          <p:cNvPr id="3" name="Subtitle 2"/>
          <p:cNvSpPr>
            <a:spLocks noGrp="1"/>
          </p:cNvSpPr>
          <p:nvPr>
            <p:ph type="subTitle" idx="1"/>
          </p:nvPr>
        </p:nvSpPr>
        <p:spPr>
          <a:xfrm>
            <a:off x="457200" y="2057400"/>
            <a:ext cx="8229600" cy="3581400"/>
          </a:xfrm>
        </p:spPr>
        <p:txBody>
          <a:bodyPr/>
          <a:lstStyle/>
          <a:p>
            <a:pPr algn="l"/>
            <a:r>
              <a:rPr lang="en-US" dirty="0" smtClean="0">
                <a:solidFill>
                  <a:schemeClr val="tx1"/>
                </a:solidFill>
              </a:rPr>
              <a:t>In this module, we have developed following pages for our application </a:t>
            </a:r>
          </a:p>
          <a:p>
            <a:pPr algn="l"/>
            <a:r>
              <a:rPr lang="en-US" b="1" dirty="0" smtClean="0">
                <a:solidFill>
                  <a:schemeClr val="tx1"/>
                </a:solidFill>
              </a:rPr>
              <a:t>Code Judge</a:t>
            </a:r>
            <a:endParaRPr lang="en-US" b="1" dirty="0">
              <a:solidFill>
                <a:schemeClr val="tx1"/>
              </a:solidFill>
            </a:endParaRPr>
          </a:p>
          <a:p>
            <a:pPr marL="342900" indent="-342900" algn="l">
              <a:buClr>
                <a:srgbClr val="FF0000"/>
              </a:buClr>
              <a:buFont typeface="Wingdings" pitchFamily="2" charset="2"/>
              <a:buChar char="Ø"/>
            </a:pPr>
            <a:endParaRPr lang="en-US" b="1" dirty="0" smtClean="0">
              <a:solidFill>
                <a:schemeClr val="tx1"/>
              </a:solidFill>
            </a:endParaRPr>
          </a:p>
          <a:p>
            <a:pPr marL="342900" indent="-342900" algn="l">
              <a:buClr>
                <a:srgbClr val="FF0000"/>
              </a:buClr>
              <a:buFont typeface="Wingdings" pitchFamily="2" charset="2"/>
              <a:buChar char="Ø"/>
            </a:pPr>
            <a:endParaRPr lang="en-US" b="1" dirty="0">
              <a:solidFill>
                <a:schemeClr val="tx1"/>
              </a:solidFill>
            </a:endParaRPr>
          </a:p>
          <a:p>
            <a:pPr marL="342900" indent="-342900" algn="l">
              <a:buClr>
                <a:srgbClr val="FF0000"/>
              </a:buClr>
              <a:buFont typeface="Wingdings" pitchFamily="2" charset="2"/>
              <a:buChar char="Ø"/>
            </a:pPr>
            <a:r>
              <a:rPr lang="en-US" b="1" dirty="0" smtClean="0">
                <a:solidFill>
                  <a:schemeClr val="tx1"/>
                </a:solidFill>
              </a:rPr>
              <a:t>Home Page</a:t>
            </a:r>
          </a:p>
          <a:p>
            <a:pPr marL="342900" indent="-342900" algn="l">
              <a:buClr>
                <a:srgbClr val="FF0000"/>
              </a:buClr>
              <a:buFont typeface="Wingdings" pitchFamily="2" charset="2"/>
              <a:buChar char="Ø"/>
            </a:pPr>
            <a:r>
              <a:rPr lang="en-US" b="1" dirty="0" smtClean="0">
                <a:solidFill>
                  <a:schemeClr val="tx1"/>
                </a:solidFill>
              </a:rPr>
              <a:t>Sign Up / Sign In</a:t>
            </a:r>
          </a:p>
          <a:p>
            <a:pPr marL="342900" indent="-342900" algn="l">
              <a:buClr>
                <a:srgbClr val="FF0000"/>
              </a:buClr>
              <a:buFont typeface="Wingdings" pitchFamily="2" charset="2"/>
              <a:buChar char="Ø"/>
            </a:pPr>
            <a:r>
              <a:rPr lang="en-US" b="1" dirty="0" smtClean="0">
                <a:solidFill>
                  <a:schemeClr val="tx1"/>
                </a:solidFill>
              </a:rPr>
              <a:t>Practice Now</a:t>
            </a:r>
          </a:p>
          <a:p>
            <a:pPr marL="342900" indent="-342900" algn="l">
              <a:buClr>
                <a:srgbClr val="FF0000"/>
              </a:buClr>
              <a:buFont typeface="Wingdings" pitchFamily="2" charset="2"/>
              <a:buChar char="Ø"/>
            </a:pPr>
            <a:r>
              <a:rPr lang="en-US" b="1" dirty="0" smtClean="0">
                <a:solidFill>
                  <a:schemeClr val="tx1"/>
                </a:solidFill>
              </a:rPr>
              <a:t>About Us</a:t>
            </a:r>
          </a:p>
          <a:p>
            <a:pPr algn="l">
              <a:buClr>
                <a:srgbClr val="FF0000"/>
              </a:buClr>
            </a:pPr>
            <a:endParaRPr lang="en-US" b="1" dirty="0" smtClean="0">
              <a:solidFill>
                <a:schemeClr val="tx1"/>
              </a:solidFill>
            </a:endParaRPr>
          </a:p>
          <a:p>
            <a:pPr marL="342900" indent="-342900" algn="l">
              <a:buClr>
                <a:srgbClr val="FF0000"/>
              </a:buClr>
              <a:buFont typeface="Wingdings" pitchFamily="2" charset="2"/>
              <a:buChar char="Ø"/>
            </a:pPr>
            <a:endParaRPr lang="en-US" b="1" dirty="0" smtClean="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2975903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066800"/>
          </a:xfrm>
        </p:spPr>
        <p:txBody>
          <a:bodyPr/>
          <a:lstStyle/>
          <a:p>
            <a:r>
              <a:rPr lang="en-US" u="sng" dirty="0" smtClean="0"/>
              <a:t>Wireframe Model</a:t>
            </a:r>
            <a:endParaRPr lang="en-US" u="sng" dirty="0"/>
          </a:p>
        </p:txBody>
      </p:sp>
      <p:sp>
        <p:nvSpPr>
          <p:cNvPr id="3" name="Subtitle 2"/>
          <p:cNvSpPr>
            <a:spLocks noGrp="1"/>
          </p:cNvSpPr>
          <p:nvPr>
            <p:ph type="subTitle" idx="1"/>
          </p:nvPr>
        </p:nvSpPr>
        <p:spPr>
          <a:xfrm>
            <a:off x="228600" y="1981200"/>
            <a:ext cx="8686800" cy="4800600"/>
          </a:xfrm>
        </p:spPr>
        <p:txBody>
          <a:bodyPr/>
          <a:lstStyle/>
          <a:p>
            <a:pPr algn="l"/>
            <a:endParaRPr lang="en-US" dirty="0" smtClean="0"/>
          </a:p>
          <a:p>
            <a:pPr algn="l"/>
            <a:endParaRPr lang="en-US" dirty="0"/>
          </a:p>
          <a:p>
            <a:pPr algn="l"/>
            <a:endParaRPr lang="en-US" dirty="0" smtClean="0"/>
          </a:p>
          <a:p>
            <a:endParaRPr lang="en-US" dirty="0" smtClean="0"/>
          </a:p>
          <a:p>
            <a:r>
              <a:rPr lang="en-US" dirty="0" smtClean="0">
                <a:solidFill>
                  <a:schemeClr val="tx1"/>
                </a:solidFill>
              </a:rPr>
              <a:t>Description of the GUI and Layouts</a:t>
            </a:r>
            <a:endParaRPr lang="en-US" dirty="0">
              <a:solidFill>
                <a:schemeClr val="tx1"/>
              </a:solidFill>
            </a:endParaRPr>
          </a:p>
        </p:txBody>
      </p:sp>
    </p:spTree>
    <p:extLst>
      <p:ext uri="{BB962C8B-B14F-4D97-AF65-F5344CB8AC3E}">
        <p14:creationId xmlns:p14="http://schemas.microsoft.com/office/powerpoint/2010/main" val="4029386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90600"/>
          </a:xfrm>
        </p:spPr>
        <p:txBody>
          <a:bodyPr/>
          <a:lstStyle/>
          <a:p>
            <a:r>
              <a:rPr lang="en-US" u="sng" dirty="0" smtClean="0"/>
              <a:t>Home Page</a:t>
            </a:r>
            <a:endParaRPr lang="en-US" u="sng"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00200"/>
            <a:ext cx="8686800" cy="4876800"/>
          </a:xfrm>
          <a:prstGeom prst="rect">
            <a:avLst/>
          </a:prstGeom>
        </p:spPr>
      </p:pic>
    </p:spTree>
    <p:extLst>
      <p:ext uri="{BB962C8B-B14F-4D97-AF65-F5344CB8AC3E}">
        <p14:creationId xmlns:p14="http://schemas.microsoft.com/office/powerpoint/2010/main" val="1858378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143000"/>
          </a:xfrm>
        </p:spPr>
        <p:txBody>
          <a:bodyPr/>
          <a:lstStyle/>
          <a:p>
            <a:r>
              <a:rPr lang="en-US" u="sng" dirty="0" smtClean="0"/>
              <a:t>Sign In / Sign Up</a:t>
            </a:r>
            <a:endParaRPr lang="en-US" u="sng"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46716"/>
            <a:ext cx="8686800" cy="4581379"/>
          </a:xfrm>
          <a:prstGeom prst="rect">
            <a:avLst/>
          </a:prstGeom>
        </p:spPr>
      </p:pic>
    </p:spTree>
    <p:extLst>
      <p:ext uri="{BB962C8B-B14F-4D97-AF65-F5344CB8AC3E}">
        <p14:creationId xmlns:p14="http://schemas.microsoft.com/office/powerpoint/2010/main" val="3138972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066800"/>
          </a:xfrm>
        </p:spPr>
        <p:txBody>
          <a:bodyPr/>
          <a:lstStyle/>
          <a:p>
            <a:r>
              <a:rPr lang="en-US" u="sng" dirty="0" smtClean="0"/>
              <a:t>Practice Now</a:t>
            </a:r>
            <a:endParaRPr lang="en-US" u="sng"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76400"/>
            <a:ext cx="8686800" cy="4800600"/>
          </a:xfrm>
          <a:prstGeom prst="rect">
            <a:avLst/>
          </a:prstGeom>
        </p:spPr>
      </p:pic>
    </p:spTree>
    <p:extLst>
      <p:ext uri="{BB962C8B-B14F-4D97-AF65-F5344CB8AC3E}">
        <p14:creationId xmlns:p14="http://schemas.microsoft.com/office/powerpoint/2010/main" val="498818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195</TotalTime>
  <Words>416</Words>
  <Application>Microsoft Office PowerPoint</Application>
  <PresentationFormat>On-screen Show (4:3)</PresentationFormat>
  <Paragraphs>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Waveform</vt:lpstr>
      <vt:lpstr>/*{ CODE JUDGE }*/</vt:lpstr>
      <vt:lpstr>Brief Overview Of the Project</vt:lpstr>
      <vt:lpstr>Motivation</vt:lpstr>
      <vt:lpstr>Modules</vt:lpstr>
      <vt:lpstr>Front End Module</vt:lpstr>
      <vt:lpstr>Wireframe Model</vt:lpstr>
      <vt:lpstr>Home Page</vt:lpstr>
      <vt:lpstr>Sign In / Sign Up</vt:lpstr>
      <vt:lpstr>Practice Now</vt:lpstr>
      <vt:lpstr>About Us</vt:lpstr>
      <vt:lpstr>Mobile View</vt:lpstr>
      <vt:lpstr>Use Case Diagram</vt:lpstr>
      <vt:lpstr>DFD: Level O</vt:lpstr>
      <vt:lpstr>Feasibility Study</vt:lpstr>
      <vt:lpstr>Database Modules</vt:lpstr>
      <vt:lpstr>PowerPoint Presentation</vt:lpstr>
      <vt:lpstr>.</vt:lpstr>
      <vt:lpstr>Editor Window</vt:lpstr>
      <vt:lpstr>Test Case</vt:lpstr>
      <vt:lpstr>Test Case Passed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CODE JUDGE }*/</dc:title>
  <dc:creator>Cq</dc:creator>
  <cp:lastModifiedBy>Cq</cp:lastModifiedBy>
  <cp:revision>40</cp:revision>
  <dcterms:created xsi:type="dcterms:W3CDTF">2016-11-11T12:12:09Z</dcterms:created>
  <dcterms:modified xsi:type="dcterms:W3CDTF">2016-12-09T17:22:33Z</dcterms:modified>
</cp:coreProperties>
</file>