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46" r:id="rId2"/>
    <p:sldId id="2844" r:id="rId3"/>
    <p:sldId id="2849" r:id="rId4"/>
    <p:sldId id="2850" r:id="rId5"/>
    <p:sldId id="2851" r:id="rId6"/>
    <p:sldId id="2852" r:id="rId7"/>
    <p:sldId id="285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74" autoAdjust="0"/>
    <p:restoredTop sz="94660"/>
  </p:normalViewPr>
  <p:slideViewPr>
    <p:cSldViewPr snapToGrid="0">
      <p:cViewPr>
        <p:scale>
          <a:sx n="55" d="100"/>
          <a:sy n="55" d="100"/>
        </p:scale>
        <p:origin x="2141" y="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0A354-D715-4A67-BCDD-9EE53430B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B8596-7939-40C9-BABF-77C45ADB8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7628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69685-571C-4B9E-8CDC-94271D328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43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EF532-B2D9-4543-8865-3B3D098B4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932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125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282E5-A742-45B5-8AD9-42C82A91C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743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7BA22-3690-40AC-AB3D-4F8D7E775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76243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BBB6D-6FA9-473A-8A87-1D1FFCD68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76243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698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5E2D-6278-4A19-A0D6-95E8CF40D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236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83183-6059-4E20-A5E5-0EDA9ECE8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48404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F9D24-D788-41C7-80B4-7EDF56BF4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72316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FB22F-EB26-40FB-8600-918C2D037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48404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F3C5B-34CC-4C61-A4FE-DF3E1DE596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72316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744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2BB74-0B28-4976-B9C1-5474784AD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995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387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21268-FC1A-4A93-AA00-565654F26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EDD5C-240B-4A61-9AA3-D5A0B14DA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F2D34-6381-4CAE-BD92-9B2AFA421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9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A6BBF-5306-4F42-AB8D-6DAE6F097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CBCAC1-F159-4A1C-845D-C2A2319F6B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D0C10-851F-435F-AFAA-B9B88FC18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015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0000">
              <a:srgbClr val="456095"/>
            </a:gs>
            <a:gs pos="83000">
              <a:schemeClr val="tx2">
                <a:lumMod val="75000"/>
              </a:schemeClr>
            </a:gs>
            <a:gs pos="19000">
              <a:schemeClr val="tx2">
                <a:lumMod val="9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0C1FF6A-1B66-4700-AEB7-F2EC52D7AE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/>
          <a:srcRect t="84320"/>
          <a:stretch/>
        </p:blipFill>
        <p:spPr>
          <a:xfrm>
            <a:off x="-1" y="5813242"/>
            <a:ext cx="12192001" cy="10862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0D3A56-B3A7-4947-98CD-EB6C07640F7A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6572"/>
            <a:ext cx="12254021" cy="689288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E8A9862-1F2E-4662-8AF7-958A1B22BA36}"/>
              </a:ext>
            </a:extLst>
          </p:cNvPr>
          <p:cNvGrpSpPr/>
          <p:nvPr userDrawn="1"/>
        </p:nvGrpSpPr>
        <p:grpSpPr>
          <a:xfrm>
            <a:off x="10758699" y="6176963"/>
            <a:ext cx="1296955" cy="545841"/>
            <a:chOff x="8061649" y="3392403"/>
            <a:chExt cx="1296955" cy="545841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B46689A-2B81-4282-A9C7-F7D359F0D444}"/>
                </a:ext>
              </a:extLst>
            </p:cNvPr>
            <p:cNvSpPr/>
            <p:nvPr userDrawn="1"/>
          </p:nvSpPr>
          <p:spPr>
            <a:xfrm>
              <a:off x="8061649" y="3392403"/>
              <a:ext cx="1296955" cy="54584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E279B4F-110B-4439-9D11-975B7AA783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153400" y="3445849"/>
              <a:ext cx="1158340" cy="438950"/>
            </a:xfrm>
            <a:prstGeom prst="rect">
              <a:avLst/>
            </a:prstGeom>
          </p:spPr>
        </p:pic>
      </p:grp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1F666DA5-C023-43ED-A480-054152EAC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6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8F1799F-C529-4C3D-A747-D6F054128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92617"/>
            <a:ext cx="10515600" cy="41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19A1A3-71AB-4059-A1CF-52A25D686461}"/>
              </a:ext>
            </a:extLst>
          </p:cNvPr>
          <p:cNvSpPr/>
          <p:nvPr userDrawn="1"/>
        </p:nvSpPr>
        <p:spPr>
          <a:xfrm>
            <a:off x="10506269" y="6148970"/>
            <a:ext cx="1685731" cy="674465"/>
          </a:xfrm>
          <a:prstGeom prst="rect">
            <a:avLst/>
          </a:prstGeom>
          <a:solidFill>
            <a:srgbClr val="131F48"/>
          </a:solidFill>
          <a:ln>
            <a:solidFill>
              <a:srgbClr val="131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14F36A9C-EE15-4CEE-AB54-82E534E14C2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172" y="6174790"/>
            <a:ext cx="1620472" cy="61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20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31F4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131F4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31F4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31F4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31F4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31F4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996219-9F01-4CFE-BBBD-1473C4B9F28D}"/>
              </a:ext>
            </a:extLst>
          </p:cNvPr>
          <p:cNvSpPr txBox="1"/>
          <p:nvPr/>
        </p:nvSpPr>
        <p:spPr>
          <a:xfrm>
            <a:off x="1" y="3789217"/>
            <a:ext cx="122730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REQUIREMENT TRACKER</a:t>
            </a:r>
          </a:p>
          <a:p>
            <a:pPr algn="ctr"/>
            <a:r>
              <a:rPr lang="en-US" sz="3200" dirty="0">
                <a:solidFill>
                  <a:srgbClr val="0070C0"/>
                </a:solidFill>
              </a:rPr>
              <a:t>OneVizion Change Management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</a:rPr>
              <a:t>(Draft v2b)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953F66-7062-430F-AF4B-DD8990C4E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348" y="1317956"/>
            <a:ext cx="10076008" cy="175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07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8610A8D-49ED-4946-A566-5EE86E167EC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8683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131F48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131F48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Requirement Tracker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8B4FDB-40D5-4996-A73D-B2DD779CE2D6}"/>
              </a:ext>
            </a:extLst>
          </p:cNvPr>
          <p:cNvSpPr txBox="1"/>
          <p:nvPr/>
        </p:nvSpPr>
        <p:spPr>
          <a:xfrm>
            <a:off x="98892" y="831365"/>
            <a:ext cx="4968058" cy="54784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system configurations, rules, and support services outside the initial deployment scope of work </a:t>
            </a:r>
            <a:r>
              <a:rPr lang="en-US" sz="1400" dirty="0">
                <a:solidFill>
                  <a:srgbClr val="002060"/>
                </a:solidFill>
                <a:latin typeface="Calibri" panose="020F0502020204030204"/>
              </a:rPr>
              <a:t>will be documented and approved using the Requirement Tracker in OneVizion.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rgbClr val="002060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2060"/>
                </a:solidFill>
                <a:latin typeface="Calibri" panose="020F0502020204030204"/>
              </a:rPr>
              <a:t>Requirements may be added by either Samsung or OneVizion.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rgbClr val="002060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2060"/>
                </a:solidFill>
                <a:latin typeface="Calibri" panose="020F0502020204030204"/>
              </a:rPr>
              <a:t>Requirements will be updated continuously and reviewed weekly during the Change Management meeting.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rgbClr val="002060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2060"/>
                </a:solidFill>
                <a:latin typeface="Calibri" panose="020F0502020204030204"/>
              </a:rPr>
              <a:t>Each requirement will be categorized as In-Scope or Out of Scope.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rgbClr val="002060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2060"/>
                </a:solidFill>
                <a:latin typeface="Calibri" panose="020F0502020204030204"/>
              </a:rPr>
              <a:t>In-Scope items will be worked using best efforts to meet launch targets and expectations.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rgbClr val="002060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2060"/>
                </a:solidFill>
                <a:latin typeface="Calibri" panose="020F0502020204030204"/>
              </a:rPr>
              <a:t>Out of Scope items will be reviewed by OneVizion. More information may be needed to complete the estimate, or the request may not be possible.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rgbClr val="002060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2060"/>
                </a:solidFill>
                <a:latin typeface="Calibri" panose="020F0502020204030204"/>
              </a:rPr>
              <a:t>Once accepted, OneVizion will provide a level of effort to be drawn against the managed services budget, and an estimated delivery date for testing.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rgbClr val="002060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2060"/>
                </a:solidFill>
                <a:latin typeface="Calibri" panose="020F0502020204030204"/>
              </a:rPr>
              <a:t>Depending on the complexity of the request and any subsequent changes received from Samsung may increase the effort and time to deliver the requirement.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24950B-2603-40EE-8C4D-8FC535673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107" y="594804"/>
            <a:ext cx="6476812" cy="4678532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29524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615D5503-4397-4D7F-A304-80398861E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755" y="3909275"/>
            <a:ext cx="1812022" cy="248014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7C4B479-79AD-4C95-95DD-EBDA1A252C0E}"/>
              </a:ext>
            </a:extLst>
          </p:cNvPr>
          <p:cNvSpPr/>
          <p:nvPr/>
        </p:nvSpPr>
        <p:spPr>
          <a:xfrm>
            <a:off x="6107049" y="594835"/>
            <a:ext cx="1820568" cy="321124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Pending Release to OneVizion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EA0E0C-C69C-47C4-AC18-AE4F0EDF714A}"/>
              </a:ext>
            </a:extLst>
          </p:cNvPr>
          <p:cNvSpPr/>
          <p:nvPr/>
        </p:nvSpPr>
        <p:spPr>
          <a:xfrm>
            <a:off x="6107049" y="1387297"/>
            <a:ext cx="1803976" cy="2755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Pending Estimate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843C4E-7EF9-41F6-86A2-3C7134207F2B}"/>
              </a:ext>
            </a:extLst>
          </p:cNvPr>
          <p:cNvSpPr/>
          <p:nvPr/>
        </p:nvSpPr>
        <p:spPr>
          <a:xfrm>
            <a:off x="6099003" y="2128465"/>
            <a:ext cx="1812022" cy="302004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Waiting for Authorization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03F6ED-7126-4A17-A160-C35C0F489D25}"/>
              </a:ext>
            </a:extLst>
          </p:cNvPr>
          <p:cNvSpPr/>
          <p:nvPr/>
        </p:nvSpPr>
        <p:spPr>
          <a:xfrm>
            <a:off x="6082054" y="2801329"/>
            <a:ext cx="1812022" cy="3020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Open – In Development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EC4562-BD5B-4C32-A136-AAD61FE167DE}"/>
              </a:ext>
            </a:extLst>
          </p:cNvPr>
          <p:cNvSpPr/>
          <p:nvPr/>
        </p:nvSpPr>
        <p:spPr>
          <a:xfrm>
            <a:off x="5042208" y="3598430"/>
            <a:ext cx="1819491" cy="302004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Additional Details Required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5F85DE-FE6F-4807-8422-0526C622A0E3}"/>
              </a:ext>
            </a:extLst>
          </p:cNvPr>
          <p:cNvSpPr/>
          <p:nvPr/>
        </p:nvSpPr>
        <p:spPr>
          <a:xfrm>
            <a:off x="8125126" y="5004710"/>
            <a:ext cx="1812022" cy="3020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Closed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806010-03D7-4DCE-8F72-2BE87643EB05}"/>
              </a:ext>
            </a:extLst>
          </p:cNvPr>
          <p:cNvSpPr/>
          <p:nvPr/>
        </p:nvSpPr>
        <p:spPr>
          <a:xfrm>
            <a:off x="8125126" y="5611564"/>
            <a:ext cx="1812022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Cancelled/Withdrawn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B07768-92D1-47A3-8616-D6CE556AEB4E}"/>
              </a:ext>
            </a:extLst>
          </p:cNvPr>
          <p:cNvSpPr txBox="1"/>
          <p:nvPr/>
        </p:nvSpPr>
        <p:spPr>
          <a:xfrm>
            <a:off x="7911025" y="849083"/>
            <a:ext cx="3630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New requirement, has not been released to OneVizion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1C68D59-1D0C-4482-86CD-C3F74DC09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595" y="924958"/>
            <a:ext cx="1803976" cy="246913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BD734E3-4E8D-493E-95E8-7687DE611C2E}"/>
              </a:ext>
            </a:extLst>
          </p:cNvPr>
          <p:cNvSpPr txBox="1"/>
          <p:nvPr/>
        </p:nvSpPr>
        <p:spPr>
          <a:xfrm>
            <a:off x="7911025" y="1555291"/>
            <a:ext cx="3035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OneVizion under review, preparing estimate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966F743-CD3D-498D-AC57-E0CAB4895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892" y="1681442"/>
            <a:ext cx="1787133" cy="225312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91BDE45-5778-4D81-BE3F-5228E8D2271E}"/>
              </a:ext>
            </a:extLst>
          </p:cNvPr>
          <p:cNvSpPr txBox="1"/>
          <p:nvPr/>
        </p:nvSpPr>
        <p:spPr>
          <a:xfrm>
            <a:off x="7919571" y="2326939"/>
            <a:ext cx="2593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Samsung review and approve estimate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2675B4D-D6DF-4844-A823-9CBCC0D26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6874" y="3404417"/>
            <a:ext cx="1819491" cy="228767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7C11AA3-7C2D-4120-86C7-78B40C8039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8336" y="4816400"/>
            <a:ext cx="2963117" cy="18831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6DE9D0F-5C68-44C3-824C-CD3BFE865E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3672" y="4815043"/>
            <a:ext cx="2963117" cy="183114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08EE8F0-FF5F-40F2-AC7A-9F932216BF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3672" y="5428148"/>
            <a:ext cx="1834160" cy="183416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ACF0D2B8-3F3E-405A-B1DC-D2DB14A14CC1}"/>
              </a:ext>
            </a:extLst>
          </p:cNvPr>
          <p:cNvSpPr/>
          <p:nvPr/>
        </p:nvSpPr>
        <p:spPr>
          <a:xfrm>
            <a:off x="7118327" y="3636965"/>
            <a:ext cx="1819491" cy="302004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Ready for Test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436F16A-F6A0-465D-BB18-AF192DFE51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0753" y="2412765"/>
            <a:ext cx="2856373" cy="181527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6109751-69DA-4945-9D25-9EDB5C93BE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0755" y="3405526"/>
            <a:ext cx="1812022" cy="181753"/>
          </a:xfrm>
          <a:prstGeom prst="rect">
            <a:avLst/>
          </a:prstGeom>
          <a:ln>
            <a:solidFill>
              <a:srgbClr val="002060"/>
            </a:solidFill>
          </a:ln>
        </p:spPr>
      </p:pic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D066A6D-FA76-480D-AFA8-56DC8DBB183F}"/>
              </a:ext>
            </a:extLst>
          </p:cNvPr>
          <p:cNvCxnSpPr>
            <a:stCxn id="18" idx="2"/>
            <a:endCxn id="46" idx="0"/>
          </p:cNvCxnSpPr>
          <p:nvPr/>
        </p:nvCxnSpPr>
        <p:spPr>
          <a:xfrm rot="5400000">
            <a:off x="6321320" y="2738780"/>
            <a:ext cx="302193" cy="1031299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F71DDC9-470F-4FD4-974D-9D5DB8BF3941}"/>
              </a:ext>
            </a:extLst>
          </p:cNvPr>
          <p:cNvCxnSpPr>
            <a:stCxn id="18" idx="2"/>
            <a:endCxn id="37" idx="0"/>
          </p:cNvCxnSpPr>
          <p:nvPr/>
        </p:nvCxnSpPr>
        <p:spPr>
          <a:xfrm rot="16200000" flipH="1">
            <a:off x="7361800" y="2729597"/>
            <a:ext cx="301084" cy="1048555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8CF2723B-B7BA-47EA-8629-996062939C30}"/>
              </a:ext>
            </a:extLst>
          </p:cNvPr>
          <p:cNvCxnSpPr>
            <a:stCxn id="48" idx="1"/>
            <a:endCxn id="18" idx="1"/>
          </p:cNvCxnSpPr>
          <p:nvPr/>
        </p:nvCxnSpPr>
        <p:spPr>
          <a:xfrm rot="10800000" flipH="1">
            <a:off x="5050754" y="2952332"/>
            <a:ext cx="1031299" cy="1080951"/>
          </a:xfrm>
          <a:prstGeom prst="bentConnector3">
            <a:avLst>
              <a:gd name="adj1" fmla="val -22166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5691A2AB-B2AD-4424-8B8A-F5CA8B81A552}"/>
              </a:ext>
            </a:extLst>
          </p:cNvPr>
          <p:cNvCxnSpPr>
            <a:cxnSpLocks/>
            <a:stCxn id="42" idx="2"/>
            <a:endCxn id="38" idx="0"/>
          </p:cNvCxnSpPr>
          <p:nvPr/>
        </p:nvCxnSpPr>
        <p:spPr>
          <a:xfrm rot="5400000">
            <a:off x="6840269" y="3628595"/>
            <a:ext cx="877431" cy="1498178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AD1280C-CECC-4AA2-8B43-891247D9DFF8}"/>
              </a:ext>
            </a:extLst>
          </p:cNvPr>
          <p:cNvCxnSpPr>
            <a:cxnSpLocks/>
            <a:stCxn id="42" idx="2"/>
            <a:endCxn id="39" idx="0"/>
          </p:cNvCxnSpPr>
          <p:nvPr/>
        </p:nvCxnSpPr>
        <p:spPr>
          <a:xfrm rot="16200000" flipH="1">
            <a:off x="8383615" y="3583427"/>
            <a:ext cx="876074" cy="1587158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89CAFDE5-C376-4B18-AF7E-86432102956F}"/>
              </a:ext>
            </a:extLst>
          </p:cNvPr>
          <p:cNvCxnSpPr>
            <a:cxnSpLocks/>
            <a:stCxn id="38" idx="1"/>
            <a:endCxn id="18" idx="1"/>
          </p:cNvCxnSpPr>
          <p:nvPr/>
        </p:nvCxnSpPr>
        <p:spPr>
          <a:xfrm rot="10800000" flipH="1">
            <a:off x="5048336" y="2952331"/>
            <a:ext cx="1033718" cy="1958224"/>
          </a:xfrm>
          <a:prstGeom prst="bentConnector3">
            <a:avLst>
              <a:gd name="adj1" fmla="val -22114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43423235-A1C2-4885-92A9-50987EF5795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67839" y="2013939"/>
            <a:ext cx="240326" cy="125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7E9D39A-2932-419E-A307-E8A1FD352AA8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19550" y="2675734"/>
            <a:ext cx="174951" cy="4022"/>
          </a:xfrm>
          <a:prstGeom prst="bentConnector3">
            <a:avLst>
              <a:gd name="adj1" fmla="val 105818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FCA43CBC-FDFE-4E30-AE5E-5821F60DC14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98175" y="1289960"/>
            <a:ext cx="213427" cy="251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A47FB95-4157-4677-871D-C7D5A1D0E920}"/>
              </a:ext>
            </a:extLst>
          </p:cNvPr>
          <p:cNvSpPr txBox="1"/>
          <p:nvPr/>
        </p:nvSpPr>
        <p:spPr>
          <a:xfrm>
            <a:off x="7949442" y="550513"/>
            <a:ext cx="949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SAMSUNG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D313360-1A7F-4051-9B03-9691C7B192A8}"/>
              </a:ext>
            </a:extLst>
          </p:cNvPr>
          <p:cNvSpPr txBox="1"/>
          <p:nvPr/>
        </p:nvSpPr>
        <p:spPr>
          <a:xfrm>
            <a:off x="7929740" y="1332738"/>
            <a:ext cx="101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ONEVIZION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C158AB5-3250-435D-A500-DC0C00B81EF7}"/>
              </a:ext>
            </a:extLst>
          </p:cNvPr>
          <p:cNvSpPr txBox="1"/>
          <p:nvPr/>
        </p:nvSpPr>
        <p:spPr>
          <a:xfrm>
            <a:off x="7949442" y="2989874"/>
            <a:ext cx="3114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Estimate accepted, OneVizion work in progress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36214F8-00D7-453D-9635-7A4E4E17E276}"/>
              </a:ext>
            </a:extLst>
          </p:cNvPr>
          <p:cNvSpPr txBox="1"/>
          <p:nvPr/>
        </p:nvSpPr>
        <p:spPr>
          <a:xfrm>
            <a:off x="8974928" y="3377050"/>
            <a:ext cx="3028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Requirement returned to Samsung: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bg2"/>
                </a:solidFill>
              </a:rPr>
              <a:t>More information required from Samsung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bg2"/>
                </a:solidFill>
              </a:rPr>
              <a:t>Requirement complete, ready for test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D4A4516-6754-4E16-91D7-6ED06904091E}"/>
              </a:ext>
            </a:extLst>
          </p:cNvPr>
          <p:cNvSpPr txBox="1"/>
          <p:nvPr/>
        </p:nvSpPr>
        <p:spPr>
          <a:xfrm>
            <a:off x="9967832" y="5000816"/>
            <a:ext cx="2035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Samsung testing complete, the requirement is accepted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4F165B7-A6F6-4C1C-8CFF-FDCFDD8813E5}"/>
              </a:ext>
            </a:extLst>
          </p:cNvPr>
          <p:cNvSpPr txBox="1"/>
          <p:nvPr/>
        </p:nvSpPr>
        <p:spPr>
          <a:xfrm>
            <a:off x="4987588" y="5042051"/>
            <a:ext cx="2102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Requirement is not complete, return to OneVizion for update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758FDC4-4F51-48DA-9A3A-E68AED03E737}"/>
              </a:ext>
            </a:extLst>
          </p:cNvPr>
          <p:cNvSpPr txBox="1"/>
          <p:nvPr/>
        </p:nvSpPr>
        <p:spPr>
          <a:xfrm>
            <a:off x="4815904" y="4134381"/>
            <a:ext cx="1756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Provide detail requested and release to OneVizion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413C79D-FE6A-4155-8580-E6CA03BBEC22}"/>
              </a:ext>
            </a:extLst>
          </p:cNvPr>
          <p:cNvSpPr txBox="1"/>
          <p:nvPr/>
        </p:nvSpPr>
        <p:spPr>
          <a:xfrm>
            <a:off x="490342" y="945550"/>
            <a:ext cx="3872555" cy="461664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002060"/>
                </a:solidFill>
                <a:latin typeface="Calibri" panose="020F0502020204030204"/>
              </a:rPr>
              <a:t>Requirement Status is used to communicate who is responsible for the next step in processing the requirement request.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400" dirty="0">
              <a:solidFill>
                <a:srgbClr val="002060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002060"/>
                </a:solidFill>
                <a:latin typeface="Calibri" panose="020F0502020204030204"/>
              </a:rPr>
              <a:t>Samsung is responsible for submitting the request, approving the OneVizion effort and schedule estimate, and testing and approving the requirement.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400" dirty="0">
              <a:solidFill>
                <a:srgbClr val="002060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002060"/>
                </a:solidFill>
                <a:latin typeface="Calibri" panose="020F0502020204030204"/>
              </a:rPr>
              <a:t>Samsung may reject the requirement and provide details to OneVizion explaining the required modifications.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400" dirty="0">
              <a:solidFill>
                <a:srgbClr val="002060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002060"/>
                </a:solidFill>
                <a:latin typeface="Calibri" panose="020F0502020204030204"/>
              </a:rPr>
              <a:t>OneVizion will provide an estimate for each request and complete the work after it is approved.  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400" dirty="0">
              <a:solidFill>
                <a:srgbClr val="002060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002060"/>
                </a:solidFill>
                <a:latin typeface="Calibri" panose="020F0502020204030204"/>
              </a:rPr>
              <a:t>OneVizion will modify and update the requirement so long as the scope and effort are included in the original request and approved estimate.</a:t>
            </a:r>
          </a:p>
        </p:txBody>
      </p:sp>
      <p:sp>
        <p:nvSpPr>
          <p:cNvPr id="93" name="Title 1">
            <a:extLst>
              <a:ext uri="{FF2B5EF4-FFF2-40B4-BE49-F238E27FC236}">
                <a16:creationId xmlns:a16="http://schemas.microsoft.com/office/drawing/2014/main" id="{39DBED42-FD32-4AC8-A1C2-A62B49633C8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8683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131F48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131F48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Requirement Process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8A4C02-194C-4FDC-AB66-355DF56A0FA2}"/>
              </a:ext>
            </a:extLst>
          </p:cNvPr>
          <p:cNvSpPr txBox="1"/>
          <p:nvPr/>
        </p:nvSpPr>
        <p:spPr>
          <a:xfrm>
            <a:off x="7949442" y="2073369"/>
            <a:ext cx="949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SAMSUNG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8B6386-420E-42E7-931A-6AB1001F95AC}"/>
              </a:ext>
            </a:extLst>
          </p:cNvPr>
          <p:cNvSpPr txBox="1"/>
          <p:nvPr/>
        </p:nvSpPr>
        <p:spPr>
          <a:xfrm>
            <a:off x="7965107" y="2745464"/>
            <a:ext cx="101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ONEVIZION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BD99A0-7ACE-46D0-9C1B-E0CEC3769867}"/>
              </a:ext>
            </a:extLst>
          </p:cNvPr>
          <p:cNvSpPr txBox="1"/>
          <p:nvPr/>
        </p:nvSpPr>
        <p:spPr>
          <a:xfrm>
            <a:off x="6977773" y="3923391"/>
            <a:ext cx="949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SAMSUNG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615D15-F757-4B11-B581-592065BD6EC6}"/>
              </a:ext>
            </a:extLst>
          </p:cNvPr>
          <p:cNvSpPr txBox="1"/>
          <p:nvPr/>
        </p:nvSpPr>
        <p:spPr>
          <a:xfrm>
            <a:off x="4297969" y="636744"/>
            <a:ext cx="1441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FF0000"/>
                </a:solidFill>
              </a:rPr>
              <a:t>Requiremet</a:t>
            </a:r>
            <a:r>
              <a:rPr lang="en-US" sz="1200" dirty="0">
                <a:solidFill>
                  <a:srgbClr val="FF0000"/>
                </a:solidFill>
              </a:rPr>
              <a:t> Status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2EE8F0-F882-4AEA-822F-1720D70F958F}"/>
              </a:ext>
            </a:extLst>
          </p:cNvPr>
          <p:cNvCxnSpPr/>
          <p:nvPr/>
        </p:nvCxnSpPr>
        <p:spPr>
          <a:xfrm>
            <a:off x="5728357" y="794806"/>
            <a:ext cx="3104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1521CE2-3F7F-499B-B4BE-C34A8098D886}"/>
              </a:ext>
            </a:extLst>
          </p:cNvPr>
          <p:cNvSpPr txBox="1"/>
          <p:nvPr/>
        </p:nvSpPr>
        <p:spPr>
          <a:xfrm>
            <a:off x="4535470" y="948076"/>
            <a:ext cx="1204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</a:rPr>
              <a:t>Trigger to advance status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0288D4C-2C01-47C8-8FF2-7C295DD46558}"/>
              </a:ext>
            </a:extLst>
          </p:cNvPr>
          <p:cNvCxnSpPr/>
          <p:nvPr/>
        </p:nvCxnSpPr>
        <p:spPr>
          <a:xfrm>
            <a:off x="5739270" y="1105807"/>
            <a:ext cx="3104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C40B56-D862-4A75-8CFA-95A14179148C}"/>
              </a:ext>
            </a:extLst>
          </p:cNvPr>
          <p:cNvSpPr txBox="1"/>
          <p:nvPr/>
        </p:nvSpPr>
        <p:spPr>
          <a:xfrm>
            <a:off x="9050752" y="461907"/>
            <a:ext cx="1422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</a:rPr>
              <a:t>Responsible Party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FB59EBC-B7FD-47BB-A7F4-8D3CA8D3BCDD}"/>
              </a:ext>
            </a:extLst>
          </p:cNvPr>
          <p:cNvCxnSpPr>
            <a:cxnSpLocks/>
          </p:cNvCxnSpPr>
          <p:nvPr/>
        </p:nvCxnSpPr>
        <p:spPr>
          <a:xfrm flipH="1">
            <a:off x="8863995" y="608004"/>
            <a:ext cx="352437" cy="56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772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C7B02BF-7C4F-4A9F-A871-5ACD9C2BD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485" y="800933"/>
            <a:ext cx="8781757" cy="3120892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E5B466-9E54-4A27-946A-26865827D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83" y="981512"/>
            <a:ext cx="2530184" cy="5075339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45F98C9-669F-4883-9526-802C8E8CD28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8683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131F48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131F48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Requirement Tracker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E139D9-B879-4BDD-BB41-A818ADC23516}"/>
              </a:ext>
            </a:extLst>
          </p:cNvPr>
          <p:cNvSpPr/>
          <p:nvPr/>
        </p:nvSpPr>
        <p:spPr>
          <a:xfrm>
            <a:off x="1091241" y="5712902"/>
            <a:ext cx="1015067" cy="3271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771754-B0CC-4FB4-93F3-7C46A2C50105}"/>
              </a:ext>
            </a:extLst>
          </p:cNvPr>
          <p:cNvSpPr/>
          <p:nvPr/>
        </p:nvSpPr>
        <p:spPr>
          <a:xfrm>
            <a:off x="270758" y="1891717"/>
            <a:ext cx="409786" cy="3691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AF9E15-E696-4798-A5AA-BA0380BF7A7A}"/>
              </a:ext>
            </a:extLst>
          </p:cNvPr>
          <p:cNvCxnSpPr/>
          <p:nvPr/>
        </p:nvCxnSpPr>
        <p:spPr>
          <a:xfrm>
            <a:off x="915436" y="2361379"/>
            <a:ext cx="85567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D42E66A-F883-477C-B54C-06B449911134}"/>
              </a:ext>
            </a:extLst>
          </p:cNvPr>
          <p:cNvSpPr txBox="1"/>
          <p:nvPr/>
        </p:nvSpPr>
        <p:spPr>
          <a:xfrm>
            <a:off x="3033138" y="4176440"/>
            <a:ext cx="8994450" cy="255454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srgbClr val="002060"/>
                </a:solidFill>
                <a:latin typeface="Calibri" panose="020F0502020204030204"/>
              </a:rPr>
              <a:t>The Requirement Tracker is located on the App menu, under the Administrator folder.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600" dirty="0">
              <a:solidFill>
                <a:srgbClr val="002060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srgbClr val="002060"/>
                </a:solidFill>
                <a:latin typeface="Calibri" panose="020F0502020204030204"/>
              </a:rPr>
              <a:t>To add a new requirement, click the Add button.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600" dirty="0">
              <a:solidFill>
                <a:srgbClr val="002060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srgbClr val="002060"/>
                </a:solidFill>
                <a:latin typeface="Calibri" panose="020F0502020204030204"/>
              </a:rPr>
              <a:t>The Filter can be used to customize the application page to simplify requirement review and approval.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600" dirty="0">
              <a:solidFill>
                <a:srgbClr val="002060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srgbClr val="002060"/>
                </a:solidFill>
                <a:latin typeface="Calibri" panose="020F0502020204030204"/>
              </a:rPr>
              <a:t>The Requirement Status field will automatically show the approval process phase.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600" dirty="0">
              <a:solidFill>
                <a:srgbClr val="002060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srgbClr val="002060"/>
                </a:solidFill>
                <a:latin typeface="Calibri" panose="020F0502020204030204"/>
              </a:rPr>
              <a:t>The Requirement Owner field will automatically show which party is responsible for the next step.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rgbClr val="002060"/>
              </a:solidFill>
              <a:latin typeface="Calibri" panose="020F0502020204030204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11BEB5-9C68-45FF-8F4C-015D12BEC034}"/>
              </a:ext>
            </a:extLst>
          </p:cNvPr>
          <p:cNvSpPr/>
          <p:nvPr/>
        </p:nvSpPr>
        <p:spPr>
          <a:xfrm>
            <a:off x="7804038" y="1509246"/>
            <a:ext cx="947956" cy="3201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B4EE1C2-364A-4B37-9C4D-AF16906EB2C8}"/>
              </a:ext>
            </a:extLst>
          </p:cNvPr>
          <p:cNvSpPr/>
          <p:nvPr/>
        </p:nvSpPr>
        <p:spPr>
          <a:xfrm>
            <a:off x="9101659" y="1518710"/>
            <a:ext cx="947956" cy="3201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22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2BA6D0-397E-4029-B31C-B9EDB7826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749" y="66582"/>
            <a:ext cx="7630234" cy="6724835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890BC33-462A-4504-B44F-2172B914287F}"/>
              </a:ext>
            </a:extLst>
          </p:cNvPr>
          <p:cNvSpPr/>
          <p:nvPr/>
        </p:nvSpPr>
        <p:spPr>
          <a:xfrm>
            <a:off x="6059540" y="1728132"/>
            <a:ext cx="2776755" cy="478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D95D59-B7E7-4069-9BE7-FB28B76A45DB}"/>
              </a:ext>
            </a:extLst>
          </p:cNvPr>
          <p:cNvSpPr/>
          <p:nvPr/>
        </p:nvSpPr>
        <p:spPr>
          <a:xfrm>
            <a:off x="6059540" y="5360565"/>
            <a:ext cx="1812023" cy="185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09B22F-6898-469D-9C2B-D12A1D1E1C4D}"/>
              </a:ext>
            </a:extLst>
          </p:cNvPr>
          <p:cNvCxnSpPr>
            <a:cxnSpLocks/>
          </p:cNvCxnSpPr>
          <p:nvPr/>
        </p:nvCxnSpPr>
        <p:spPr>
          <a:xfrm>
            <a:off x="5426172" y="5521494"/>
            <a:ext cx="633368" cy="1289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D50A92-CF62-4E4C-ADA1-4DF3B627836A}"/>
              </a:ext>
            </a:extLst>
          </p:cNvPr>
          <p:cNvCxnSpPr>
            <a:cxnSpLocks/>
          </p:cNvCxnSpPr>
          <p:nvPr/>
        </p:nvCxnSpPr>
        <p:spPr>
          <a:xfrm>
            <a:off x="5250003" y="5799371"/>
            <a:ext cx="809537" cy="239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0AFA9F2-6D17-49E0-8D81-6262BFB33077}"/>
              </a:ext>
            </a:extLst>
          </p:cNvPr>
          <p:cNvSpPr txBox="1"/>
          <p:nvPr/>
        </p:nvSpPr>
        <p:spPr>
          <a:xfrm>
            <a:off x="7871563" y="3210600"/>
            <a:ext cx="3489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Enter request details here, and attach supporting documents as necessary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A97D0E-14EA-48CD-964C-8585F7857C6F}"/>
              </a:ext>
            </a:extLst>
          </p:cNvPr>
          <p:cNvSpPr txBox="1"/>
          <p:nvPr/>
        </p:nvSpPr>
        <p:spPr>
          <a:xfrm>
            <a:off x="7599629" y="2252472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Phase 1a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8E5576-2BBE-462A-8877-70DF93E4803E}"/>
              </a:ext>
            </a:extLst>
          </p:cNvPr>
          <p:cNvCxnSpPr>
            <a:cxnSpLocks/>
          </p:cNvCxnSpPr>
          <p:nvPr/>
        </p:nvCxnSpPr>
        <p:spPr>
          <a:xfrm>
            <a:off x="5426172" y="5107560"/>
            <a:ext cx="633368" cy="3394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FEEEEC-32F7-49BE-A352-3A7D26A808E9}"/>
              </a:ext>
            </a:extLst>
          </p:cNvPr>
          <p:cNvSpPr txBox="1"/>
          <p:nvPr/>
        </p:nvSpPr>
        <p:spPr>
          <a:xfrm>
            <a:off x="3904347" y="4969060"/>
            <a:ext cx="1557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Release to OneVizion!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42268D-CAC1-4C69-B09C-5E759509A29D}"/>
              </a:ext>
            </a:extLst>
          </p:cNvPr>
          <p:cNvSpPr txBox="1"/>
          <p:nvPr/>
        </p:nvSpPr>
        <p:spPr>
          <a:xfrm>
            <a:off x="3515524" y="5360565"/>
            <a:ext cx="1964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Approve OneVizion Estimate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E15746-8660-4D31-8247-48140DC32202}"/>
              </a:ext>
            </a:extLst>
          </p:cNvPr>
          <p:cNvSpPr txBox="1"/>
          <p:nvPr/>
        </p:nvSpPr>
        <p:spPr>
          <a:xfrm>
            <a:off x="3663031" y="5630672"/>
            <a:ext cx="161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Requirement Accepted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8B1C63-BB90-4CE0-B7BD-EC6541945137}"/>
              </a:ext>
            </a:extLst>
          </p:cNvPr>
          <p:cNvSpPr txBox="1"/>
          <p:nvPr/>
        </p:nvSpPr>
        <p:spPr>
          <a:xfrm>
            <a:off x="3478527" y="4607199"/>
            <a:ext cx="2010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solidFill>
                  <a:schemeClr val="bg2"/>
                </a:solidFill>
              </a:rPr>
              <a:t>SAMSUNG CONTROLS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2C8AECF-F214-4490-AAF7-370FF88DCCC7}"/>
              </a:ext>
            </a:extLst>
          </p:cNvPr>
          <p:cNvCxnSpPr>
            <a:cxnSpLocks/>
          </p:cNvCxnSpPr>
          <p:nvPr/>
        </p:nvCxnSpPr>
        <p:spPr>
          <a:xfrm>
            <a:off x="5250003" y="1750440"/>
            <a:ext cx="791711" cy="1426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830DEB3-01CC-43AA-86E7-943EC7662938}"/>
              </a:ext>
            </a:extLst>
          </p:cNvPr>
          <p:cNvSpPr txBox="1"/>
          <p:nvPr/>
        </p:nvSpPr>
        <p:spPr>
          <a:xfrm>
            <a:off x="3862701" y="1588633"/>
            <a:ext cx="1415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Requirement Status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C9C435-7839-43B9-BE1F-CD9879C8B809}"/>
              </a:ext>
            </a:extLst>
          </p:cNvPr>
          <p:cNvCxnSpPr>
            <a:cxnSpLocks/>
          </p:cNvCxnSpPr>
          <p:nvPr/>
        </p:nvCxnSpPr>
        <p:spPr>
          <a:xfrm flipV="1">
            <a:off x="5278666" y="2073872"/>
            <a:ext cx="773534" cy="893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ED4C4A7-39AA-47B6-A050-DE02A7B7B6EC}"/>
              </a:ext>
            </a:extLst>
          </p:cNvPr>
          <p:cNvSpPr txBox="1"/>
          <p:nvPr/>
        </p:nvSpPr>
        <p:spPr>
          <a:xfrm>
            <a:off x="3633839" y="1996667"/>
            <a:ext cx="184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Next Step Owner: Samsung or OneVizion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40E82FB-9F36-4E0A-86A4-6958A55FDDA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8683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131F48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131F48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Request Form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F0FF929-3D13-48F2-990D-FB68EEF62C1C}"/>
              </a:ext>
            </a:extLst>
          </p:cNvPr>
          <p:cNvSpPr/>
          <p:nvPr/>
        </p:nvSpPr>
        <p:spPr>
          <a:xfrm>
            <a:off x="6041714" y="6266390"/>
            <a:ext cx="5916509" cy="4117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345FD7-2C35-44CD-AF33-1D350EC44BB1}"/>
              </a:ext>
            </a:extLst>
          </p:cNvPr>
          <p:cNvSpPr txBox="1"/>
          <p:nvPr/>
        </p:nvSpPr>
        <p:spPr>
          <a:xfrm>
            <a:off x="174419" y="825369"/>
            <a:ext cx="3039061" cy="498598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2060"/>
                </a:solidFill>
                <a:latin typeface="Calibri" panose="020F0502020204030204"/>
              </a:rPr>
              <a:t>The top half of the requirement general info tab is where the requirement is defined and categorized.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rgbClr val="002060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2060"/>
                </a:solidFill>
                <a:latin typeface="Calibri" panose="020F0502020204030204"/>
              </a:rPr>
              <a:t>Enter the following fields: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002060"/>
                </a:solidFill>
                <a:latin typeface="Calibri" panose="020F0502020204030204"/>
              </a:rPr>
              <a:t>Project Name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002060"/>
                </a:solidFill>
                <a:latin typeface="Calibri" panose="020F0502020204030204"/>
              </a:rPr>
              <a:t>In-Scope or Out of Scope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002060"/>
                </a:solidFill>
                <a:latin typeface="Calibri" panose="020F0502020204030204"/>
              </a:rPr>
              <a:t>Funding Source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002060"/>
                </a:solidFill>
                <a:latin typeface="Calibri" panose="020F0502020204030204"/>
              </a:rPr>
              <a:t>DEV or PROD Environment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002060"/>
                </a:solidFill>
                <a:latin typeface="Calibri" panose="020F0502020204030204"/>
              </a:rPr>
              <a:t>Requirement Name and Description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002060"/>
                </a:solidFill>
                <a:latin typeface="Calibri" panose="020F0502020204030204"/>
              </a:rPr>
              <a:t>Need by Date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002060"/>
                </a:solidFill>
                <a:latin typeface="Calibri" panose="020F0502020204030204"/>
              </a:rPr>
              <a:t>Priority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002060"/>
                </a:solidFill>
                <a:latin typeface="Calibri" panose="020F0502020204030204"/>
              </a:rPr>
              <a:t>Sub-system and Category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002060"/>
                </a:solidFill>
                <a:latin typeface="Calibri" panose="020F0502020204030204"/>
              </a:rPr>
              <a:t>Upload supporting documents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rgbClr val="002060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2060"/>
                </a:solidFill>
                <a:latin typeface="Calibri" panose="020F0502020204030204"/>
              </a:rPr>
              <a:t>When ready for OneVizion, click Release to OneVizion.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rgbClr val="002060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2060"/>
                </a:solidFill>
                <a:latin typeface="Calibri" panose="020F0502020204030204"/>
              </a:rPr>
              <a:t>When the estimate is returned, enter Estimate Accepted.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rgbClr val="002060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2060"/>
                </a:solidFill>
                <a:latin typeface="Calibri" panose="020F0502020204030204"/>
              </a:rPr>
              <a:t>When satisfied with the final product, click Requirement Accepted.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78AEC3-D62E-4EC2-92E2-AFB13E365E75}"/>
              </a:ext>
            </a:extLst>
          </p:cNvPr>
          <p:cNvCxnSpPr>
            <a:cxnSpLocks/>
          </p:cNvCxnSpPr>
          <p:nvPr/>
        </p:nvCxnSpPr>
        <p:spPr>
          <a:xfrm>
            <a:off x="5216587" y="6093483"/>
            <a:ext cx="842953" cy="2615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41D3A40-E5E2-4460-89AC-CEE8D27F3F51}"/>
              </a:ext>
            </a:extLst>
          </p:cNvPr>
          <p:cNvSpPr txBox="1"/>
          <p:nvPr/>
        </p:nvSpPr>
        <p:spPr>
          <a:xfrm>
            <a:off x="3478527" y="5931278"/>
            <a:ext cx="1818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Funding Source and Hours</a:t>
            </a:r>
          </a:p>
        </p:txBody>
      </p:sp>
    </p:spTree>
    <p:extLst>
      <p:ext uri="{BB962C8B-B14F-4D97-AF65-F5344CB8AC3E}">
        <p14:creationId xmlns:p14="http://schemas.microsoft.com/office/powerpoint/2010/main" val="2919680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6661FA-ED08-46E2-86F4-9AFA674EE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535" y="251537"/>
            <a:ext cx="6808342" cy="6354925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49AF1DA-35F6-4AE5-9E47-B19CDE42D6C6}"/>
              </a:ext>
            </a:extLst>
          </p:cNvPr>
          <p:cNvSpPr/>
          <p:nvPr/>
        </p:nvSpPr>
        <p:spPr>
          <a:xfrm>
            <a:off x="5478010" y="4514298"/>
            <a:ext cx="1812023" cy="185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8B113E3-E231-4A64-A370-9067D66A71F9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920143" y="5492173"/>
            <a:ext cx="633368" cy="1582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62F146E-BE55-4FA6-8995-F850A214D613}"/>
              </a:ext>
            </a:extLst>
          </p:cNvPr>
          <p:cNvCxnSpPr>
            <a:cxnSpLocks/>
          </p:cNvCxnSpPr>
          <p:nvPr/>
        </p:nvCxnSpPr>
        <p:spPr>
          <a:xfrm>
            <a:off x="4877586" y="5909587"/>
            <a:ext cx="704588" cy="2308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9E0E90-6AF7-4194-B037-1B196FB6F6B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832058" y="4578323"/>
            <a:ext cx="633368" cy="312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F4C9E91-4785-4E28-A550-CA4AFD143D98}"/>
              </a:ext>
            </a:extLst>
          </p:cNvPr>
          <p:cNvSpPr txBox="1"/>
          <p:nvPr/>
        </p:nvSpPr>
        <p:spPr>
          <a:xfrm>
            <a:off x="2882678" y="4439823"/>
            <a:ext cx="1949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Return estimate to Samsung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8CCCB8-0938-4C95-B2A9-857119566DC3}"/>
              </a:ext>
            </a:extLst>
          </p:cNvPr>
          <p:cNvSpPr txBox="1"/>
          <p:nvPr/>
        </p:nvSpPr>
        <p:spPr>
          <a:xfrm>
            <a:off x="3099067" y="5353673"/>
            <a:ext cx="1821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Requirement ready to test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E0FB94-0D16-4EF6-8312-F0F086B43284}"/>
              </a:ext>
            </a:extLst>
          </p:cNvPr>
          <p:cNvSpPr txBox="1"/>
          <p:nvPr/>
        </p:nvSpPr>
        <p:spPr>
          <a:xfrm>
            <a:off x="3145902" y="5678755"/>
            <a:ext cx="1903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Additional details needed from Samsung to proceed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57AA17-1D5E-40C3-8855-7280684BE45D}"/>
              </a:ext>
            </a:extLst>
          </p:cNvPr>
          <p:cNvSpPr txBox="1"/>
          <p:nvPr/>
        </p:nvSpPr>
        <p:spPr>
          <a:xfrm>
            <a:off x="2787527" y="4060286"/>
            <a:ext cx="2090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solidFill>
                  <a:schemeClr val="bg2"/>
                </a:solidFill>
              </a:rPr>
              <a:t>ONEVIZION CONTROLS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E48884-DF60-4E20-B134-0D8E74596BC7}"/>
              </a:ext>
            </a:extLst>
          </p:cNvPr>
          <p:cNvSpPr txBox="1"/>
          <p:nvPr/>
        </p:nvSpPr>
        <p:spPr>
          <a:xfrm>
            <a:off x="7185084" y="3692903"/>
            <a:ext cx="4710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Requirement estimate: labor hours and delivery date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F7B75D-34C5-4866-84AA-F0385C728FA4}"/>
              </a:ext>
            </a:extLst>
          </p:cNvPr>
          <p:cNvSpPr txBox="1"/>
          <p:nvPr/>
        </p:nvSpPr>
        <p:spPr>
          <a:xfrm>
            <a:off x="7185084" y="1038171"/>
            <a:ext cx="4131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General requirement comments and communications, used by Samsung and OneVizion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B095A3-9F36-44AB-8D04-D2A4B143465B}"/>
              </a:ext>
            </a:extLst>
          </p:cNvPr>
          <p:cNvSpPr txBox="1"/>
          <p:nvPr/>
        </p:nvSpPr>
        <p:spPr>
          <a:xfrm>
            <a:off x="124978" y="877441"/>
            <a:ext cx="2705226" cy="52629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2060"/>
                </a:solidFill>
                <a:latin typeface="Calibri" panose="020F0502020204030204"/>
              </a:rPr>
              <a:t>The Requirements Comments field is a shared space to communicate and track changes between Samsung and OneVizion.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rgbClr val="002060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2060"/>
                </a:solidFill>
                <a:latin typeface="Calibri" panose="020F0502020204030204"/>
              </a:rPr>
              <a:t>The bottom half of the requirement general info tab is where the requirement is processed by OneVizion.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rgbClr val="002060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2060"/>
                </a:solidFill>
                <a:latin typeface="Calibri" panose="020F0502020204030204"/>
              </a:rPr>
              <a:t>OneVizion will enter the effort and delivery estimate and submit the estimate back to Samsung.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rgbClr val="002060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2060"/>
                </a:solidFill>
                <a:latin typeface="Calibri" panose="020F0502020204030204"/>
              </a:rPr>
              <a:t>OneVizion will record when the requirement was entered in the PROD and DEV system and send the requirement back to Samsung for testing.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rgbClr val="002060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2060"/>
                </a:solidFill>
                <a:latin typeface="Calibri" panose="020F0502020204030204"/>
              </a:rPr>
              <a:t>If new scope is added or more information is needed, OneVizion will check Additional Detail Needed.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4878572B-8A11-40AB-AEC9-86FE9514074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8683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131F48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131F48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Request Form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06E64E-D5DD-49A2-8FA9-8ED917042517}"/>
              </a:ext>
            </a:extLst>
          </p:cNvPr>
          <p:cNvSpPr/>
          <p:nvPr/>
        </p:nvSpPr>
        <p:spPr>
          <a:xfrm>
            <a:off x="8524612" y="3980088"/>
            <a:ext cx="3043806" cy="418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95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568005-C407-414C-B253-159F40D83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492" y="885584"/>
            <a:ext cx="7553325" cy="1971675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5779C9-E421-46D7-BDC9-CD046D91F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492" y="3147504"/>
            <a:ext cx="7610475" cy="3571875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1D2B31FA-78C8-4114-9E29-1E85F1E0D139}"/>
              </a:ext>
            </a:extLst>
          </p:cNvPr>
          <p:cNvSpPr/>
          <p:nvPr/>
        </p:nvSpPr>
        <p:spPr>
          <a:xfrm rot="13891355">
            <a:off x="5474645" y="1147499"/>
            <a:ext cx="4552624" cy="3874736"/>
          </a:xfrm>
          <a:prstGeom prst="arc">
            <a:avLst/>
          </a:prstGeom>
          <a:ln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2FFF4D16-249F-4944-B1BA-5C037C3F6140}"/>
              </a:ext>
            </a:extLst>
          </p:cNvPr>
          <p:cNvSpPr/>
          <p:nvPr/>
        </p:nvSpPr>
        <p:spPr>
          <a:xfrm rot="2540621">
            <a:off x="3853595" y="954522"/>
            <a:ext cx="3031734" cy="4729703"/>
          </a:xfrm>
          <a:prstGeom prst="arc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0380D5C-0EE3-45C9-9A0B-2F65D9E1E4A8}"/>
              </a:ext>
            </a:extLst>
          </p:cNvPr>
          <p:cNvSpPr/>
          <p:nvPr/>
        </p:nvSpPr>
        <p:spPr>
          <a:xfrm>
            <a:off x="6435301" y="1083395"/>
            <a:ext cx="417251" cy="374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37B56F7-9BE2-476F-ACCE-DB8FB94313B2}"/>
              </a:ext>
            </a:extLst>
          </p:cNvPr>
          <p:cNvSpPr/>
          <p:nvPr/>
        </p:nvSpPr>
        <p:spPr>
          <a:xfrm rot="13891355">
            <a:off x="5205205" y="1434332"/>
            <a:ext cx="6139155" cy="5128181"/>
          </a:xfrm>
          <a:prstGeom prst="arc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7A4C657-EF84-4F2E-B440-C0F8121A2078}"/>
              </a:ext>
            </a:extLst>
          </p:cNvPr>
          <p:cNvSpPr/>
          <p:nvPr/>
        </p:nvSpPr>
        <p:spPr>
          <a:xfrm>
            <a:off x="6493461" y="4050652"/>
            <a:ext cx="417251" cy="3749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1338362-3ED4-44B7-8F0A-E04848CC51F0}"/>
              </a:ext>
            </a:extLst>
          </p:cNvPr>
          <p:cNvSpPr/>
          <p:nvPr/>
        </p:nvSpPr>
        <p:spPr>
          <a:xfrm>
            <a:off x="6414095" y="1398727"/>
            <a:ext cx="417251" cy="374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6406600A-4681-4DC6-A0AC-887D8DAE4C6E}"/>
              </a:ext>
            </a:extLst>
          </p:cNvPr>
          <p:cNvSpPr/>
          <p:nvPr/>
        </p:nvSpPr>
        <p:spPr>
          <a:xfrm rot="2540621">
            <a:off x="3379298" y="845433"/>
            <a:ext cx="3591775" cy="7011990"/>
          </a:xfrm>
          <a:prstGeom prst="arc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E1A180-DB1B-4916-AE2E-F87B426C9516}"/>
              </a:ext>
            </a:extLst>
          </p:cNvPr>
          <p:cNvSpPr/>
          <p:nvPr/>
        </p:nvSpPr>
        <p:spPr>
          <a:xfrm>
            <a:off x="6493461" y="5257864"/>
            <a:ext cx="417251" cy="3749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55C3FE5-C0A7-408A-9C2E-3ECA3EF2734C}"/>
              </a:ext>
            </a:extLst>
          </p:cNvPr>
          <p:cNvSpPr txBox="1">
            <a:spLocks/>
          </p:cNvSpPr>
          <p:nvPr/>
        </p:nvSpPr>
        <p:spPr>
          <a:xfrm>
            <a:off x="0" y="34765"/>
            <a:ext cx="10515600" cy="8683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131F48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131F48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Approval and Delivery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2BC8EF-F304-466A-AB45-370C07E47C9A}"/>
              </a:ext>
            </a:extLst>
          </p:cNvPr>
          <p:cNvSpPr txBox="1"/>
          <p:nvPr/>
        </p:nvSpPr>
        <p:spPr>
          <a:xfrm>
            <a:off x="43973" y="861639"/>
            <a:ext cx="4232588" cy="569386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2060"/>
                </a:solidFill>
                <a:latin typeface="Calibri" panose="020F0502020204030204"/>
              </a:rPr>
              <a:t>Process Summary: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rgbClr val="002060"/>
              </a:solidFill>
              <a:latin typeface="Calibri" panose="020F050202020403020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400" dirty="0">
                <a:solidFill>
                  <a:srgbClr val="002060"/>
                </a:solidFill>
                <a:latin typeface="Calibri" panose="020F0502020204030204"/>
              </a:rPr>
              <a:t>Requirement Entered. Complete in or out of scope and funding source.  check “Release to OneVizion”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400" dirty="0">
              <a:solidFill>
                <a:srgbClr val="002060"/>
              </a:solidFill>
              <a:latin typeface="Calibri" panose="020F050202020403020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400" dirty="0">
                <a:solidFill>
                  <a:srgbClr val="002060"/>
                </a:solidFill>
                <a:latin typeface="Calibri" panose="020F0502020204030204"/>
              </a:rPr>
              <a:t>OneVizion provides estimated hours and delivery date.   Check “Submit Estimate to Customer”.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400" dirty="0">
              <a:solidFill>
                <a:srgbClr val="002060"/>
              </a:solidFill>
              <a:latin typeface="Calibri" panose="020F050202020403020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400" dirty="0">
                <a:solidFill>
                  <a:srgbClr val="002060"/>
                </a:solidFill>
                <a:latin typeface="Calibri" panose="020F0502020204030204"/>
              </a:rPr>
              <a:t>Change review meeting, and Samsung approves or rejects the estimate and update funding source if needed.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400" dirty="0">
              <a:solidFill>
                <a:srgbClr val="002060"/>
              </a:solidFill>
              <a:latin typeface="Calibri" panose="020F050202020403020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400" dirty="0">
                <a:solidFill>
                  <a:srgbClr val="002060"/>
                </a:solidFill>
                <a:latin typeface="Calibri" panose="020F0502020204030204"/>
              </a:rPr>
              <a:t>OneVizion completes the work and checks “Ready to Test”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400" dirty="0">
              <a:solidFill>
                <a:srgbClr val="002060"/>
              </a:solidFill>
              <a:latin typeface="Calibri" panose="020F050202020403020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400" dirty="0">
                <a:solidFill>
                  <a:srgbClr val="002060"/>
                </a:solidFill>
                <a:latin typeface="Calibri" panose="020F0502020204030204"/>
              </a:rPr>
              <a:t>Samsung will Accept or Reject after testing. If accepted, the requirement is complete.  If Rejected, </a:t>
            </a:r>
            <a:r>
              <a:rPr lang="en-US" sz="1400" dirty="0" err="1">
                <a:solidFill>
                  <a:srgbClr val="002060"/>
                </a:solidFill>
                <a:latin typeface="Calibri" panose="020F0502020204030204"/>
              </a:rPr>
              <a:t>Onevizion</a:t>
            </a:r>
            <a:r>
              <a:rPr lang="en-US" sz="1400" dirty="0">
                <a:solidFill>
                  <a:srgbClr val="002060"/>
                </a:solidFill>
                <a:latin typeface="Calibri" panose="020F0502020204030204"/>
              </a:rPr>
              <a:t> will resolve the issue and check “Ready to Test” when complete 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400" dirty="0">
              <a:solidFill>
                <a:srgbClr val="002060"/>
              </a:solidFill>
              <a:latin typeface="Calibri" panose="020F050202020403020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400" dirty="0">
                <a:solidFill>
                  <a:srgbClr val="002060"/>
                </a:solidFill>
                <a:latin typeface="Calibri" panose="020F0502020204030204"/>
              </a:rPr>
              <a:t>Optional step, if scope is changed or there is not enough information to proceed, OneVizion will check “Additional Detail Needed”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400" dirty="0">
              <a:solidFill>
                <a:srgbClr val="002060"/>
              </a:solidFill>
              <a:latin typeface="Calibri" panose="020F050202020403020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400" dirty="0">
                <a:solidFill>
                  <a:srgbClr val="002060"/>
                </a:solidFill>
                <a:latin typeface="Calibri" panose="020F0502020204030204"/>
              </a:rPr>
              <a:t>Samsung will provide additional detail and check “Release to OneVizion to re-engage OneVizion. 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E519302-0552-4AFC-9080-CE54AC0E38F8}"/>
              </a:ext>
            </a:extLst>
          </p:cNvPr>
          <p:cNvSpPr/>
          <p:nvPr/>
        </p:nvSpPr>
        <p:spPr>
          <a:xfrm>
            <a:off x="6424698" y="1731341"/>
            <a:ext cx="417251" cy="374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7682E827-5682-49A9-A169-91BE1DBF5EE3}"/>
              </a:ext>
            </a:extLst>
          </p:cNvPr>
          <p:cNvSpPr/>
          <p:nvPr/>
        </p:nvSpPr>
        <p:spPr>
          <a:xfrm rot="2540621">
            <a:off x="2203236" y="158800"/>
            <a:ext cx="4849135" cy="8901060"/>
          </a:xfrm>
          <a:prstGeom prst="arc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6451094-3055-4ED7-AB2E-BDAD76B98D40}"/>
              </a:ext>
            </a:extLst>
          </p:cNvPr>
          <p:cNvSpPr/>
          <p:nvPr/>
        </p:nvSpPr>
        <p:spPr>
          <a:xfrm>
            <a:off x="6484264" y="5773516"/>
            <a:ext cx="417251" cy="3749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482BA8E-904D-41E7-BA70-9B8B02C90A1F}"/>
              </a:ext>
            </a:extLst>
          </p:cNvPr>
          <p:cNvSpPr/>
          <p:nvPr/>
        </p:nvSpPr>
        <p:spPr>
          <a:xfrm>
            <a:off x="7255896" y="1078336"/>
            <a:ext cx="417251" cy="374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0126881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DAE0EF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-05-04-OneVizion PPT Master Template" id="{73D5CB5D-B41E-4635-8BD0-7869F1436AB9}" vid="{73E74EFF-B14E-498A-A463-92CF7E54F4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6265</TotalTime>
  <Words>848</Words>
  <Application>Microsoft Office PowerPoint</Application>
  <PresentationFormat>Widescreen</PresentationFormat>
  <Paragraphs>132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Tribolet</dc:creator>
  <cp:lastModifiedBy>Doug Tribolet</cp:lastModifiedBy>
  <cp:revision>42</cp:revision>
  <dcterms:created xsi:type="dcterms:W3CDTF">2020-09-29T15:17:59Z</dcterms:created>
  <dcterms:modified xsi:type="dcterms:W3CDTF">2020-10-12T17:03:01Z</dcterms:modified>
</cp:coreProperties>
</file>