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58" r:id="rId5"/>
    <p:sldId id="259" r:id="rId6"/>
    <p:sldId id="274" r:id="rId7"/>
    <p:sldId id="275" r:id="rId8"/>
    <p:sldId id="276" r:id="rId9"/>
    <p:sldId id="260" r:id="rId10"/>
    <p:sldId id="262" r:id="rId11"/>
    <p:sldId id="261" r:id="rId12"/>
    <p:sldId id="266" r:id="rId13"/>
    <p:sldId id="265" r:id="rId14"/>
    <p:sldId id="268" r:id="rId15"/>
    <p:sldId id="267" r:id="rId16"/>
    <p:sldId id="272" r:id="rId17"/>
    <p:sldId id="273" r:id="rId18"/>
    <p:sldId id="279" r:id="rId19"/>
    <p:sldId id="277" r:id="rId20"/>
    <p:sldId id="278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48" d="100"/>
          <a:sy n="48" d="100"/>
        </p:scale>
        <p:origin x="43" y="749"/>
      </p:cViewPr>
      <p:guideLst/>
    </p:cSldViewPr>
  </p:slideViewPr>
  <p:outlineViewPr>
    <p:cViewPr>
      <p:scale>
        <a:sx n="33" d="100"/>
        <a:sy n="33" d="100"/>
      </p:scale>
      <p:origin x="0" y="-3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6DEF-8D48-494D-9509-6C732B7E3E48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F738-B068-4C9D-B2B5-842EE2D178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285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1BAF-7025-4C6D-92C9-C6DC1FBB0BF9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215E-F3D2-440B-95B8-82045BD7B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532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70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45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37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4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24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7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3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0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8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1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8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9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3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4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26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6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D931-A714-4963-BF85-0D2029E8A098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7A8-93A2-4423-97E7-0E07CF330A4D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175-4A18-451C-8AD5-41B00636F42A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B6A-DD22-487B-9020-B5864B196625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EBB-AD77-41E7-982C-A417F5BE4D9D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742D-7576-40BD-9C4A-35A846360495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7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0AE-98F8-473B-A891-423F5BF2C962}" type="datetime1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2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E56-5CAE-41D8-AABB-DA61E2F3987D}" type="datetime1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B8AA-6FA9-4FBD-84E9-59603045BE96}" type="datetime1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A725-E0F2-4D9B-8F06-7AB3C0A71506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1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2DA-B86F-4855-9F88-2CF479969886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6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EEB9-9134-4ADB-89FD-ED48EC2B8AC9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КемГУ,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AF85-440D-4549-A6C7-0623E8BED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3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8" y="2890265"/>
            <a:ext cx="118661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Calibri" pitchFamily="34" charset="0"/>
              </a:rPr>
              <a:t>       Выпускная </a:t>
            </a:r>
            <a:r>
              <a:rPr lang="ru-RU" sz="2400" dirty="0">
                <a:latin typeface="Calibri" pitchFamily="34" charset="0"/>
              </a:rPr>
              <a:t>квалификационная работа</a:t>
            </a:r>
          </a:p>
          <a:p>
            <a:pPr algn="ctr"/>
            <a:r>
              <a:rPr lang="ru-RU" sz="2400" dirty="0" smtClean="0">
                <a:latin typeface="Calibri" pitchFamily="34" charset="0"/>
              </a:rPr>
              <a:t>     (</a:t>
            </a:r>
            <a:r>
              <a:rPr lang="ru-RU" sz="2400" dirty="0">
                <a:latin typeface="Calibri" pitchFamily="34" charset="0"/>
              </a:rPr>
              <a:t>бакалаврская работа</a:t>
            </a:r>
            <a:r>
              <a:rPr lang="ru-RU" sz="2400" dirty="0" smtClean="0">
                <a:latin typeface="Calibri" pitchFamily="34" charset="0"/>
              </a:rPr>
              <a:t>)</a:t>
            </a:r>
          </a:p>
          <a:p>
            <a:pPr algn="ctr"/>
            <a:endParaRPr lang="ru-RU" sz="2400" b="1" dirty="0">
              <a:latin typeface="Calibri" pitchFamily="34" charset="0"/>
            </a:endParaRPr>
          </a:p>
          <a:p>
            <a:pPr algn="r"/>
            <a:r>
              <a:rPr lang="ru-RU" sz="2400" b="1" dirty="0" smtClean="0">
                <a:latin typeface="Calibri" pitchFamily="34" charset="0"/>
              </a:rPr>
              <a:t>		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         Автор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ru-RU" sz="2800" b="1" dirty="0" smtClean="0">
                <a:latin typeface="Calibri" pitchFamily="34" charset="0"/>
              </a:rPr>
              <a:t>Диденко А.А.</a:t>
            </a:r>
          </a:p>
          <a:p>
            <a:pPr algn="r"/>
            <a:r>
              <a:rPr lang="ru-RU" sz="2800" b="1" dirty="0">
                <a:latin typeface="Calibri" pitchFamily="34" charset="0"/>
              </a:rPr>
              <a:t> </a:t>
            </a:r>
            <a:r>
              <a:rPr lang="ru-RU" sz="2800" b="1" dirty="0" smtClean="0">
                <a:latin typeface="Calibri" pitchFamily="34" charset="0"/>
              </a:rPr>
              <a:t>            						</a:t>
            </a:r>
            <a:r>
              <a:rPr lang="ru-RU" sz="2800" dirty="0" smtClean="0">
                <a:latin typeface="Calibri" pitchFamily="34" charset="0"/>
              </a:rPr>
              <a:t>Научный руководитель</a:t>
            </a:r>
            <a:r>
              <a:rPr lang="en-US" sz="2800" dirty="0" smtClean="0">
                <a:latin typeface="Calibri" pitchFamily="34" charset="0"/>
              </a:rPr>
              <a:t>: </a:t>
            </a:r>
            <a:endParaRPr lang="ru-RU" sz="2800" dirty="0" smtClean="0">
              <a:latin typeface="Calibri" pitchFamily="34" charset="0"/>
            </a:endParaRPr>
          </a:p>
          <a:p>
            <a:pPr algn="r"/>
            <a:r>
              <a:rPr lang="ru-RU" sz="2800" b="1" dirty="0" smtClean="0">
                <a:latin typeface="Calibri" pitchFamily="34" charset="0"/>
              </a:rPr>
              <a:t>к.ф.-м.н., Иванов К.С.</a:t>
            </a:r>
          </a:p>
          <a:p>
            <a:pPr algn="ctr"/>
            <a:endParaRPr lang="ru-RU" sz="2400" b="1" dirty="0" smtClean="0">
              <a:latin typeface="Calibri" pitchFamily="34" charset="0"/>
            </a:endParaRPr>
          </a:p>
          <a:p>
            <a:pPr algn="ctr"/>
            <a:endParaRPr lang="ru-RU" sz="2400" b="1" dirty="0" smtClean="0">
              <a:latin typeface="Calibri" pitchFamily="34" charset="0"/>
            </a:endParaRPr>
          </a:p>
          <a:p>
            <a:pPr algn="ctr"/>
            <a:endParaRPr lang="ru-RU" sz="2400" b="1" dirty="0" smtClean="0">
              <a:latin typeface="Calibri" pitchFamily="34" charset="0"/>
            </a:endParaRPr>
          </a:p>
          <a:p>
            <a:pPr algn="ctr"/>
            <a:r>
              <a:rPr lang="ru-RU" sz="2400" dirty="0" smtClean="0">
                <a:latin typeface="Calibri" pitchFamily="34" charset="0"/>
              </a:rPr>
              <a:t>      Кемерово </a:t>
            </a:r>
            <a:r>
              <a:rPr lang="ru-RU" sz="2400" dirty="0">
                <a:latin typeface="Calibri" pitchFamily="34" charset="0"/>
              </a:rPr>
              <a:t>2017</a:t>
            </a:r>
          </a:p>
        </p:txBody>
      </p:sp>
      <p:sp>
        <p:nvSpPr>
          <p:cNvPr id="8" name="Подзаголовок 2"/>
          <p:cNvSpPr txBox="1">
            <a:spLocks noGrp="1"/>
          </p:cNvSpPr>
          <p:nvPr>
            <p:ph type="ctrTitle"/>
          </p:nvPr>
        </p:nvSpPr>
        <p:spPr>
          <a:xfrm>
            <a:off x="30478" y="1"/>
            <a:ext cx="12161522" cy="201733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ru-RU" sz="2700" dirty="0">
                <a:latin typeface="Calibri" pitchFamily="34" charset="0"/>
                <a:cs typeface="+mn-cs"/>
              </a:rPr>
              <a:t>МИНИСТЕРСТВО ОБРАЗОВАНИЯ И НАУКИ РОССИЙСКОЙ </a:t>
            </a:r>
            <a:r>
              <a:rPr lang="ru-RU" sz="2700" dirty="0" smtClean="0">
                <a:latin typeface="Calibri" pitchFamily="34" charset="0"/>
                <a:cs typeface="+mn-cs"/>
              </a:rPr>
              <a:t>ФЕДЕРАЦИИ</a:t>
            </a:r>
            <a:r>
              <a:rPr lang="ru-RU" sz="2700">
                <a:latin typeface="Calibri" pitchFamily="34" charset="0"/>
                <a:cs typeface="+mn-cs"/>
              </a:rPr>
              <a:t/>
            </a:r>
            <a:br>
              <a:rPr lang="ru-RU" sz="2700">
                <a:latin typeface="Calibri" pitchFamily="34" charset="0"/>
                <a:cs typeface="+mn-cs"/>
              </a:rPr>
            </a:br>
            <a:r>
              <a:rPr lang="ru-RU" sz="2700" smtClean="0">
                <a:latin typeface="Calibri" pitchFamily="34" charset="0"/>
                <a:cs typeface="+mn-cs"/>
              </a:rPr>
              <a:t>Кемеровский </a:t>
            </a:r>
            <a:r>
              <a:rPr lang="ru-RU" sz="2700">
                <a:latin typeface="Calibri" pitchFamily="34" charset="0"/>
                <a:cs typeface="+mn-cs"/>
              </a:rPr>
              <a:t>государственный </a:t>
            </a:r>
            <a:r>
              <a:rPr lang="ru-RU" sz="2700" smtClean="0">
                <a:latin typeface="Calibri" pitchFamily="34" charset="0"/>
                <a:cs typeface="+mn-cs"/>
              </a:rPr>
              <a:t>университет</a:t>
            </a:r>
            <a:r>
              <a:rPr lang="ru-RU" sz="2700" dirty="0">
                <a:latin typeface="Calibri" pitchFamily="34" charset="0"/>
                <a:cs typeface="+mn-cs"/>
              </a:rPr>
              <a:t/>
            </a:r>
            <a:br>
              <a:rPr lang="ru-RU" sz="2700" dirty="0">
                <a:latin typeface="Calibri" pitchFamily="34" charset="0"/>
                <a:cs typeface="+mn-cs"/>
              </a:rPr>
            </a:br>
            <a:r>
              <a:rPr lang="ru-RU" sz="2700" dirty="0">
                <a:latin typeface="Calibri" pitchFamily="34" charset="0"/>
                <a:cs typeface="+mn-cs"/>
              </a:rPr>
              <a:t>Институт фундаментальных наук</a:t>
            </a:r>
            <a:br>
              <a:rPr lang="ru-RU" sz="2700" dirty="0">
                <a:latin typeface="Calibri" pitchFamily="34" charset="0"/>
                <a:cs typeface="+mn-cs"/>
              </a:rPr>
            </a:br>
            <a:r>
              <a:rPr lang="ru-RU" sz="2700" dirty="0">
                <a:latin typeface="Calibri" pitchFamily="34" charset="0"/>
                <a:cs typeface="+mn-cs"/>
              </a:rPr>
              <a:t>Кафедра ЮНЕСКО по информационным вычислительным технологиям</a:t>
            </a:r>
            <a:r>
              <a:rPr lang="ru-RU" sz="2000" b="1" dirty="0">
                <a:latin typeface="Calibri" pitchFamily="34" charset="0"/>
                <a:cs typeface="+mn-cs"/>
              </a:rPr>
              <a:t/>
            </a:r>
            <a:br>
              <a:rPr lang="ru-RU" sz="2000" b="1" dirty="0">
                <a:latin typeface="Calibri" pitchFamily="34" charset="0"/>
                <a:cs typeface="+mn-cs"/>
              </a:rPr>
            </a:br>
            <a:endParaRPr lang="ru-RU" sz="3200" dirty="0">
              <a:latin typeface="Calibri" pitchFamily="34" charset="0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713635" y="1231328"/>
            <a:ext cx="8795208" cy="165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63">
              <a:defRPr/>
            </a:pPr>
            <a:r>
              <a:rPr lang="ru-RU" sz="40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Плагин «Принятие решений» в системе управления проектами «JIRA» </a:t>
            </a:r>
          </a:p>
        </p:txBody>
      </p:sp>
    </p:spTree>
    <p:extLst>
      <p:ext uri="{BB962C8B-B14F-4D97-AF65-F5344CB8AC3E}">
        <p14:creationId xmlns:p14="http://schemas.microsoft.com/office/powerpoint/2010/main" val="31521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56463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плагинов «JIRA» с возможностью доступа к внешним источникам данных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 txBox="1">
            <a:spLocks/>
          </p:cNvSpPr>
          <p:nvPr/>
        </p:nvSpPr>
        <p:spPr>
          <a:xfrm>
            <a:off x="464820" y="1812515"/>
            <a:ext cx="10515600" cy="4541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во внешних источниках – необходимое условие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доступа к внешним источникам данных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JNDI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NFEED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задачи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8" y="1356150"/>
            <a:ext cx="8642684" cy="4912296"/>
          </a:xfrm>
        </p:spPr>
      </p:pic>
    </p:spTree>
    <p:extLst>
      <p:ext uri="{BB962C8B-B14F-4D97-AF65-F5344CB8AC3E}">
        <p14:creationId xmlns:p14="http://schemas.microsoft.com/office/powerpoint/2010/main" val="39954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плагина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«JIRA»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4862"/>
            <a:ext cx="10515600" cy="4722102"/>
          </a:xfrm>
        </p:spPr>
        <p:txBody>
          <a:bodyPr>
            <a:normAutofit fontScale="85000" lnSpcReduction="20000"/>
          </a:bodyPr>
          <a:lstStyle/>
          <a:p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Файл-дескриптор 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atlassian-plugin.xml;</a:t>
            </a:r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(POM)</a:t>
            </a:r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реализатор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скрипты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5223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критерия принятия решений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8006" y="1265078"/>
                <a:ext cx="5751136" cy="508776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срочность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важность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Нормировка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Y, Z;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Расчет общего вклада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 = (X+Y+Z) / 3 * S;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1=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1=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≤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006" y="1265078"/>
                <a:ext cx="5751136" cy="5087764"/>
              </a:xfrm>
              <a:blipFill rotWithShape="0">
                <a:blip r:embed="rId3"/>
                <a:stretch>
                  <a:fillRect l="-2119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/>
          <p:cNvSpPr txBox="1">
            <a:spLocks/>
          </p:cNvSpPr>
          <p:nvPr/>
        </p:nvSpPr>
        <p:spPr>
          <a:xfrm>
            <a:off x="6096000" y="1265077"/>
            <a:ext cx="5751136" cy="508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шкала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завершения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-536575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-536575">
              <a:buAutoNum type="arabicPeriod" startAt="3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вклада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F1 * P / 100;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-536575">
              <a:buAutoNum type="arabicPeriod" startAt="4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F1 – F2;</a:t>
            </a: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проект 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«Жизнь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861"/>
            <a:ext cx="12192000" cy="4504962"/>
          </a:xfrm>
        </p:spPr>
      </p:pic>
    </p:spTree>
    <p:extLst>
      <p:ext uri="{BB962C8B-B14F-4D97-AF65-F5344CB8AC3E}">
        <p14:creationId xmlns:p14="http://schemas.microsoft.com/office/powerpoint/2010/main" val="9854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0" y="1270000"/>
            <a:ext cx="6080040" cy="4631179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236"/>
            <a:ext cx="6211997" cy="4112705"/>
          </a:xfrm>
        </p:spPr>
      </p:pic>
    </p:spTree>
    <p:extLst>
      <p:ext uri="{BB962C8B-B14F-4D97-AF65-F5344CB8AC3E}">
        <p14:creationId xmlns:p14="http://schemas.microsoft.com/office/powerpoint/2010/main" val="33213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60" y="1407884"/>
            <a:ext cx="5252640" cy="474168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573"/>
            <a:ext cx="7051249" cy="48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7" y="1454861"/>
            <a:ext cx="4923934" cy="44273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88"/>
            <a:ext cx="7268067" cy="37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5004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05" y="1194587"/>
            <a:ext cx="3336895" cy="30003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587"/>
            <a:ext cx="3938997" cy="30003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50" y="1194587"/>
            <a:ext cx="3323655" cy="3000342"/>
          </a:xfrm>
          <a:prstGeom prst="rect">
            <a:avLst/>
          </a:prstGeom>
        </p:spPr>
      </p:pic>
      <p:cxnSp>
        <p:nvCxnSpPr>
          <p:cNvPr id="10" name="Прямая со стрелкой 9"/>
          <p:cNvCxnSpPr>
            <a:stCxn id="13" idx="3"/>
            <a:endCxn id="14" idx="1"/>
          </p:cNvCxnSpPr>
          <p:nvPr/>
        </p:nvCxnSpPr>
        <p:spPr>
          <a:xfrm>
            <a:off x="3938997" y="2694758"/>
            <a:ext cx="754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8" idx="1"/>
          </p:cNvCxnSpPr>
          <p:nvPr/>
        </p:nvCxnSpPr>
        <p:spPr>
          <a:xfrm>
            <a:off x="8016905" y="2694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0" y="4229037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цепочка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LIFE-13                LIFE-20            LIFE-24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545237" y="5297864"/>
            <a:ext cx="2535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607431" y="5297864"/>
            <a:ext cx="1951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1669"/>
            <a:ext cx="10515600" cy="4906964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средств решения проблемы менеджмента рабочего времени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технология плагинов 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возможностью доступа к внешним источникам данных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2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«Принятия решений»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–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«Принятие решений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1247"/>
            <a:ext cx="10515600" cy="1556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менеджмента рабочего времени.</a:t>
            </a:r>
          </a:p>
          <a:p>
            <a:pPr marL="0" indent="0" algn="just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38200" y="2697830"/>
            <a:ext cx="390363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Todoist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«Any.do»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GanntPro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«Asana»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«Easy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10188" y="2601577"/>
            <a:ext cx="327525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Freedcamp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«Bitrix24»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Podio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Wrike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70000"/>
            <a:ext cx="9586610" cy="4906964"/>
          </a:xfrm>
        </p:spPr>
        <p:txBody>
          <a:bodyPr>
            <a:normAutofit lnSpcReduction="10000"/>
          </a:bodyPr>
          <a:lstStyle/>
          <a:p>
            <a:r>
              <a:rPr lang="ru-RU" sz="4400" dirty="0" smtClean="0"/>
              <a:t>XII </a:t>
            </a:r>
            <a:r>
              <a:rPr lang="ru-RU" sz="4400" dirty="0"/>
              <a:t>(XLIV) </a:t>
            </a:r>
            <a:r>
              <a:rPr lang="ru-RU" sz="4400" dirty="0" smtClean="0"/>
              <a:t>Международная научная конференция </a:t>
            </a:r>
            <a:r>
              <a:rPr lang="ru-RU" sz="4400" dirty="0"/>
              <a:t>студентов и молодых ученых «Образование, наука, инновации: вклад молодых исследователей» в Кемеровском государственном </a:t>
            </a:r>
            <a:r>
              <a:rPr lang="ru-RU" sz="4400" dirty="0" smtClean="0"/>
              <a:t>университете. </a:t>
            </a:r>
            <a:r>
              <a:rPr lang="ru-RU" sz="4400" i="1" dirty="0" smtClean="0"/>
              <a:t>Диденко А.А., «Плагины </a:t>
            </a:r>
            <a:r>
              <a:rPr lang="ru-RU" sz="4400" i="1" dirty="0"/>
              <a:t>в системе управления проектами «</a:t>
            </a:r>
            <a:r>
              <a:rPr lang="en-US" sz="4400" i="1" dirty="0"/>
              <a:t>JIRA</a:t>
            </a:r>
            <a:r>
              <a:rPr lang="ru-RU" sz="4400" i="1" dirty="0" smtClean="0"/>
              <a:t>»»</a:t>
            </a:r>
            <a:endParaRPr lang="ru-RU" sz="4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80" y="1321197"/>
            <a:ext cx="3482719" cy="48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8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B6A-DD22-487B-9020-B5864B196625}" type="datetime1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293315"/>
            <a:ext cx="7391400" cy="50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4060"/>
            <a:ext cx="10515600" cy="17052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плагина «Принятие решений» для программной системы управления проектами «JIRA».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281060"/>
            <a:ext cx="10515600" cy="60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38200" y="4248648"/>
            <a:ext cx="10515600" cy="2168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актуальности темы ВКР.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Литературный обзор и анализ существующих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6043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1247"/>
            <a:ext cx="10515600" cy="472210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необходимого теоретического материала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 startAt="3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тестирование технологии плагинов 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с возможностью доступа к внешним источникам данных.</a:t>
            </a:r>
          </a:p>
          <a:p>
            <a:pPr marL="742950" lvl="0" indent="-742950" algn="just">
              <a:buFont typeface="+mj-lt"/>
              <a:buAutoNum type="arabicPeriod" startAt="3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«Принятия решений</a:t>
            </a:r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0" indent="-742950">
              <a:buFont typeface="+mj-lt"/>
              <a:buAutoNum type="arabicPeriod" startAt="3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в виде плагина </a:t>
            </a:r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Гантта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916"/>
            <a:ext cx="12102431" cy="3864236"/>
          </a:xfrm>
        </p:spPr>
      </p:pic>
    </p:spTree>
    <p:extLst>
      <p:ext uri="{BB962C8B-B14F-4D97-AF65-F5344CB8AC3E}">
        <p14:creationId xmlns:p14="http://schemas.microsoft.com/office/powerpoint/2010/main" val="41762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карта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253"/>
            <a:ext cx="12180998" cy="45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90734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82" y="1100317"/>
            <a:ext cx="9301233" cy="52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17"/>
            <a:ext cx="10515600" cy="609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роект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и связи между ними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10" y="1288173"/>
            <a:ext cx="7688580" cy="5067300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86E1-5145-41E9-835A-88327F44E4AA}" type="datetime1"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fld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Кафедра ЮНЕСКО по ИВТ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AF85-440D-4549-A6C7-0623E8BEDB20}" type="slidenum">
              <a:rPr lang="ru-RU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21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22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управления проектами 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4820" y="473802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4820" y="6354596"/>
            <a:ext cx="1126236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811</Words>
  <Application>Microsoft Office PowerPoint</Application>
  <PresentationFormat>Широкоэкранный</PresentationFormat>
  <Paragraphs>172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МИНИСТЕРСТВО ОБРАЗОВАНИЯ И НАУКИ РОССИЙСКОЙ ФЕДЕРАЦИИ Кемеровский государственный университет Институт фундаментальных наук Кафедра ЮНЕСКО по информационным вычислительным технологиям </vt:lpstr>
      <vt:lpstr>Актуальность темы</vt:lpstr>
      <vt:lpstr>Актуальность темы</vt:lpstr>
      <vt:lpstr>Цель работы</vt:lpstr>
      <vt:lpstr>Задачи исследования</vt:lpstr>
      <vt:lpstr>Диаграмма Гантта</vt:lpstr>
      <vt:lpstr>Ментальная карта</vt:lpstr>
      <vt:lpstr>Деревья</vt:lpstr>
      <vt:lpstr>Проект, задача и связи между ними</vt:lpstr>
      <vt:lpstr>Технология плагинов «JIRA» с возможностью доступа к внешним источникам данных</vt:lpstr>
      <vt:lpstr>Пример задачи</vt:lpstr>
      <vt:lpstr>Структура плагина «JIRA»</vt:lpstr>
      <vt:lpstr>Разработка критерия принятия решений</vt:lpstr>
      <vt:lpstr>Тестовый проект «Жизнь»</vt:lpstr>
      <vt:lpstr>Результаты</vt:lpstr>
      <vt:lpstr>Результаты</vt:lpstr>
      <vt:lpstr>Результаты</vt:lpstr>
      <vt:lpstr>Результаты</vt:lpstr>
      <vt:lpstr>Заключение</vt:lpstr>
      <vt:lpstr>Апробация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Шапка</dc:title>
  <dc:creator>Andrey Didenko</dc:creator>
  <cp:lastModifiedBy>Andrey Didenko</cp:lastModifiedBy>
  <cp:revision>69</cp:revision>
  <dcterms:created xsi:type="dcterms:W3CDTF">2017-05-28T09:47:53Z</dcterms:created>
  <dcterms:modified xsi:type="dcterms:W3CDTF">2017-06-21T01:38:29Z</dcterms:modified>
</cp:coreProperties>
</file>