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
      <p:font typeface="Roboto Medium"/>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7B6CAA-2273-415E-8081-C95E1E91CAA3}">
  <a:tblStyle styleId="{B77B6CAA-2273-415E-8081-C95E1E91CAA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22" Type="http://schemas.openxmlformats.org/officeDocument/2006/relationships/font" Target="fonts/RobotoMedium-bold.fntdata"/><Relationship Id="rId10" Type="http://schemas.openxmlformats.org/officeDocument/2006/relationships/slide" Target="slides/slide4.xml"/><Relationship Id="rId21" Type="http://schemas.openxmlformats.org/officeDocument/2006/relationships/font" Target="fonts/RobotoMedium-regular.fntdata"/><Relationship Id="rId13" Type="http://schemas.openxmlformats.org/officeDocument/2006/relationships/slide" Target="slides/slide7.xml"/><Relationship Id="rId24" Type="http://schemas.openxmlformats.org/officeDocument/2006/relationships/font" Target="fonts/RobotoMedium-boldItalic.fntdata"/><Relationship Id="rId12" Type="http://schemas.openxmlformats.org/officeDocument/2006/relationships/slide" Target="slides/slide6.xml"/><Relationship Id="rId23" Type="http://schemas.openxmlformats.org/officeDocument/2006/relationships/font" Target="fonts/Roboto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5904078b1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55904078b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523ea7d91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523ea7d9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523ea7d91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523ea7d9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523ea7d91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5523ea7d9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Delivery Data Analysis</a:t>
            </a:r>
            <a:endParaRPr/>
          </a:p>
        </p:txBody>
      </p:sp>
      <p:sp>
        <p:nvSpPr>
          <p:cNvPr id="86" name="Google Shape;86;p13"/>
          <p:cNvSpPr txBox="1"/>
          <p:nvPr>
            <p:ph idx="1" type="subTitle"/>
          </p:nvPr>
        </p:nvSpPr>
        <p:spPr>
          <a:xfrm>
            <a:off x="598088" y="2715913"/>
            <a:ext cx="8222100" cy="831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id"/>
              <a:t>Tarisha &amp; Fakhrie</a:t>
            </a:r>
            <a:endParaRPr/>
          </a:p>
          <a:p>
            <a:pPr indent="0" lvl="0" marL="0" rtl="0" algn="l">
              <a:spcBef>
                <a:spcPts val="0"/>
              </a:spcBef>
              <a:spcAft>
                <a:spcPts val="0"/>
              </a:spcAft>
              <a:buNone/>
            </a:pPr>
            <a:r>
              <a:rPr lang="id"/>
              <a:t>June 2023</a:t>
            </a:r>
            <a:endParaRPr/>
          </a:p>
        </p:txBody>
      </p:sp>
      <p:cxnSp>
        <p:nvCxnSpPr>
          <p:cNvPr id="87" name="Google Shape;87;p13"/>
          <p:cNvCxnSpPr/>
          <p:nvPr/>
        </p:nvCxnSpPr>
        <p:spPr>
          <a:xfrm flipH="1" rot="10800000">
            <a:off x="7300" y="2637525"/>
            <a:ext cx="9132600" cy="21900"/>
          </a:xfrm>
          <a:prstGeom prst="straightConnector1">
            <a:avLst/>
          </a:prstGeom>
          <a:noFill/>
          <a:ln cap="flat" cmpd="sng" w="9525">
            <a:solidFill>
              <a:srgbClr val="20124D"/>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ctrTitle"/>
          </p:nvPr>
        </p:nvSpPr>
        <p:spPr>
          <a:xfrm>
            <a:off x="460950" y="21523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d"/>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Overview</a:t>
            </a:r>
            <a:endParaRPr/>
          </a:p>
        </p:txBody>
      </p:sp>
      <p:sp>
        <p:nvSpPr>
          <p:cNvPr id="93" name="Google Shape;93;p14"/>
          <p:cNvSpPr txBox="1"/>
          <p:nvPr/>
        </p:nvSpPr>
        <p:spPr>
          <a:xfrm>
            <a:off x="863700" y="1202475"/>
            <a:ext cx="7416600" cy="341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2100">
                <a:solidFill>
                  <a:srgbClr val="393E40"/>
                </a:solidFill>
                <a:latin typeface="Roboto"/>
                <a:ea typeface="Roboto"/>
                <a:cs typeface="Roboto"/>
                <a:sym typeface="Roboto"/>
              </a:rPr>
              <a:t>This report provides an overview of the delivery data analysis for a company's branch in one Region over a one-month period, using Google Spreadsheet. The dataset consists of customer data, delivery data, and driver performance data. From this analysis, valuable insights can be derived regarding the delivery status, cost, driver performance, and delivery time. The objective of this overview is to gain a comprehensive understanding of the key aspects and trends in delivery operations, enabling informed decision-making and optimization of the delivery processes.</a:t>
            </a:r>
            <a:endParaRPr sz="2100">
              <a:solidFill>
                <a:srgbClr val="393E40"/>
              </a:solidFill>
              <a:latin typeface="Roboto Medium"/>
              <a:ea typeface="Roboto Medium"/>
              <a:cs typeface="Roboto Medium"/>
              <a:sym typeface="Robot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 Pre-Processing</a:t>
            </a:r>
            <a:endParaRPr/>
          </a:p>
        </p:txBody>
      </p:sp>
      <p:sp>
        <p:nvSpPr>
          <p:cNvPr id="99" name="Google Shape;99;p15"/>
          <p:cNvSpPr txBox="1"/>
          <p:nvPr/>
        </p:nvSpPr>
        <p:spPr>
          <a:xfrm>
            <a:off x="595925" y="1208825"/>
            <a:ext cx="7789500" cy="3263100"/>
          </a:xfrm>
          <a:prstGeom prst="rect">
            <a:avLst/>
          </a:prstGeom>
          <a:noFill/>
          <a:ln>
            <a:noFill/>
          </a:ln>
        </p:spPr>
        <p:txBody>
          <a:bodyPr anchorCtr="0" anchor="t" bIns="91425" lIns="91425" spcFirstLastPara="1" rIns="91425" wrap="square" tIns="91425">
            <a:spAutoFit/>
          </a:bodyPr>
          <a:lstStyle/>
          <a:p>
            <a:pPr indent="-355600" lvl="0" marL="457200" rtl="0" algn="just">
              <a:spcBef>
                <a:spcPts val="0"/>
              </a:spcBef>
              <a:spcAft>
                <a:spcPts val="0"/>
              </a:spcAft>
              <a:buSzPts val="2000"/>
              <a:buFont typeface="Roboto Medium"/>
              <a:buChar char="●"/>
            </a:pPr>
            <a:r>
              <a:rPr lang="id" sz="2000">
                <a:latin typeface="Roboto"/>
                <a:ea typeface="Roboto"/>
                <a:cs typeface="Roboto"/>
                <a:sym typeface="Roboto"/>
              </a:rPr>
              <a:t>There are a total of 14 missing values in the dataset, with 6 in the delivery cost column and 8 in the delivery rating column. The cause of the missing values in the delivery cost column is unknown, but they have been cautiously filled using the imputing missing value technique by generating the delivery cost based on the average of cases where the distance and weight are the same. On the other hand, the null values in the delivery rating column are due to failed deliveries. </a:t>
            </a:r>
            <a:endParaRPr sz="2000">
              <a:latin typeface="Roboto"/>
              <a:ea typeface="Roboto"/>
              <a:cs typeface="Roboto"/>
              <a:sym typeface="Roboto"/>
            </a:endParaRPr>
          </a:p>
          <a:p>
            <a:pPr indent="0" lvl="0" marL="457200" rtl="0" algn="just">
              <a:spcBef>
                <a:spcPts val="0"/>
              </a:spcBef>
              <a:spcAft>
                <a:spcPts val="0"/>
              </a:spcAft>
              <a:buNone/>
            </a:pPr>
            <a:r>
              <a:t/>
            </a:r>
            <a:endParaRPr sz="2000">
              <a:latin typeface="Roboto"/>
              <a:ea typeface="Roboto"/>
              <a:cs typeface="Roboto"/>
              <a:sym typeface="Roboto"/>
            </a:endParaRPr>
          </a:p>
          <a:p>
            <a:pPr indent="-355600" lvl="0" marL="457200" rtl="0" algn="just">
              <a:spcBef>
                <a:spcPts val="0"/>
              </a:spcBef>
              <a:spcAft>
                <a:spcPts val="0"/>
              </a:spcAft>
              <a:buSzPts val="2000"/>
              <a:buFont typeface="Roboto Medium"/>
              <a:buChar char="●"/>
            </a:pPr>
            <a:r>
              <a:rPr lang="id" sz="2000">
                <a:latin typeface="Roboto"/>
                <a:ea typeface="Roboto"/>
                <a:cs typeface="Roboto"/>
                <a:sym typeface="Roboto"/>
              </a:rPr>
              <a:t>There are no error values present in the dataset.</a:t>
            </a:r>
            <a:endParaRPr sz="2000">
              <a:latin typeface="Roboto Medium"/>
              <a:ea typeface="Roboto Medium"/>
              <a:cs typeface="Roboto Medium"/>
              <a:sym typeface="Robot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just">
              <a:spcBef>
                <a:spcPts val="0"/>
              </a:spcBef>
              <a:spcAft>
                <a:spcPts val="1600"/>
              </a:spcAft>
              <a:buNone/>
            </a:pPr>
            <a:r>
              <a:rPr lang="id" sz="2000"/>
              <a:t>The company successfully delivered 99% of its deliveries, with a total of 978 successful deliveries and only 8 failures within one month.</a:t>
            </a:r>
            <a:endParaRPr sz="2000"/>
          </a:p>
        </p:txBody>
      </p:sp>
      <p:graphicFrame>
        <p:nvGraphicFramePr>
          <p:cNvPr id="105" name="Google Shape;105;p16"/>
          <p:cNvGraphicFramePr/>
          <p:nvPr/>
        </p:nvGraphicFramePr>
        <p:xfrm>
          <a:off x="502013" y="1012800"/>
          <a:ext cx="3000000" cy="3000000"/>
        </p:xfrm>
        <a:graphic>
          <a:graphicData uri="http://schemas.openxmlformats.org/drawingml/2006/table">
            <a:tbl>
              <a:tblPr>
                <a:noFill/>
                <a:tableStyleId>{B77B6CAA-2273-415E-8081-C95E1E91CAA3}</a:tableStyleId>
              </a:tblPr>
              <a:tblGrid>
                <a:gridCol w="1464025"/>
                <a:gridCol w="740875"/>
                <a:gridCol w="1003750"/>
              </a:tblGrid>
              <a:tr h="348325">
                <a:tc>
                  <a:txBody>
                    <a:bodyPr/>
                    <a:lstStyle/>
                    <a:p>
                      <a:pPr indent="0" lvl="0" marL="0" rtl="0" algn="l">
                        <a:lnSpc>
                          <a:spcPct val="115000"/>
                        </a:lnSpc>
                        <a:spcBef>
                          <a:spcPts val="0"/>
                        </a:spcBef>
                        <a:spcAft>
                          <a:spcPts val="0"/>
                        </a:spcAft>
                        <a:buNone/>
                      </a:pPr>
                      <a:r>
                        <a:rPr i="1" lang="id" sz="1100"/>
                        <a:t>delivery_status</a:t>
                      </a:r>
                      <a:endParaRPr i="1" sz="1100"/>
                    </a:p>
                  </a:txBody>
                  <a:tcPr marT="91425" marB="91425" marR="28575" marL="28575" anchor="b">
                    <a:lnL cap="flat" cmpd="sng" w="5450">
                      <a:solidFill>
                        <a:srgbClr val="000000"/>
                      </a:solidFill>
                      <a:prstDash val="solid"/>
                      <a:round/>
                      <a:headEnd len="sm" w="sm" type="none"/>
                      <a:tailEnd len="sm" w="sm" type="none"/>
                    </a:lnL>
                    <a:lnR cap="flat" cmpd="sng" w="5450">
                      <a:solidFill>
                        <a:srgbClr val="000000"/>
                      </a:solidFill>
                      <a:prstDash val="solid"/>
                      <a:round/>
                      <a:headEnd len="sm" w="sm" type="none"/>
                      <a:tailEnd len="sm" w="sm" type="none"/>
                    </a:lnR>
                    <a:lnT cap="flat" cmpd="sng" w="5450">
                      <a:solidFill>
                        <a:srgbClr val="000000"/>
                      </a:solidFill>
                      <a:prstDash val="solid"/>
                      <a:round/>
                      <a:headEnd len="sm" w="sm" type="none"/>
                      <a:tailEnd len="sm" w="sm" type="none"/>
                    </a:lnT>
                    <a:lnB cap="flat" cmpd="sng" w="5450">
                      <a:solidFill>
                        <a:srgbClr val="000000"/>
                      </a:solidFill>
                      <a:prstDash val="solid"/>
                      <a:round/>
                      <a:headEnd len="sm" w="sm" type="none"/>
                      <a:tailEnd len="sm" w="sm" type="none"/>
                    </a:lnB>
                    <a:solidFill>
                      <a:srgbClr val="D8DEE8"/>
                    </a:solidFill>
                  </a:tcPr>
                </a:tc>
                <a:tc>
                  <a:txBody>
                    <a:bodyPr/>
                    <a:lstStyle/>
                    <a:p>
                      <a:pPr indent="0" lvl="0" marL="0" rtl="0" algn="l">
                        <a:lnSpc>
                          <a:spcPct val="115000"/>
                        </a:lnSpc>
                        <a:spcBef>
                          <a:spcPts val="0"/>
                        </a:spcBef>
                        <a:spcAft>
                          <a:spcPts val="0"/>
                        </a:spcAft>
                        <a:buNone/>
                      </a:pPr>
                      <a:r>
                        <a:rPr lang="id"/>
                        <a:t>Total</a:t>
                      </a:r>
                      <a:endParaRPr/>
                    </a:p>
                  </a:txBody>
                  <a:tcPr marT="91425" marB="91425" marR="28575" marL="28575" anchor="b">
                    <a:lnL cap="flat" cmpd="sng" w="5450">
                      <a:solidFill>
                        <a:srgbClr val="000000"/>
                      </a:solidFill>
                      <a:prstDash val="solid"/>
                      <a:round/>
                      <a:headEnd len="sm" w="sm" type="none"/>
                      <a:tailEnd len="sm" w="sm" type="none"/>
                    </a:lnL>
                    <a:lnR cap="flat" cmpd="sng" w="5450">
                      <a:solidFill>
                        <a:srgbClr val="000000"/>
                      </a:solidFill>
                      <a:prstDash val="solid"/>
                      <a:round/>
                      <a:headEnd len="sm" w="sm" type="none"/>
                      <a:tailEnd len="sm" w="sm" type="none"/>
                    </a:lnR>
                    <a:lnT cap="flat" cmpd="sng" w="5450">
                      <a:solidFill>
                        <a:srgbClr val="000000"/>
                      </a:solidFill>
                      <a:prstDash val="solid"/>
                      <a:round/>
                      <a:headEnd len="sm" w="sm" type="none"/>
                      <a:tailEnd len="sm" w="sm" type="none"/>
                    </a:lnT>
                    <a:lnB cap="flat" cmpd="sng" w="5450">
                      <a:solidFill>
                        <a:srgbClr val="000000"/>
                      </a:solidFill>
                      <a:prstDash val="solid"/>
                      <a:round/>
                      <a:headEnd len="sm" w="sm" type="none"/>
                      <a:tailEnd len="sm" w="sm" type="none"/>
                    </a:lnB>
                    <a:solidFill>
                      <a:srgbClr val="657BA3"/>
                    </a:solidFill>
                  </a:tcPr>
                </a:tc>
                <a:tc>
                  <a:txBody>
                    <a:bodyPr/>
                    <a:lstStyle/>
                    <a:p>
                      <a:pPr indent="0" lvl="0" marL="0" rtl="0" algn="l">
                        <a:lnSpc>
                          <a:spcPct val="115000"/>
                        </a:lnSpc>
                        <a:spcBef>
                          <a:spcPts val="0"/>
                        </a:spcBef>
                        <a:spcAft>
                          <a:spcPts val="0"/>
                        </a:spcAft>
                        <a:buNone/>
                      </a:pPr>
                      <a:r>
                        <a:rPr lang="id"/>
                        <a:t>Percentage</a:t>
                      </a:r>
                      <a:endParaRPr/>
                    </a:p>
                  </a:txBody>
                  <a:tcPr marT="91425" marB="91425" marR="28575" marL="28575" anchor="b">
                    <a:lnL cap="flat" cmpd="sng" w="5450">
                      <a:solidFill>
                        <a:srgbClr val="000000"/>
                      </a:solidFill>
                      <a:prstDash val="solid"/>
                      <a:round/>
                      <a:headEnd len="sm" w="sm" type="none"/>
                      <a:tailEnd len="sm" w="sm" type="none"/>
                    </a:lnL>
                    <a:lnR cap="flat" cmpd="sng" w="5450">
                      <a:solidFill>
                        <a:srgbClr val="000000"/>
                      </a:solidFill>
                      <a:prstDash val="solid"/>
                      <a:round/>
                      <a:headEnd len="sm" w="sm" type="none"/>
                      <a:tailEnd len="sm" w="sm" type="none"/>
                    </a:lnR>
                    <a:lnT cap="flat" cmpd="sng" w="5450">
                      <a:solidFill>
                        <a:srgbClr val="000000"/>
                      </a:solidFill>
                      <a:prstDash val="solid"/>
                      <a:round/>
                      <a:headEnd len="sm" w="sm" type="none"/>
                      <a:tailEnd len="sm" w="sm" type="none"/>
                    </a:lnT>
                    <a:lnB cap="flat" cmpd="sng" w="5450">
                      <a:solidFill>
                        <a:srgbClr val="000000"/>
                      </a:solidFill>
                      <a:prstDash val="solid"/>
                      <a:round/>
                      <a:headEnd len="sm" w="sm" type="none"/>
                      <a:tailEnd len="sm" w="sm" type="none"/>
                    </a:lnB>
                    <a:solidFill>
                      <a:srgbClr val="657BA3"/>
                    </a:solidFill>
                  </a:tcPr>
                </a:tc>
              </a:tr>
              <a:tr h="348325">
                <a:tc>
                  <a:txBody>
                    <a:bodyPr/>
                    <a:lstStyle/>
                    <a:p>
                      <a:pPr indent="0" lvl="0" marL="0" rtl="0" algn="l">
                        <a:lnSpc>
                          <a:spcPct val="115000"/>
                        </a:lnSpc>
                        <a:spcBef>
                          <a:spcPts val="0"/>
                        </a:spcBef>
                        <a:spcAft>
                          <a:spcPts val="0"/>
                        </a:spcAft>
                        <a:buNone/>
                      </a:pPr>
                      <a:r>
                        <a:rPr lang="id"/>
                        <a:t>Delivered</a:t>
                      </a:r>
                      <a:endParaRPr/>
                    </a:p>
                  </a:txBody>
                  <a:tcPr marT="91425" marB="91425" marR="28575" marL="28575" anchor="b">
                    <a:lnL cap="flat" cmpd="sng" w="5450">
                      <a:solidFill>
                        <a:srgbClr val="000000"/>
                      </a:solidFill>
                      <a:prstDash val="solid"/>
                      <a:round/>
                      <a:headEnd len="sm" w="sm" type="none"/>
                      <a:tailEnd len="sm" w="sm" type="none"/>
                    </a:lnL>
                    <a:lnR cap="flat" cmpd="sng" w="5450">
                      <a:solidFill>
                        <a:srgbClr val="000000"/>
                      </a:solidFill>
                      <a:prstDash val="solid"/>
                      <a:round/>
                      <a:headEnd len="sm" w="sm" type="none"/>
                      <a:tailEnd len="sm" w="sm" type="none"/>
                    </a:lnR>
                    <a:lnT cap="flat" cmpd="sng" w="5450">
                      <a:solidFill>
                        <a:srgbClr val="000000"/>
                      </a:solidFill>
                      <a:prstDash val="solid"/>
                      <a:round/>
                      <a:headEnd len="sm" w="sm" type="none"/>
                      <a:tailEnd len="sm" w="sm" type="none"/>
                    </a:lnT>
                    <a:lnB cap="flat" cmpd="sng" w="5450">
                      <a:solidFill>
                        <a:srgbClr val="000000"/>
                      </a:solidFill>
                      <a:prstDash val="solid"/>
                      <a:round/>
                      <a:headEnd len="sm" w="sm" type="none"/>
                      <a:tailEnd len="sm" w="sm" type="none"/>
                    </a:lnB>
                    <a:solidFill>
                      <a:srgbClr val="F2F4F7"/>
                    </a:solidFill>
                  </a:tcPr>
                </a:tc>
                <a:tc>
                  <a:txBody>
                    <a:bodyPr/>
                    <a:lstStyle/>
                    <a:p>
                      <a:pPr indent="0" lvl="0" marL="0" rtl="0" algn="r">
                        <a:lnSpc>
                          <a:spcPct val="115000"/>
                        </a:lnSpc>
                        <a:spcBef>
                          <a:spcPts val="0"/>
                        </a:spcBef>
                        <a:spcAft>
                          <a:spcPts val="0"/>
                        </a:spcAft>
                        <a:buNone/>
                      </a:pPr>
                      <a:r>
                        <a:rPr lang="id"/>
                        <a:t>978</a:t>
                      </a:r>
                      <a:endParaRPr/>
                    </a:p>
                  </a:txBody>
                  <a:tcPr marT="91425" marB="91425" marR="28575" marL="28575" anchor="b">
                    <a:lnL cap="flat" cmpd="sng" w="5450">
                      <a:solidFill>
                        <a:srgbClr val="000000"/>
                      </a:solidFill>
                      <a:prstDash val="solid"/>
                      <a:round/>
                      <a:headEnd len="sm" w="sm" type="none"/>
                      <a:tailEnd len="sm" w="sm" type="none"/>
                    </a:lnL>
                    <a:lnR cap="flat" cmpd="sng" w="5450">
                      <a:solidFill>
                        <a:srgbClr val="000000"/>
                      </a:solidFill>
                      <a:prstDash val="solid"/>
                      <a:round/>
                      <a:headEnd len="sm" w="sm" type="none"/>
                      <a:tailEnd len="sm" w="sm" type="none"/>
                    </a:lnR>
                    <a:lnT cap="flat" cmpd="sng" w="5450">
                      <a:solidFill>
                        <a:srgbClr val="000000"/>
                      </a:solidFill>
                      <a:prstDash val="solid"/>
                      <a:round/>
                      <a:headEnd len="sm" w="sm" type="none"/>
                      <a:tailEnd len="sm" w="sm" type="none"/>
                    </a:lnT>
                    <a:lnB cap="flat" cmpd="sng" w="545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id"/>
                        <a:t>99,19%</a:t>
                      </a:r>
                      <a:endParaRPr/>
                    </a:p>
                  </a:txBody>
                  <a:tcPr marT="91425" marB="91425" marR="28575" marL="28575" anchor="b">
                    <a:lnL cap="flat" cmpd="sng" w="5450">
                      <a:solidFill>
                        <a:srgbClr val="000000"/>
                      </a:solidFill>
                      <a:prstDash val="solid"/>
                      <a:round/>
                      <a:headEnd len="sm" w="sm" type="none"/>
                      <a:tailEnd len="sm" w="sm" type="none"/>
                    </a:lnL>
                    <a:lnR cap="flat" cmpd="sng" w="5450">
                      <a:solidFill>
                        <a:srgbClr val="000000"/>
                      </a:solidFill>
                      <a:prstDash val="solid"/>
                      <a:round/>
                      <a:headEnd len="sm" w="sm" type="none"/>
                      <a:tailEnd len="sm" w="sm" type="none"/>
                    </a:lnR>
                    <a:lnT cap="flat" cmpd="sng" w="5450">
                      <a:solidFill>
                        <a:srgbClr val="000000"/>
                      </a:solidFill>
                      <a:prstDash val="solid"/>
                      <a:round/>
                      <a:headEnd len="sm" w="sm" type="none"/>
                      <a:tailEnd len="sm" w="sm" type="none"/>
                    </a:lnT>
                    <a:lnB cap="flat" cmpd="sng" w="5450">
                      <a:solidFill>
                        <a:srgbClr val="000000"/>
                      </a:solidFill>
                      <a:prstDash val="solid"/>
                      <a:round/>
                      <a:headEnd len="sm" w="sm" type="none"/>
                      <a:tailEnd len="sm" w="sm" type="none"/>
                    </a:lnB>
                    <a:solidFill>
                      <a:srgbClr val="FFFFFF"/>
                    </a:solidFill>
                  </a:tcPr>
                </a:tc>
              </a:tr>
              <a:tr h="348325">
                <a:tc>
                  <a:txBody>
                    <a:bodyPr/>
                    <a:lstStyle/>
                    <a:p>
                      <a:pPr indent="0" lvl="0" marL="0" rtl="0" algn="l">
                        <a:lnSpc>
                          <a:spcPct val="115000"/>
                        </a:lnSpc>
                        <a:spcBef>
                          <a:spcPts val="0"/>
                        </a:spcBef>
                        <a:spcAft>
                          <a:spcPts val="0"/>
                        </a:spcAft>
                        <a:buNone/>
                      </a:pPr>
                      <a:r>
                        <a:rPr lang="id"/>
                        <a:t>Failed</a:t>
                      </a:r>
                      <a:endParaRPr/>
                    </a:p>
                  </a:txBody>
                  <a:tcPr marT="91425" marB="91425" marR="28575" marL="28575" anchor="b">
                    <a:lnL cap="flat" cmpd="sng" w="5450">
                      <a:solidFill>
                        <a:srgbClr val="000000"/>
                      </a:solidFill>
                      <a:prstDash val="solid"/>
                      <a:round/>
                      <a:headEnd len="sm" w="sm" type="none"/>
                      <a:tailEnd len="sm" w="sm" type="none"/>
                    </a:lnL>
                    <a:lnR cap="flat" cmpd="sng" w="5450">
                      <a:solidFill>
                        <a:srgbClr val="000000"/>
                      </a:solidFill>
                      <a:prstDash val="solid"/>
                      <a:round/>
                      <a:headEnd len="sm" w="sm" type="none"/>
                      <a:tailEnd len="sm" w="sm" type="none"/>
                    </a:lnR>
                    <a:lnT cap="flat" cmpd="sng" w="5450">
                      <a:solidFill>
                        <a:srgbClr val="000000"/>
                      </a:solidFill>
                      <a:prstDash val="solid"/>
                      <a:round/>
                      <a:headEnd len="sm" w="sm" type="none"/>
                      <a:tailEnd len="sm" w="sm" type="none"/>
                    </a:lnT>
                    <a:lnB cap="flat" cmpd="sng" w="5450">
                      <a:solidFill>
                        <a:srgbClr val="000000"/>
                      </a:solidFill>
                      <a:prstDash val="solid"/>
                      <a:round/>
                      <a:headEnd len="sm" w="sm" type="none"/>
                      <a:tailEnd len="sm" w="sm" type="none"/>
                    </a:lnB>
                    <a:solidFill>
                      <a:srgbClr val="F2F4F7"/>
                    </a:solidFill>
                  </a:tcPr>
                </a:tc>
                <a:tc>
                  <a:txBody>
                    <a:bodyPr/>
                    <a:lstStyle/>
                    <a:p>
                      <a:pPr indent="0" lvl="0" marL="0" rtl="0" algn="r">
                        <a:lnSpc>
                          <a:spcPct val="115000"/>
                        </a:lnSpc>
                        <a:spcBef>
                          <a:spcPts val="0"/>
                        </a:spcBef>
                        <a:spcAft>
                          <a:spcPts val="0"/>
                        </a:spcAft>
                        <a:buNone/>
                      </a:pPr>
                      <a:r>
                        <a:rPr lang="id"/>
                        <a:t>8</a:t>
                      </a:r>
                      <a:endParaRPr/>
                    </a:p>
                  </a:txBody>
                  <a:tcPr marT="91425" marB="91425" marR="28575" marL="28575" anchor="b">
                    <a:lnL cap="flat" cmpd="sng" w="5450">
                      <a:solidFill>
                        <a:srgbClr val="000000"/>
                      </a:solidFill>
                      <a:prstDash val="solid"/>
                      <a:round/>
                      <a:headEnd len="sm" w="sm" type="none"/>
                      <a:tailEnd len="sm" w="sm" type="none"/>
                    </a:lnL>
                    <a:lnR cap="flat" cmpd="sng" w="5450">
                      <a:solidFill>
                        <a:srgbClr val="000000"/>
                      </a:solidFill>
                      <a:prstDash val="solid"/>
                      <a:round/>
                      <a:headEnd len="sm" w="sm" type="none"/>
                      <a:tailEnd len="sm" w="sm" type="none"/>
                    </a:lnR>
                    <a:lnT cap="flat" cmpd="sng" w="5450">
                      <a:solidFill>
                        <a:srgbClr val="000000"/>
                      </a:solidFill>
                      <a:prstDash val="solid"/>
                      <a:round/>
                      <a:headEnd len="sm" w="sm" type="none"/>
                      <a:tailEnd len="sm" w="sm" type="none"/>
                    </a:lnT>
                    <a:lnB cap="flat" cmpd="sng" w="545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id"/>
                        <a:t>0,81%</a:t>
                      </a:r>
                      <a:endParaRPr/>
                    </a:p>
                  </a:txBody>
                  <a:tcPr marT="91425" marB="91425" marR="28575" marL="28575" anchor="b">
                    <a:lnL cap="flat" cmpd="sng" w="5450">
                      <a:solidFill>
                        <a:srgbClr val="000000"/>
                      </a:solidFill>
                      <a:prstDash val="solid"/>
                      <a:round/>
                      <a:headEnd len="sm" w="sm" type="none"/>
                      <a:tailEnd len="sm" w="sm" type="none"/>
                    </a:lnL>
                    <a:lnR cap="flat" cmpd="sng" w="5450">
                      <a:solidFill>
                        <a:srgbClr val="000000"/>
                      </a:solidFill>
                      <a:prstDash val="solid"/>
                      <a:round/>
                      <a:headEnd len="sm" w="sm" type="none"/>
                      <a:tailEnd len="sm" w="sm" type="none"/>
                    </a:lnR>
                    <a:lnT cap="flat" cmpd="sng" w="5450">
                      <a:solidFill>
                        <a:srgbClr val="000000"/>
                      </a:solidFill>
                      <a:prstDash val="solid"/>
                      <a:round/>
                      <a:headEnd len="sm" w="sm" type="none"/>
                      <a:tailEnd len="sm" w="sm" type="none"/>
                    </a:lnT>
                    <a:lnB cap="flat" cmpd="sng" w="5450">
                      <a:solidFill>
                        <a:srgbClr val="000000"/>
                      </a:solidFill>
                      <a:prstDash val="solid"/>
                      <a:round/>
                      <a:headEnd len="sm" w="sm" type="none"/>
                      <a:tailEnd len="sm" w="sm" type="none"/>
                    </a:lnB>
                    <a:solidFill>
                      <a:srgbClr val="FFFFFF"/>
                    </a:solidFill>
                  </a:tcPr>
                </a:tc>
              </a:tr>
              <a:tr h="302075">
                <a:tc>
                  <a:txBody>
                    <a:bodyPr/>
                    <a:lstStyle/>
                    <a:p>
                      <a:pPr indent="0" lvl="0" marL="0" rtl="0" algn="l">
                        <a:lnSpc>
                          <a:spcPct val="115000"/>
                        </a:lnSpc>
                        <a:spcBef>
                          <a:spcPts val="0"/>
                        </a:spcBef>
                        <a:spcAft>
                          <a:spcPts val="0"/>
                        </a:spcAft>
                        <a:buNone/>
                      </a:pPr>
                      <a:r>
                        <a:rPr b="1" lang="id" sz="1100"/>
                        <a:t>Grand Total</a:t>
                      </a:r>
                      <a:endParaRPr b="1" sz="1100"/>
                    </a:p>
                  </a:txBody>
                  <a:tcPr marT="91425" marB="91425" marR="28575" marL="28575" anchor="b">
                    <a:lnL cap="flat" cmpd="sng" w="5450">
                      <a:solidFill>
                        <a:srgbClr val="000000"/>
                      </a:solidFill>
                      <a:prstDash val="solid"/>
                      <a:round/>
                      <a:headEnd len="sm" w="sm" type="none"/>
                      <a:tailEnd len="sm" w="sm" type="none"/>
                    </a:lnL>
                    <a:lnR cap="flat" cmpd="sng" w="5450">
                      <a:solidFill>
                        <a:srgbClr val="000000"/>
                      </a:solidFill>
                      <a:prstDash val="solid"/>
                      <a:round/>
                      <a:headEnd len="sm" w="sm" type="none"/>
                      <a:tailEnd len="sm" w="sm" type="none"/>
                    </a:lnR>
                    <a:lnT cap="flat" cmpd="sng" w="5450">
                      <a:solidFill>
                        <a:srgbClr val="000000"/>
                      </a:solidFill>
                      <a:prstDash val="solid"/>
                      <a:round/>
                      <a:headEnd len="sm" w="sm" type="none"/>
                      <a:tailEnd len="sm" w="sm" type="none"/>
                    </a:lnT>
                    <a:lnB cap="flat" cmpd="sng" w="5450">
                      <a:solidFill>
                        <a:srgbClr val="000000"/>
                      </a:solidFill>
                      <a:prstDash val="solid"/>
                      <a:round/>
                      <a:headEnd len="sm" w="sm" type="none"/>
                      <a:tailEnd len="sm" w="sm" type="none"/>
                    </a:lnB>
                    <a:solidFill>
                      <a:srgbClr val="D8DEE8"/>
                    </a:solidFill>
                  </a:tcPr>
                </a:tc>
                <a:tc>
                  <a:txBody>
                    <a:bodyPr/>
                    <a:lstStyle/>
                    <a:p>
                      <a:pPr indent="0" lvl="0" marL="0" rtl="0" algn="r">
                        <a:lnSpc>
                          <a:spcPct val="115000"/>
                        </a:lnSpc>
                        <a:spcBef>
                          <a:spcPts val="0"/>
                        </a:spcBef>
                        <a:spcAft>
                          <a:spcPts val="0"/>
                        </a:spcAft>
                        <a:buNone/>
                      </a:pPr>
                      <a:r>
                        <a:rPr b="1" lang="id" sz="1100"/>
                        <a:t>986</a:t>
                      </a:r>
                      <a:endParaRPr b="1" sz="1100"/>
                    </a:p>
                  </a:txBody>
                  <a:tcPr marT="91425" marB="91425" marR="28575" marL="28575" anchor="b">
                    <a:lnL cap="flat" cmpd="sng" w="5450">
                      <a:solidFill>
                        <a:srgbClr val="000000"/>
                      </a:solidFill>
                      <a:prstDash val="solid"/>
                      <a:round/>
                      <a:headEnd len="sm" w="sm" type="none"/>
                      <a:tailEnd len="sm" w="sm" type="none"/>
                    </a:lnL>
                    <a:lnR cap="flat" cmpd="sng" w="5450">
                      <a:solidFill>
                        <a:srgbClr val="000000"/>
                      </a:solidFill>
                      <a:prstDash val="solid"/>
                      <a:round/>
                      <a:headEnd len="sm" w="sm" type="none"/>
                      <a:tailEnd len="sm" w="sm" type="none"/>
                    </a:lnR>
                    <a:lnT cap="flat" cmpd="sng" w="5450">
                      <a:solidFill>
                        <a:srgbClr val="000000"/>
                      </a:solidFill>
                      <a:prstDash val="solid"/>
                      <a:round/>
                      <a:headEnd len="sm" w="sm" type="none"/>
                      <a:tailEnd len="sm" w="sm" type="none"/>
                    </a:lnT>
                    <a:lnB cap="flat" cmpd="sng" w="5450">
                      <a:solidFill>
                        <a:srgbClr val="000000"/>
                      </a:solidFill>
                      <a:prstDash val="solid"/>
                      <a:round/>
                      <a:headEnd len="sm" w="sm" type="none"/>
                      <a:tailEnd len="sm" w="sm" type="none"/>
                    </a:lnB>
                    <a:solidFill>
                      <a:srgbClr val="D8DEE8"/>
                    </a:solidFill>
                  </a:tcPr>
                </a:tc>
                <a:tc>
                  <a:txBody>
                    <a:bodyPr/>
                    <a:lstStyle/>
                    <a:p>
                      <a:pPr indent="0" lvl="0" marL="0" rtl="0" algn="r">
                        <a:lnSpc>
                          <a:spcPct val="115000"/>
                        </a:lnSpc>
                        <a:spcBef>
                          <a:spcPts val="0"/>
                        </a:spcBef>
                        <a:spcAft>
                          <a:spcPts val="0"/>
                        </a:spcAft>
                        <a:buNone/>
                      </a:pPr>
                      <a:r>
                        <a:rPr b="1" lang="id" sz="1100"/>
                        <a:t>100,00%</a:t>
                      </a:r>
                      <a:endParaRPr b="1" sz="1100"/>
                    </a:p>
                  </a:txBody>
                  <a:tcPr marT="91425" marB="91425" marR="28575" marL="28575" anchor="b">
                    <a:lnL cap="flat" cmpd="sng" w="5450">
                      <a:solidFill>
                        <a:srgbClr val="000000"/>
                      </a:solidFill>
                      <a:prstDash val="solid"/>
                      <a:round/>
                      <a:headEnd len="sm" w="sm" type="none"/>
                      <a:tailEnd len="sm" w="sm" type="none"/>
                    </a:lnL>
                    <a:lnR cap="flat" cmpd="sng" w="5450">
                      <a:solidFill>
                        <a:srgbClr val="000000"/>
                      </a:solidFill>
                      <a:prstDash val="solid"/>
                      <a:round/>
                      <a:headEnd len="sm" w="sm" type="none"/>
                      <a:tailEnd len="sm" w="sm" type="none"/>
                    </a:lnR>
                    <a:lnT cap="flat" cmpd="sng" w="5450">
                      <a:solidFill>
                        <a:srgbClr val="000000"/>
                      </a:solidFill>
                      <a:prstDash val="solid"/>
                      <a:round/>
                      <a:headEnd len="sm" w="sm" type="none"/>
                      <a:tailEnd len="sm" w="sm" type="none"/>
                    </a:lnT>
                    <a:lnB cap="flat" cmpd="sng" w="5450">
                      <a:solidFill>
                        <a:srgbClr val="000000"/>
                      </a:solidFill>
                      <a:prstDash val="solid"/>
                      <a:round/>
                      <a:headEnd len="sm" w="sm" type="none"/>
                      <a:tailEnd len="sm" w="sm" type="none"/>
                    </a:lnB>
                    <a:solidFill>
                      <a:srgbClr val="D8DEE8"/>
                    </a:solidFill>
                  </a:tcPr>
                </a:tc>
              </a:tr>
            </a:tbl>
          </a:graphicData>
        </a:graphic>
      </p:graphicFrame>
      <p:pic>
        <p:nvPicPr>
          <p:cNvPr id="106" name="Google Shape;106;p16" title="Diagram"/>
          <p:cNvPicPr preferRelativeResize="0"/>
          <p:nvPr/>
        </p:nvPicPr>
        <p:blipFill>
          <a:blip r:embed="rId3">
            <a:alphaModFix/>
          </a:blip>
          <a:stretch>
            <a:fillRect/>
          </a:stretch>
        </p:blipFill>
        <p:spPr>
          <a:xfrm>
            <a:off x="502023" y="3050048"/>
            <a:ext cx="3208650" cy="1573825"/>
          </a:xfrm>
          <a:prstGeom prst="rect">
            <a:avLst/>
          </a:prstGeom>
          <a:noFill/>
          <a:ln>
            <a:noFill/>
          </a:ln>
        </p:spPr>
      </p:pic>
      <p:sp>
        <p:nvSpPr>
          <p:cNvPr id="107" name="Google Shape;107;p16"/>
          <p:cNvSpPr txBox="1"/>
          <p:nvPr>
            <p:ph type="title"/>
          </p:nvPr>
        </p:nvSpPr>
        <p:spPr>
          <a:xfrm>
            <a:off x="0" y="0"/>
            <a:ext cx="39738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Status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id" sz="1400"/>
              <a:t>The average delivery cost is Rp19,942, indicating the typical cost for a delivery</a:t>
            </a:r>
            <a:endParaRPr sz="1400"/>
          </a:p>
          <a:p>
            <a:pPr indent="0" lvl="0" marL="0" rtl="0" algn="just">
              <a:spcBef>
                <a:spcPts val="1600"/>
              </a:spcBef>
              <a:spcAft>
                <a:spcPts val="0"/>
              </a:spcAft>
              <a:buNone/>
            </a:pPr>
            <a:r>
              <a:rPr lang="id" sz="1400"/>
              <a:t>The median delivery cost is Rp16,000, representing the middle value in the distribution of costs</a:t>
            </a:r>
            <a:endParaRPr sz="1400"/>
          </a:p>
          <a:p>
            <a:pPr indent="0" lvl="0" marL="0" rtl="0" algn="just">
              <a:spcBef>
                <a:spcPts val="1600"/>
              </a:spcBef>
              <a:spcAft>
                <a:spcPts val="0"/>
              </a:spcAft>
              <a:buNone/>
            </a:pPr>
            <a:r>
              <a:rPr lang="id" sz="1400"/>
              <a:t>The minimum delivery cost recorded is Rp12,000, reflecting the lowest cost observed</a:t>
            </a:r>
            <a:endParaRPr sz="1400"/>
          </a:p>
          <a:p>
            <a:pPr indent="0" lvl="0" marL="0" rtl="0" algn="just">
              <a:spcBef>
                <a:spcPts val="1600"/>
              </a:spcBef>
              <a:spcAft>
                <a:spcPts val="0"/>
              </a:spcAft>
              <a:buNone/>
            </a:pPr>
            <a:r>
              <a:rPr lang="id" sz="1400"/>
              <a:t>The maximum delivery cost is Rp82,000, signifying the highest cost recorded</a:t>
            </a:r>
            <a:endParaRPr sz="1400"/>
          </a:p>
          <a:p>
            <a:pPr indent="0" lvl="0" marL="0" rtl="0" algn="just">
              <a:spcBef>
                <a:spcPts val="1600"/>
              </a:spcBef>
              <a:spcAft>
                <a:spcPts val="1600"/>
              </a:spcAft>
              <a:buNone/>
            </a:pPr>
            <a:r>
              <a:rPr lang="id" sz="1400"/>
              <a:t>The total sum of all delivery costs is Rp19,502,800, representing the overall revenue on deliveries during the analyzed period</a:t>
            </a:r>
            <a:endParaRPr sz="1400"/>
          </a:p>
        </p:txBody>
      </p:sp>
      <p:sp>
        <p:nvSpPr>
          <p:cNvPr id="113" name="Google Shape;113;p17"/>
          <p:cNvSpPr txBox="1"/>
          <p:nvPr>
            <p:ph type="title"/>
          </p:nvPr>
        </p:nvSpPr>
        <p:spPr>
          <a:xfrm>
            <a:off x="0" y="0"/>
            <a:ext cx="39738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Cost</a:t>
            </a:r>
            <a:endParaRPr/>
          </a:p>
        </p:txBody>
      </p:sp>
      <p:graphicFrame>
        <p:nvGraphicFramePr>
          <p:cNvPr id="114" name="Google Shape;114;p17"/>
          <p:cNvGraphicFramePr/>
          <p:nvPr/>
        </p:nvGraphicFramePr>
        <p:xfrm>
          <a:off x="437100" y="1297400"/>
          <a:ext cx="3000000" cy="3000000"/>
        </p:xfrm>
        <a:graphic>
          <a:graphicData uri="http://schemas.openxmlformats.org/drawingml/2006/table">
            <a:tbl>
              <a:tblPr>
                <a:noFill/>
                <a:tableStyleId>{B77B6CAA-2273-415E-8081-C95E1E91CAA3}</a:tableStyleId>
              </a:tblPr>
              <a:tblGrid>
                <a:gridCol w="2077550"/>
                <a:gridCol w="1459150"/>
              </a:tblGrid>
              <a:tr h="307325">
                <a:tc>
                  <a:txBody>
                    <a:bodyPr/>
                    <a:lstStyle/>
                    <a:p>
                      <a:pPr indent="0" lvl="0" marL="0" rtl="0" algn="l">
                        <a:lnSpc>
                          <a:spcPct val="100000"/>
                        </a:lnSpc>
                        <a:spcBef>
                          <a:spcPts val="0"/>
                        </a:spcBef>
                        <a:spcAft>
                          <a:spcPts val="0"/>
                        </a:spcAft>
                        <a:buNone/>
                      </a:pPr>
                      <a:r>
                        <a:rPr i="1" lang="id" sz="1100"/>
                        <a:t>Delivery Cost Analysis</a:t>
                      </a:r>
                      <a:endParaRPr i="1" sz="11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DEE8"/>
                    </a:solidFill>
                  </a:tcPr>
                </a:tc>
                <a:tc>
                  <a:txBody>
                    <a:bodyPr/>
                    <a:lstStyle/>
                    <a:p>
                      <a:pPr indent="0" lvl="0" marL="0" rtl="0" algn="l">
                        <a:spcBef>
                          <a:spcPts val="0"/>
                        </a:spcBef>
                        <a:spcAft>
                          <a:spcPts val="0"/>
                        </a:spcAft>
                        <a:buNone/>
                      </a:pPr>
                      <a:r>
                        <a:t/>
                      </a:r>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57BA3"/>
                    </a:solidFill>
                  </a:tcPr>
                </a:tc>
              </a:tr>
              <a:tr h="333925">
                <a:tc>
                  <a:txBody>
                    <a:bodyPr/>
                    <a:lstStyle/>
                    <a:p>
                      <a:pPr indent="0" lvl="0" marL="0" rtl="0" algn="l">
                        <a:lnSpc>
                          <a:spcPct val="115000"/>
                        </a:lnSpc>
                        <a:spcBef>
                          <a:spcPts val="0"/>
                        </a:spcBef>
                        <a:spcAft>
                          <a:spcPts val="0"/>
                        </a:spcAft>
                        <a:buNone/>
                      </a:pPr>
                      <a:r>
                        <a:rPr lang="id"/>
                        <a:t>AVERAGE</a:t>
                      </a:r>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4F7"/>
                    </a:solidFill>
                  </a:tcPr>
                </a:tc>
                <a:tc>
                  <a:txBody>
                    <a:bodyPr/>
                    <a:lstStyle/>
                    <a:p>
                      <a:pPr indent="0" lvl="0" marL="0" rtl="0" algn="r">
                        <a:lnSpc>
                          <a:spcPct val="115000"/>
                        </a:lnSpc>
                        <a:spcBef>
                          <a:spcPts val="0"/>
                        </a:spcBef>
                        <a:spcAft>
                          <a:spcPts val="0"/>
                        </a:spcAft>
                        <a:buNone/>
                      </a:pPr>
                      <a:r>
                        <a:rPr lang="id"/>
                        <a:t>Rp19.942</a:t>
                      </a:r>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33925">
                <a:tc>
                  <a:txBody>
                    <a:bodyPr/>
                    <a:lstStyle/>
                    <a:p>
                      <a:pPr indent="0" lvl="0" marL="0" rtl="0" algn="l">
                        <a:lnSpc>
                          <a:spcPct val="115000"/>
                        </a:lnSpc>
                        <a:spcBef>
                          <a:spcPts val="0"/>
                        </a:spcBef>
                        <a:spcAft>
                          <a:spcPts val="0"/>
                        </a:spcAft>
                        <a:buNone/>
                      </a:pPr>
                      <a:r>
                        <a:rPr lang="id"/>
                        <a:t>MEDIAN</a:t>
                      </a:r>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4F7"/>
                    </a:solidFill>
                  </a:tcPr>
                </a:tc>
                <a:tc>
                  <a:txBody>
                    <a:bodyPr/>
                    <a:lstStyle/>
                    <a:p>
                      <a:pPr indent="0" lvl="0" marL="0" rtl="0" algn="r">
                        <a:lnSpc>
                          <a:spcPct val="115000"/>
                        </a:lnSpc>
                        <a:spcBef>
                          <a:spcPts val="0"/>
                        </a:spcBef>
                        <a:spcAft>
                          <a:spcPts val="0"/>
                        </a:spcAft>
                        <a:buNone/>
                      </a:pPr>
                      <a:r>
                        <a:rPr lang="id"/>
                        <a:t>Rp16.000</a:t>
                      </a:r>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33925">
                <a:tc>
                  <a:txBody>
                    <a:bodyPr/>
                    <a:lstStyle/>
                    <a:p>
                      <a:pPr indent="0" lvl="0" marL="0" rtl="0" algn="l">
                        <a:lnSpc>
                          <a:spcPct val="115000"/>
                        </a:lnSpc>
                        <a:spcBef>
                          <a:spcPts val="0"/>
                        </a:spcBef>
                        <a:spcAft>
                          <a:spcPts val="0"/>
                        </a:spcAft>
                        <a:buNone/>
                      </a:pPr>
                      <a:r>
                        <a:rPr lang="id"/>
                        <a:t>MIN</a:t>
                      </a:r>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4F7"/>
                    </a:solidFill>
                  </a:tcPr>
                </a:tc>
                <a:tc>
                  <a:txBody>
                    <a:bodyPr/>
                    <a:lstStyle/>
                    <a:p>
                      <a:pPr indent="0" lvl="0" marL="0" rtl="0" algn="r">
                        <a:lnSpc>
                          <a:spcPct val="115000"/>
                        </a:lnSpc>
                        <a:spcBef>
                          <a:spcPts val="0"/>
                        </a:spcBef>
                        <a:spcAft>
                          <a:spcPts val="0"/>
                        </a:spcAft>
                        <a:buNone/>
                      </a:pPr>
                      <a:r>
                        <a:rPr lang="id"/>
                        <a:t>Rp12.000</a:t>
                      </a:r>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33925">
                <a:tc>
                  <a:txBody>
                    <a:bodyPr/>
                    <a:lstStyle/>
                    <a:p>
                      <a:pPr indent="0" lvl="0" marL="0" rtl="0" algn="l">
                        <a:lnSpc>
                          <a:spcPct val="115000"/>
                        </a:lnSpc>
                        <a:spcBef>
                          <a:spcPts val="0"/>
                        </a:spcBef>
                        <a:spcAft>
                          <a:spcPts val="0"/>
                        </a:spcAft>
                        <a:buNone/>
                      </a:pPr>
                      <a:r>
                        <a:rPr lang="id"/>
                        <a:t>MAX</a:t>
                      </a:r>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4F7"/>
                    </a:solidFill>
                  </a:tcPr>
                </a:tc>
                <a:tc>
                  <a:txBody>
                    <a:bodyPr/>
                    <a:lstStyle/>
                    <a:p>
                      <a:pPr indent="0" lvl="0" marL="0" rtl="0" algn="r">
                        <a:lnSpc>
                          <a:spcPct val="115000"/>
                        </a:lnSpc>
                        <a:spcBef>
                          <a:spcPts val="0"/>
                        </a:spcBef>
                        <a:spcAft>
                          <a:spcPts val="0"/>
                        </a:spcAft>
                        <a:buNone/>
                      </a:pPr>
                      <a:r>
                        <a:rPr lang="id"/>
                        <a:t>Rp82.000</a:t>
                      </a:r>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33925">
                <a:tc>
                  <a:txBody>
                    <a:bodyPr/>
                    <a:lstStyle/>
                    <a:p>
                      <a:pPr indent="0" lvl="0" marL="0" rtl="0" algn="l">
                        <a:lnSpc>
                          <a:spcPct val="115000"/>
                        </a:lnSpc>
                        <a:spcBef>
                          <a:spcPts val="0"/>
                        </a:spcBef>
                        <a:spcAft>
                          <a:spcPts val="0"/>
                        </a:spcAft>
                        <a:buNone/>
                      </a:pPr>
                      <a:r>
                        <a:rPr lang="id"/>
                        <a:t>SUM</a:t>
                      </a:r>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4F7"/>
                    </a:solidFill>
                  </a:tcPr>
                </a:tc>
                <a:tc>
                  <a:txBody>
                    <a:bodyPr/>
                    <a:lstStyle/>
                    <a:p>
                      <a:pPr indent="0" lvl="0" marL="0" rtl="0" algn="r">
                        <a:lnSpc>
                          <a:spcPct val="115000"/>
                        </a:lnSpc>
                        <a:spcBef>
                          <a:spcPts val="0"/>
                        </a:spcBef>
                        <a:spcAft>
                          <a:spcPts val="0"/>
                        </a:spcAft>
                        <a:buNone/>
                      </a:pPr>
                      <a:r>
                        <a:rPr lang="id"/>
                        <a:t>Rp19.502.800</a:t>
                      </a:r>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t/>
            </a:r>
            <a:endParaRPr/>
          </a:p>
          <a:p>
            <a:pPr indent="0" lvl="0" marL="0" rtl="0" algn="just">
              <a:spcBef>
                <a:spcPts val="1600"/>
              </a:spcBef>
              <a:spcAft>
                <a:spcPts val="0"/>
              </a:spcAft>
              <a:buNone/>
            </a:pPr>
            <a:r>
              <a:rPr lang="id"/>
              <a:t>It is evident that the delivery cost remains consistent with variations in both the weight and delivery distance factors.</a:t>
            </a:r>
            <a:endParaRPr/>
          </a:p>
          <a:p>
            <a:pPr indent="0" lvl="0" marL="0" rtl="0" algn="just">
              <a:spcBef>
                <a:spcPts val="1600"/>
              </a:spcBef>
              <a:spcAft>
                <a:spcPts val="0"/>
              </a:spcAft>
              <a:buNone/>
            </a:pPr>
            <a:r>
              <a:t/>
            </a:r>
            <a:endParaRPr/>
          </a:p>
          <a:p>
            <a:pPr indent="0" lvl="0" marL="0" rtl="0" algn="just">
              <a:spcBef>
                <a:spcPts val="1600"/>
              </a:spcBef>
              <a:spcAft>
                <a:spcPts val="0"/>
              </a:spcAft>
              <a:buNone/>
            </a:pPr>
            <a:r>
              <a:rPr lang="id"/>
              <a:t>E</a:t>
            </a:r>
            <a:r>
              <a:rPr lang="id"/>
              <a:t>ach additional unit of weight results in an increase in price by 2000 rupiah</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
        <p:nvSpPr>
          <p:cNvPr id="120" name="Google Shape;120;p18"/>
          <p:cNvSpPr txBox="1"/>
          <p:nvPr>
            <p:ph type="title"/>
          </p:nvPr>
        </p:nvSpPr>
        <p:spPr>
          <a:xfrm>
            <a:off x="0" y="0"/>
            <a:ext cx="39738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Cost</a:t>
            </a:r>
            <a:endParaRPr/>
          </a:p>
        </p:txBody>
      </p:sp>
      <p:graphicFrame>
        <p:nvGraphicFramePr>
          <p:cNvPr id="121" name="Google Shape;121;p18"/>
          <p:cNvGraphicFramePr/>
          <p:nvPr/>
        </p:nvGraphicFramePr>
        <p:xfrm>
          <a:off x="215525" y="1061525"/>
          <a:ext cx="3000000" cy="3000000"/>
        </p:xfrm>
        <a:graphic>
          <a:graphicData uri="http://schemas.openxmlformats.org/drawingml/2006/table">
            <a:tbl>
              <a:tblPr>
                <a:noFill/>
                <a:tableStyleId>{B77B6CAA-2273-415E-8081-C95E1E91CAA3}</a:tableStyleId>
              </a:tblPr>
              <a:tblGrid>
                <a:gridCol w="1324600"/>
                <a:gridCol w="1324600"/>
                <a:gridCol w="1324600"/>
              </a:tblGrid>
              <a:tr h="293975">
                <a:tc>
                  <a:txBody>
                    <a:bodyPr/>
                    <a:lstStyle/>
                    <a:p>
                      <a:pPr indent="0" lvl="0" marL="0" rtl="0" algn="ctr">
                        <a:lnSpc>
                          <a:spcPct val="115000"/>
                        </a:lnSpc>
                        <a:spcBef>
                          <a:spcPts val="0"/>
                        </a:spcBef>
                        <a:spcAft>
                          <a:spcPts val="0"/>
                        </a:spcAft>
                        <a:buNone/>
                      </a:pPr>
                      <a:r>
                        <a:rPr b="1" lang="id" sz="900"/>
                        <a:t>delivery_distance(KM)</a:t>
                      </a:r>
                      <a:endParaRPr b="1" sz="900"/>
                    </a:p>
                  </a:txBody>
                  <a:tcPr marT="0" marB="0" marR="2880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id" sz="900"/>
                        <a:t>delivery_weight</a:t>
                      </a:r>
                      <a:endParaRPr b="1" sz="900"/>
                    </a:p>
                  </a:txBody>
                  <a:tcPr marT="0" marB="0" marR="2880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id" sz="900"/>
                        <a:t>delivery_cost</a:t>
                      </a:r>
                      <a:endParaRPr b="1" sz="900"/>
                    </a:p>
                  </a:txBody>
                  <a:tcPr marT="0" marB="0" marR="2880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2050">
                <a:tc>
                  <a:txBody>
                    <a:bodyPr/>
                    <a:lstStyle/>
                    <a:p>
                      <a:pPr indent="0" lvl="0" marL="0" rtl="0" algn="r">
                        <a:lnSpc>
                          <a:spcPct val="115000"/>
                        </a:lnSpc>
                        <a:spcBef>
                          <a:spcPts val="0"/>
                        </a:spcBef>
                        <a:spcAft>
                          <a:spcPts val="0"/>
                        </a:spcAft>
                        <a:buNone/>
                      </a:pPr>
                      <a:r>
                        <a:rPr lang="id" sz="900"/>
                        <a:t>1</a:t>
                      </a:r>
                      <a:endParaRPr sz="900"/>
                    </a:p>
                  </a:txBody>
                  <a:tcPr marT="0" marB="0" marR="2880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d" sz="900"/>
                        <a:t>1</a:t>
                      </a:r>
                      <a:endParaRPr sz="900"/>
                    </a:p>
                  </a:txBody>
                  <a:tcPr marT="0" marB="0" marR="2880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d" sz="900"/>
                        <a:t>Rp12.000</a:t>
                      </a:r>
                      <a:endParaRPr sz="900"/>
                    </a:p>
                  </a:txBody>
                  <a:tcPr marT="0" marB="0" marR="2880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2050">
                <a:tc>
                  <a:txBody>
                    <a:bodyPr/>
                    <a:lstStyle/>
                    <a:p>
                      <a:pPr indent="0" lvl="0" marL="0" rtl="0" algn="r">
                        <a:lnSpc>
                          <a:spcPct val="115000"/>
                        </a:lnSpc>
                        <a:spcBef>
                          <a:spcPts val="0"/>
                        </a:spcBef>
                        <a:spcAft>
                          <a:spcPts val="0"/>
                        </a:spcAft>
                        <a:buNone/>
                      </a:pPr>
                      <a:r>
                        <a:rPr lang="id" sz="900"/>
                        <a:t>1</a:t>
                      </a:r>
                      <a:endParaRPr sz="900"/>
                    </a:p>
                  </a:txBody>
                  <a:tcPr marT="0" marB="0" marR="2880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d" sz="900"/>
                        <a:t>1</a:t>
                      </a:r>
                      <a:endParaRPr sz="900"/>
                    </a:p>
                  </a:txBody>
                  <a:tcPr marT="0" marB="0" marR="2880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d" sz="900"/>
                        <a:t>Rp12.000</a:t>
                      </a:r>
                      <a:endParaRPr sz="900"/>
                    </a:p>
                  </a:txBody>
                  <a:tcPr marT="0" marB="0" marR="2880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2050">
                <a:tc>
                  <a:txBody>
                    <a:bodyPr/>
                    <a:lstStyle/>
                    <a:p>
                      <a:pPr indent="0" lvl="0" marL="0" rtl="0" algn="r">
                        <a:lnSpc>
                          <a:spcPct val="115000"/>
                        </a:lnSpc>
                        <a:spcBef>
                          <a:spcPts val="0"/>
                        </a:spcBef>
                        <a:spcAft>
                          <a:spcPts val="0"/>
                        </a:spcAft>
                        <a:buNone/>
                      </a:pPr>
                      <a:r>
                        <a:rPr lang="id" sz="900"/>
                        <a:t>1</a:t>
                      </a:r>
                      <a:endParaRPr sz="900"/>
                    </a:p>
                  </a:txBody>
                  <a:tcPr marT="0" marB="0" marR="2880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d" sz="900"/>
                        <a:t>1</a:t>
                      </a:r>
                      <a:endParaRPr sz="900"/>
                    </a:p>
                  </a:txBody>
                  <a:tcPr marT="0" marB="0" marR="2880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d" sz="900"/>
                        <a:t>Rp12.000</a:t>
                      </a:r>
                      <a:endParaRPr sz="900"/>
                    </a:p>
                  </a:txBody>
                  <a:tcPr marT="0" marB="0" marR="2880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22" name="Google Shape;122;p18" title="Diagram"/>
          <p:cNvPicPr preferRelativeResize="0"/>
          <p:nvPr/>
        </p:nvPicPr>
        <p:blipFill>
          <a:blip r:embed="rId3">
            <a:alphaModFix/>
          </a:blip>
          <a:stretch>
            <a:fillRect/>
          </a:stretch>
        </p:blipFill>
        <p:spPr>
          <a:xfrm>
            <a:off x="118000" y="2571750"/>
            <a:ext cx="4168851" cy="1877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19"/>
          <p:cNvSpPr txBox="1"/>
          <p:nvPr>
            <p:ph type="title"/>
          </p:nvPr>
        </p:nvSpPr>
        <p:spPr>
          <a:xfrm>
            <a:off x="0" y="0"/>
            <a:ext cx="39738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d">
                <a:solidFill>
                  <a:schemeClr val="accent1"/>
                </a:solidFill>
              </a:rPr>
              <a:t>Cost</a:t>
            </a:r>
            <a:endParaRPr>
              <a:solidFill>
                <a:schemeClr val="accent1"/>
              </a:solidFill>
            </a:endParaRPr>
          </a:p>
        </p:txBody>
      </p:sp>
      <p:pic>
        <p:nvPicPr>
          <p:cNvPr id="128" name="Google Shape;128;p19" title="Diagram"/>
          <p:cNvPicPr preferRelativeResize="0"/>
          <p:nvPr/>
        </p:nvPicPr>
        <p:blipFill>
          <a:blip r:embed="rId3">
            <a:alphaModFix/>
          </a:blip>
          <a:stretch>
            <a:fillRect/>
          </a:stretch>
        </p:blipFill>
        <p:spPr>
          <a:xfrm>
            <a:off x="608838" y="838800"/>
            <a:ext cx="6055973" cy="3071000"/>
          </a:xfrm>
          <a:prstGeom prst="rect">
            <a:avLst/>
          </a:prstGeom>
          <a:noFill/>
          <a:ln>
            <a:noFill/>
          </a:ln>
        </p:spPr>
      </p:pic>
      <p:sp>
        <p:nvSpPr>
          <p:cNvPr id="129" name="Google Shape;129;p19"/>
          <p:cNvSpPr txBox="1"/>
          <p:nvPr/>
        </p:nvSpPr>
        <p:spPr>
          <a:xfrm>
            <a:off x="696025" y="3748750"/>
            <a:ext cx="7899600" cy="1143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id"/>
              <a:t>We can eliminate the influence of weight on the price by subtracting the weight multiplied by 2000</a:t>
            </a:r>
            <a:endParaRPr/>
          </a:p>
          <a:p>
            <a:pPr indent="0" lvl="0" marL="0" rtl="0" algn="just">
              <a:lnSpc>
                <a:spcPct val="115000"/>
              </a:lnSpc>
              <a:spcBef>
                <a:spcPts val="0"/>
              </a:spcBef>
              <a:spcAft>
                <a:spcPts val="0"/>
              </a:spcAft>
              <a:buNone/>
            </a:pPr>
            <a:r>
              <a:rPr lang="id"/>
              <a:t>It can be observed that for distances of 1-14km, the price is not affected.</a:t>
            </a:r>
            <a:endParaRPr/>
          </a:p>
          <a:p>
            <a:pPr indent="0" lvl="0" marL="0" rtl="0" algn="just">
              <a:lnSpc>
                <a:spcPct val="115000"/>
              </a:lnSpc>
              <a:spcBef>
                <a:spcPts val="0"/>
              </a:spcBef>
              <a:spcAft>
                <a:spcPts val="0"/>
              </a:spcAft>
              <a:buNone/>
            </a:pPr>
            <a:r>
              <a:rPr lang="id"/>
              <a:t>However, for distances greater than 14km, there is an additional charge of 300 Rupiah per kilometer</a:t>
            </a:r>
            <a:endParaRPr>
              <a:solidFill>
                <a:srgbClr val="CECAC3"/>
              </a:solidFill>
              <a:highlight>
                <a:srgbClr val="393E40"/>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nvSpPr>
        <p:spPr>
          <a:xfrm>
            <a:off x="499350" y="828150"/>
            <a:ext cx="8145300" cy="116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600">
                <a:solidFill>
                  <a:schemeClr val="dk2"/>
                </a:solidFill>
                <a:latin typeface="Roboto"/>
                <a:ea typeface="Roboto"/>
                <a:cs typeface="Roboto"/>
                <a:sym typeface="Roboto"/>
              </a:rPr>
              <a:t>I obtained driver performance information based on total deliveries, average rating, average delivery cost, total delivery cost, delivery weight, and distance trip. Additionally, I identified the following driver names based on the aforementioned criteria, which can be used by the company for recognition or driver evaluation purposes.</a:t>
            </a:r>
            <a:endParaRPr sz="1600">
              <a:solidFill>
                <a:schemeClr val="dk2"/>
              </a:solidFill>
            </a:endParaRPr>
          </a:p>
        </p:txBody>
      </p:sp>
      <p:pic>
        <p:nvPicPr>
          <p:cNvPr id="135" name="Google Shape;135;p20" title="Diagram"/>
          <p:cNvPicPr preferRelativeResize="0"/>
          <p:nvPr/>
        </p:nvPicPr>
        <p:blipFill>
          <a:blip r:embed="rId3">
            <a:alphaModFix/>
          </a:blip>
          <a:stretch>
            <a:fillRect/>
          </a:stretch>
        </p:blipFill>
        <p:spPr>
          <a:xfrm>
            <a:off x="311700" y="2126000"/>
            <a:ext cx="3822125" cy="2361775"/>
          </a:xfrm>
          <a:prstGeom prst="rect">
            <a:avLst/>
          </a:prstGeom>
          <a:noFill/>
          <a:ln>
            <a:noFill/>
          </a:ln>
        </p:spPr>
      </p:pic>
      <p:pic>
        <p:nvPicPr>
          <p:cNvPr id="136" name="Google Shape;136;p20" title="Diagram"/>
          <p:cNvPicPr preferRelativeResize="0"/>
          <p:nvPr/>
        </p:nvPicPr>
        <p:blipFill>
          <a:blip r:embed="rId4">
            <a:alphaModFix/>
          </a:blip>
          <a:stretch>
            <a:fillRect/>
          </a:stretch>
        </p:blipFill>
        <p:spPr>
          <a:xfrm>
            <a:off x="4812912" y="2129638"/>
            <a:ext cx="3822124" cy="2358141"/>
          </a:xfrm>
          <a:prstGeom prst="rect">
            <a:avLst/>
          </a:prstGeom>
          <a:noFill/>
          <a:ln>
            <a:noFill/>
          </a:ln>
        </p:spPr>
      </p:pic>
      <p:sp>
        <p:nvSpPr>
          <p:cNvPr id="137" name="Google Shape;137;p20"/>
          <p:cNvSpPr txBox="1"/>
          <p:nvPr/>
        </p:nvSpPr>
        <p:spPr>
          <a:xfrm>
            <a:off x="311700" y="4487775"/>
            <a:ext cx="446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rgbClr val="393E40"/>
                </a:solidFill>
                <a:latin typeface="Roboto"/>
                <a:ea typeface="Roboto"/>
                <a:cs typeface="Roboto"/>
                <a:sym typeface="Roboto"/>
              </a:rPr>
              <a:t>*</a:t>
            </a:r>
            <a:r>
              <a:rPr lang="id" sz="1200">
                <a:solidFill>
                  <a:srgbClr val="393E40"/>
                </a:solidFill>
                <a:latin typeface="Roboto"/>
                <a:ea typeface="Roboto"/>
                <a:cs typeface="Roboto"/>
                <a:sym typeface="Roboto"/>
              </a:rPr>
              <a:t>Higher the number indicates better performance</a:t>
            </a:r>
            <a:endParaRPr>
              <a:solidFill>
                <a:srgbClr val="393E40"/>
              </a:solidFill>
            </a:endParaRPr>
          </a:p>
        </p:txBody>
      </p:sp>
      <p:sp>
        <p:nvSpPr>
          <p:cNvPr id="138" name="Google Shape;138;p20"/>
          <p:cNvSpPr txBox="1"/>
          <p:nvPr/>
        </p:nvSpPr>
        <p:spPr>
          <a:xfrm>
            <a:off x="4717275" y="4485950"/>
            <a:ext cx="4013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rgbClr val="393E40"/>
                </a:solidFill>
                <a:latin typeface="Roboto"/>
                <a:ea typeface="Roboto"/>
                <a:cs typeface="Roboto"/>
                <a:sym typeface="Roboto"/>
              </a:rPr>
              <a:t>*H</a:t>
            </a:r>
            <a:r>
              <a:rPr lang="id" sz="1200">
                <a:solidFill>
                  <a:srgbClr val="393E40"/>
                </a:solidFill>
                <a:latin typeface="Roboto"/>
                <a:ea typeface="Roboto"/>
                <a:cs typeface="Roboto"/>
                <a:sym typeface="Roboto"/>
              </a:rPr>
              <a:t>igher the number indicates poorer performance.</a:t>
            </a:r>
            <a:endParaRPr>
              <a:solidFill>
                <a:srgbClr val="393E40"/>
              </a:solidFill>
            </a:endParaRPr>
          </a:p>
        </p:txBody>
      </p:sp>
      <p:sp>
        <p:nvSpPr>
          <p:cNvPr id="139" name="Google Shape;139;p20"/>
          <p:cNvSpPr txBox="1"/>
          <p:nvPr>
            <p:ph type="title"/>
          </p:nvPr>
        </p:nvSpPr>
        <p:spPr>
          <a:xfrm>
            <a:off x="0" y="0"/>
            <a:ext cx="39738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4200">
                <a:solidFill>
                  <a:schemeClr val="accent1"/>
                </a:solidFill>
              </a:rPr>
              <a:t>Performance</a:t>
            </a:r>
            <a:endParaRPr sz="420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nvSpPr>
        <p:spPr>
          <a:xfrm>
            <a:off x="960300" y="3034900"/>
            <a:ext cx="7116300" cy="1723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2000">
              <a:solidFill>
                <a:schemeClr val="dk2"/>
              </a:solidFill>
              <a:latin typeface="Roboto"/>
              <a:ea typeface="Roboto"/>
              <a:cs typeface="Roboto"/>
              <a:sym typeface="Roboto"/>
            </a:endParaRPr>
          </a:p>
          <a:p>
            <a:pPr indent="0" lvl="0" marL="0" rtl="0" algn="just">
              <a:spcBef>
                <a:spcPts val="0"/>
              </a:spcBef>
              <a:spcAft>
                <a:spcPts val="0"/>
              </a:spcAft>
              <a:buNone/>
            </a:pPr>
            <a:r>
              <a:rPr lang="id" sz="2000">
                <a:solidFill>
                  <a:schemeClr val="dk2"/>
                </a:solidFill>
                <a:latin typeface="Roboto"/>
                <a:ea typeface="Roboto"/>
                <a:cs typeface="Roboto"/>
                <a:sym typeface="Roboto"/>
              </a:rPr>
              <a:t>Based on the vehicle type, distance traveled, and delivery weight, the delivery time remains consistent between 1 and 5 days, with an average of 3 days.</a:t>
            </a:r>
            <a:endParaRPr sz="2000">
              <a:solidFill>
                <a:schemeClr val="dk2"/>
              </a:solidFill>
              <a:latin typeface="Roboto"/>
              <a:ea typeface="Roboto"/>
              <a:cs typeface="Roboto"/>
              <a:sym typeface="Roboto"/>
            </a:endParaRPr>
          </a:p>
          <a:p>
            <a:pPr indent="0" lvl="0" marL="0" rtl="0" algn="just">
              <a:spcBef>
                <a:spcPts val="0"/>
              </a:spcBef>
              <a:spcAft>
                <a:spcPts val="0"/>
              </a:spcAft>
              <a:buNone/>
            </a:pPr>
            <a:r>
              <a:t/>
            </a:r>
            <a:endParaRPr sz="2000">
              <a:solidFill>
                <a:schemeClr val="dk2"/>
              </a:solidFill>
              <a:latin typeface="Roboto"/>
              <a:ea typeface="Roboto"/>
              <a:cs typeface="Roboto"/>
              <a:sym typeface="Roboto"/>
            </a:endParaRPr>
          </a:p>
        </p:txBody>
      </p:sp>
      <p:graphicFrame>
        <p:nvGraphicFramePr>
          <p:cNvPr id="145" name="Google Shape;145;p21"/>
          <p:cNvGraphicFramePr/>
          <p:nvPr/>
        </p:nvGraphicFramePr>
        <p:xfrm>
          <a:off x="1620925" y="1372525"/>
          <a:ext cx="3000000" cy="3000000"/>
        </p:xfrm>
        <a:graphic>
          <a:graphicData uri="http://schemas.openxmlformats.org/drawingml/2006/table">
            <a:tbl>
              <a:tblPr>
                <a:noFill/>
                <a:tableStyleId>{B77B6CAA-2273-415E-8081-C95E1E91CAA3}</a:tableStyleId>
              </a:tblPr>
              <a:tblGrid>
                <a:gridCol w="3372850"/>
                <a:gridCol w="2176025"/>
              </a:tblGrid>
              <a:tr h="265225">
                <a:tc>
                  <a:txBody>
                    <a:bodyPr/>
                    <a:lstStyle/>
                    <a:p>
                      <a:pPr indent="0" lvl="0" marL="0" rtl="0" algn="ctr">
                        <a:lnSpc>
                          <a:spcPct val="115000"/>
                        </a:lnSpc>
                        <a:spcBef>
                          <a:spcPts val="0"/>
                        </a:spcBef>
                        <a:spcAft>
                          <a:spcPts val="0"/>
                        </a:spcAft>
                        <a:buNone/>
                      </a:pPr>
                      <a:r>
                        <a:rPr i="1" lang="id" sz="1100"/>
                        <a:t>General Analyis</a:t>
                      </a:r>
                      <a:endParaRPr i="1" sz="1100"/>
                    </a:p>
                  </a:txBody>
                  <a:tcPr marT="0" marB="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DEE8"/>
                    </a:solidFill>
                  </a:tcPr>
                </a:tc>
                <a:tc>
                  <a:txBody>
                    <a:bodyPr/>
                    <a:lstStyle/>
                    <a:p>
                      <a:pPr indent="0" lvl="0" marL="0" rtl="0" algn="l">
                        <a:spcBef>
                          <a:spcPts val="0"/>
                        </a:spcBef>
                        <a:spcAft>
                          <a:spcPts val="0"/>
                        </a:spcAft>
                        <a:buNone/>
                      </a:pPr>
                      <a:r>
                        <a:t/>
                      </a:r>
                      <a:endParaRPr/>
                    </a:p>
                  </a:txBody>
                  <a:tcPr marT="0" marB="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57BA3"/>
                    </a:solidFill>
                  </a:tcPr>
                </a:tc>
              </a:tr>
              <a:tr h="390725">
                <a:tc>
                  <a:txBody>
                    <a:bodyPr/>
                    <a:lstStyle/>
                    <a:p>
                      <a:pPr indent="0" lvl="0" marL="0" rtl="0" algn="l">
                        <a:lnSpc>
                          <a:spcPct val="115000"/>
                        </a:lnSpc>
                        <a:spcBef>
                          <a:spcPts val="0"/>
                        </a:spcBef>
                        <a:spcAft>
                          <a:spcPts val="0"/>
                        </a:spcAft>
                        <a:buNone/>
                      </a:pPr>
                      <a:r>
                        <a:rPr lang="id"/>
                        <a:t>AVERAGE of delivery_time</a:t>
                      </a:r>
                      <a:endParaRPr/>
                    </a:p>
                  </a:txBody>
                  <a:tcPr marT="0" marB="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4F7"/>
                    </a:solidFill>
                  </a:tcPr>
                </a:tc>
                <a:tc>
                  <a:txBody>
                    <a:bodyPr/>
                    <a:lstStyle/>
                    <a:p>
                      <a:pPr indent="0" lvl="0" marL="0" rtl="0" algn="r">
                        <a:lnSpc>
                          <a:spcPct val="115000"/>
                        </a:lnSpc>
                        <a:spcBef>
                          <a:spcPts val="0"/>
                        </a:spcBef>
                        <a:spcAft>
                          <a:spcPts val="0"/>
                        </a:spcAft>
                        <a:buNone/>
                      </a:pPr>
                      <a:r>
                        <a:rPr lang="id"/>
                        <a:t>2,879310345</a:t>
                      </a:r>
                      <a:endParaRPr/>
                    </a:p>
                  </a:txBody>
                  <a:tcPr marT="0" marB="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90725">
                <a:tc>
                  <a:txBody>
                    <a:bodyPr/>
                    <a:lstStyle/>
                    <a:p>
                      <a:pPr indent="0" lvl="0" marL="0" rtl="0" algn="l">
                        <a:lnSpc>
                          <a:spcPct val="115000"/>
                        </a:lnSpc>
                        <a:spcBef>
                          <a:spcPts val="0"/>
                        </a:spcBef>
                        <a:spcAft>
                          <a:spcPts val="0"/>
                        </a:spcAft>
                        <a:buNone/>
                      </a:pPr>
                      <a:r>
                        <a:rPr lang="id"/>
                        <a:t>MEDIAN of delivery_time</a:t>
                      </a:r>
                      <a:endParaRPr/>
                    </a:p>
                  </a:txBody>
                  <a:tcPr marT="0" marB="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4F7"/>
                    </a:solidFill>
                  </a:tcPr>
                </a:tc>
                <a:tc>
                  <a:txBody>
                    <a:bodyPr/>
                    <a:lstStyle/>
                    <a:p>
                      <a:pPr indent="0" lvl="0" marL="0" rtl="0" algn="r">
                        <a:lnSpc>
                          <a:spcPct val="115000"/>
                        </a:lnSpc>
                        <a:spcBef>
                          <a:spcPts val="0"/>
                        </a:spcBef>
                        <a:spcAft>
                          <a:spcPts val="0"/>
                        </a:spcAft>
                        <a:buNone/>
                      </a:pPr>
                      <a:r>
                        <a:rPr lang="id"/>
                        <a:t>3</a:t>
                      </a:r>
                      <a:endParaRPr/>
                    </a:p>
                  </a:txBody>
                  <a:tcPr marT="0" marB="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07850">
                <a:tc>
                  <a:txBody>
                    <a:bodyPr/>
                    <a:lstStyle/>
                    <a:p>
                      <a:pPr indent="0" lvl="0" marL="0" rtl="0" algn="l">
                        <a:lnSpc>
                          <a:spcPct val="115000"/>
                        </a:lnSpc>
                        <a:spcBef>
                          <a:spcPts val="0"/>
                        </a:spcBef>
                        <a:spcAft>
                          <a:spcPts val="0"/>
                        </a:spcAft>
                        <a:buNone/>
                      </a:pPr>
                      <a:r>
                        <a:rPr lang="id"/>
                        <a:t>MIN of delivery_time</a:t>
                      </a:r>
                      <a:endParaRPr/>
                    </a:p>
                  </a:txBody>
                  <a:tcPr marT="0" marB="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4F7"/>
                    </a:solidFill>
                  </a:tcPr>
                </a:tc>
                <a:tc>
                  <a:txBody>
                    <a:bodyPr/>
                    <a:lstStyle/>
                    <a:p>
                      <a:pPr indent="0" lvl="0" marL="0" rtl="0" algn="r">
                        <a:lnSpc>
                          <a:spcPct val="115000"/>
                        </a:lnSpc>
                        <a:spcBef>
                          <a:spcPts val="0"/>
                        </a:spcBef>
                        <a:spcAft>
                          <a:spcPts val="0"/>
                        </a:spcAft>
                        <a:buNone/>
                      </a:pPr>
                      <a:r>
                        <a:rPr lang="id"/>
                        <a:t>1</a:t>
                      </a:r>
                      <a:endParaRPr/>
                    </a:p>
                  </a:txBody>
                  <a:tcPr marT="0" marB="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07850">
                <a:tc>
                  <a:txBody>
                    <a:bodyPr/>
                    <a:lstStyle/>
                    <a:p>
                      <a:pPr indent="0" lvl="0" marL="0" rtl="0" algn="l">
                        <a:lnSpc>
                          <a:spcPct val="115000"/>
                        </a:lnSpc>
                        <a:spcBef>
                          <a:spcPts val="0"/>
                        </a:spcBef>
                        <a:spcAft>
                          <a:spcPts val="0"/>
                        </a:spcAft>
                        <a:buNone/>
                      </a:pPr>
                      <a:r>
                        <a:rPr lang="id"/>
                        <a:t>MAX of delivery_time</a:t>
                      </a:r>
                      <a:endParaRPr/>
                    </a:p>
                  </a:txBody>
                  <a:tcPr marT="0" marB="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4F7"/>
                    </a:solidFill>
                  </a:tcPr>
                </a:tc>
                <a:tc>
                  <a:txBody>
                    <a:bodyPr/>
                    <a:lstStyle/>
                    <a:p>
                      <a:pPr indent="0" lvl="0" marL="0" rtl="0" algn="r">
                        <a:lnSpc>
                          <a:spcPct val="115000"/>
                        </a:lnSpc>
                        <a:spcBef>
                          <a:spcPts val="0"/>
                        </a:spcBef>
                        <a:spcAft>
                          <a:spcPts val="0"/>
                        </a:spcAft>
                        <a:buNone/>
                      </a:pPr>
                      <a:r>
                        <a:rPr lang="id"/>
                        <a:t>5</a:t>
                      </a:r>
                      <a:endParaRPr/>
                    </a:p>
                  </a:txBody>
                  <a:tcPr marT="0" marB="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146" name="Google Shape;146;p21"/>
          <p:cNvSpPr txBox="1"/>
          <p:nvPr>
            <p:ph type="title"/>
          </p:nvPr>
        </p:nvSpPr>
        <p:spPr>
          <a:xfrm>
            <a:off x="0" y="0"/>
            <a:ext cx="39738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4200">
                <a:solidFill>
                  <a:schemeClr val="accent1"/>
                </a:solidFill>
              </a:rPr>
              <a:t>Time</a:t>
            </a:r>
            <a:endParaRPr sz="4200">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