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Proxima Nova Semibold"/>
      <p:regular r:id="rId19"/>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Semibold-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Semibol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ProximaNovaSemibold-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c04d6f05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c04d6f05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c04d6f0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c04d6f0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c04d6f0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c04d6f0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c04d6f05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c04d6f05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c04d6f05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c04d6f0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c04d6f05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c04d6f05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c04d6f05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c04d6f05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c04d6f05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c04d6f05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id"/>
              <a:t>Global Internet User </a:t>
            </a:r>
            <a:r>
              <a:rPr b="1" lang="id"/>
              <a:t>Report </a:t>
            </a:r>
            <a:endParaRPr b="1"/>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d">
                <a:latin typeface="Proxima Nova Semibold"/>
                <a:ea typeface="Proxima Nova Semibold"/>
                <a:cs typeface="Proxima Nova Semibold"/>
                <a:sym typeface="Proxima Nova Semibold"/>
              </a:rPr>
              <a:t>Fakhrie Nabil</a:t>
            </a:r>
            <a:endParaRPr>
              <a:latin typeface="Proxima Nova Semibold"/>
              <a:ea typeface="Proxima Nova Semibold"/>
              <a:cs typeface="Proxima Nova Semibold"/>
              <a:sym typeface="Proxima Nova Semibold"/>
            </a:endParaRPr>
          </a:p>
          <a:p>
            <a:pPr indent="0" lvl="0" marL="0" rtl="0" algn="l">
              <a:spcBef>
                <a:spcPts val="0"/>
              </a:spcBef>
              <a:spcAft>
                <a:spcPts val="0"/>
              </a:spcAft>
              <a:buNone/>
            </a:pPr>
            <a:r>
              <a:rPr lang="id" sz="1517">
                <a:latin typeface="Proxima Nova Semibold"/>
                <a:ea typeface="Proxima Nova Semibold"/>
                <a:cs typeface="Proxima Nova Semibold"/>
                <a:sym typeface="Proxima Nova Semibold"/>
              </a:rPr>
              <a:t>June 2023</a:t>
            </a:r>
            <a:endParaRPr sz="1517">
              <a:latin typeface="Proxima Nova Semibold"/>
              <a:ea typeface="Proxima Nova Semibold"/>
              <a:cs typeface="Proxima Nova Semibold"/>
              <a:sym typeface="Proxima Nov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lt1"/>
                </a:solidFill>
              </a:rPr>
              <a:t>Overview</a:t>
            </a:r>
            <a:endParaRPr b="1">
              <a:solidFill>
                <a:schemeClr val="lt1"/>
              </a:solidFill>
            </a:endParaRPr>
          </a:p>
        </p:txBody>
      </p:sp>
      <p:sp>
        <p:nvSpPr>
          <p:cNvPr id="66" name="Google Shape;66;p14"/>
          <p:cNvSpPr txBox="1"/>
          <p:nvPr>
            <p:ph idx="1" type="body"/>
          </p:nvPr>
        </p:nvSpPr>
        <p:spPr>
          <a:xfrm>
            <a:off x="311700" y="1457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2100">
                <a:solidFill>
                  <a:srgbClr val="D1D5DB"/>
                </a:solidFill>
                <a:latin typeface="Proxima Nova Semibold"/>
                <a:ea typeface="Proxima Nova Semibold"/>
                <a:cs typeface="Proxima Nova Semibold"/>
                <a:sym typeface="Proxima Nova Semibold"/>
              </a:rPr>
              <a:t>This report presents an analysis of global internet usage from 1980 to 2020. The dataset used in this analysis provides information on various aspects such as country names, codes, years, cellular subscriptions, internet penetration rates, number of internet users, and broadband subscriptions. The aim of this analysis is to gain insights into the trends and patterns of internet usage worldwide.</a:t>
            </a:r>
            <a:endParaRPr sz="2700">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500">
                <a:solidFill>
                  <a:schemeClr val="lt1"/>
                </a:solidFill>
                <a:latin typeface="Proxima Nova Semibold"/>
                <a:ea typeface="Proxima Nova Semibold"/>
                <a:cs typeface="Proxima Nova Semibold"/>
                <a:sym typeface="Proxima Nova Semibold"/>
              </a:rPr>
              <a:t>Disclaimer</a:t>
            </a:r>
            <a:endParaRPr sz="2500">
              <a:solidFill>
                <a:schemeClr val="lt1"/>
              </a:solidFill>
              <a:latin typeface="Proxima Nova Semibold"/>
              <a:ea typeface="Proxima Nova Semibold"/>
              <a:cs typeface="Proxima Nova Semibold"/>
              <a:sym typeface="Proxima Nova Semibold"/>
            </a:endParaRPr>
          </a:p>
        </p:txBody>
      </p:sp>
      <p:sp>
        <p:nvSpPr>
          <p:cNvPr id="72" name="Google Shape;72;p15"/>
          <p:cNvSpPr txBox="1"/>
          <p:nvPr>
            <p:ph idx="1" type="body"/>
          </p:nvPr>
        </p:nvSpPr>
        <p:spPr>
          <a:xfrm>
            <a:off x="311700" y="1137050"/>
            <a:ext cx="8648100" cy="93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400">
                <a:solidFill>
                  <a:srgbClr val="D1D5DB"/>
                </a:solidFill>
              </a:rPr>
              <a:t>Data for some countries may be unavailable or does not include information on internet users percentage.</a:t>
            </a:r>
            <a:endParaRPr sz="2000">
              <a:solidFill>
                <a:srgbClr val="D1D5DB"/>
              </a:solidFill>
            </a:endParaRPr>
          </a:p>
        </p:txBody>
      </p:sp>
      <p:pic>
        <p:nvPicPr>
          <p:cNvPr id="73" name="Google Shape;73;p15"/>
          <p:cNvPicPr preferRelativeResize="0"/>
          <p:nvPr/>
        </p:nvPicPr>
        <p:blipFill>
          <a:blip r:embed="rId3">
            <a:alphaModFix/>
          </a:blip>
          <a:stretch>
            <a:fillRect/>
          </a:stretch>
        </p:blipFill>
        <p:spPr>
          <a:xfrm>
            <a:off x="1631073" y="1753400"/>
            <a:ext cx="5209774" cy="196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500">
                <a:solidFill>
                  <a:schemeClr val="lt1"/>
                </a:solidFill>
                <a:latin typeface="Proxima Nova Semibold"/>
                <a:ea typeface="Proxima Nova Semibold"/>
                <a:cs typeface="Proxima Nova Semibold"/>
                <a:sym typeface="Proxima Nova Semibold"/>
              </a:rPr>
              <a:t>Global internet user growth.</a:t>
            </a:r>
            <a:endParaRPr sz="2500">
              <a:solidFill>
                <a:schemeClr val="lt1"/>
              </a:solidFill>
              <a:latin typeface="Proxima Nova Semibold"/>
              <a:ea typeface="Proxima Nova Semibold"/>
              <a:cs typeface="Proxima Nova Semibold"/>
              <a:sym typeface="Proxima Nova Semibold"/>
            </a:endParaRPr>
          </a:p>
        </p:txBody>
      </p:sp>
      <p:sp>
        <p:nvSpPr>
          <p:cNvPr id="79" name="Google Shape;79;p16"/>
          <p:cNvSpPr txBox="1"/>
          <p:nvPr>
            <p:ph idx="1" type="body"/>
          </p:nvPr>
        </p:nvSpPr>
        <p:spPr>
          <a:xfrm>
            <a:off x="311700" y="955350"/>
            <a:ext cx="6661500" cy="16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a:solidFill>
                  <a:srgbClr val="D1D5DB"/>
                </a:solidFill>
              </a:rPr>
              <a:t>T</a:t>
            </a:r>
            <a:r>
              <a:rPr lang="id" sz="1200">
                <a:solidFill>
                  <a:srgbClr val="D1D5DB"/>
                </a:solidFill>
              </a:rPr>
              <a:t>here has been a significant growth in the adoption of internet usage worldwide.</a:t>
            </a:r>
            <a:endParaRPr>
              <a:solidFill>
                <a:srgbClr val="D1D5DB"/>
              </a:solidFill>
            </a:endParaRPr>
          </a:p>
        </p:txBody>
      </p:sp>
      <p:pic>
        <p:nvPicPr>
          <p:cNvPr id="80" name="Google Shape;80;p16"/>
          <p:cNvPicPr preferRelativeResize="0"/>
          <p:nvPr/>
        </p:nvPicPr>
        <p:blipFill>
          <a:blip r:embed="rId3">
            <a:alphaModFix/>
          </a:blip>
          <a:stretch>
            <a:fillRect/>
          </a:stretch>
        </p:blipFill>
        <p:spPr>
          <a:xfrm>
            <a:off x="262350" y="1433525"/>
            <a:ext cx="8623977" cy="2518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22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900">
                <a:solidFill>
                  <a:schemeClr val="lt1"/>
                </a:solidFill>
                <a:latin typeface="Proxima Nova Semibold"/>
                <a:ea typeface="Proxima Nova Semibold"/>
                <a:cs typeface="Proxima Nova Semibold"/>
                <a:sym typeface="Proxima Nova Semibold"/>
              </a:rPr>
              <a:t>Highest and Lowest Internet Penetration Rates</a:t>
            </a:r>
            <a:endParaRPr sz="1900">
              <a:solidFill>
                <a:schemeClr val="lt1"/>
              </a:solidFill>
              <a:latin typeface="Proxima Nova Semibold"/>
              <a:ea typeface="Proxima Nova Semibold"/>
              <a:cs typeface="Proxima Nova Semibold"/>
              <a:sym typeface="Proxima Nova Semibold"/>
            </a:endParaRPr>
          </a:p>
        </p:txBody>
      </p:sp>
      <p:sp>
        <p:nvSpPr>
          <p:cNvPr id="86" name="Google Shape;86;p17"/>
          <p:cNvSpPr txBox="1"/>
          <p:nvPr>
            <p:ph idx="1" type="body"/>
          </p:nvPr>
        </p:nvSpPr>
        <p:spPr>
          <a:xfrm>
            <a:off x="6900" y="1049925"/>
            <a:ext cx="4227300" cy="3840000"/>
          </a:xfrm>
          <a:prstGeom prst="rect">
            <a:avLst/>
          </a:prstGeom>
        </p:spPr>
        <p:txBody>
          <a:bodyPr anchorCtr="0" anchor="t" bIns="91425" lIns="91425" spcFirstLastPara="1" rIns="91425" wrap="square" tIns="91425">
            <a:normAutofit/>
          </a:bodyPr>
          <a:lstStyle/>
          <a:p>
            <a:pPr indent="-304800" lvl="0" marL="457200" rtl="0" algn="l">
              <a:lnSpc>
                <a:spcPct val="105000"/>
              </a:lnSpc>
              <a:spcBef>
                <a:spcPts val="0"/>
              </a:spcBef>
              <a:spcAft>
                <a:spcPts val="0"/>
              </a:spcAft>
              <a:buClr>
                <a:srgbClr val="D1D5DB"/>
              </a:buClr>
              <a:buSzPts val="1200"/>
              <a:buChar char="●"/>
            </a:pPr>
            <a:r>
              <a:rPr lang="id" sz="1200">
                <a:solidFill>
                  <a:srgbClr val="D1D5DB"/>
                </a:solidFill>
              </a:rPr>
              <a:t>United Arab Emirates has the highest internet penetration rate with a percentage of 100.0%. This indicates widespread internet adoption among its population. </a:t>
            </a:r>
            <a:endParaRPr sz="1200">
              <a:solidFill>
                <a:srgbClr val="D1D5DB"/>
              </a:solidFill>
            </a:endParaRPr>
          </a:p>
          <a:p>
            <a:pPr indent="0" lvl="0" marL="457200" rtl="0" algn="l">
              <a:lnSpc>
                <a:spcPct val="105000"/>
              </a:lnSpc>
              <a:spcBef>
                <a:spcPts val="600"/>
              </a:spcBef>
              <a:spcAft>
                <a:spcPts val="0"/>
              </a:spcAft>
              <a:buNone/>
            </a:pPr>
            <a:r>
              <a:t/>
            </a:r>
            <a:endParaRPr sz="1200">
              <a:solidFill>
                <a:srgbClr val="D1D5DB"/>
              </a:solidFill>
            </a:endParaRPr>
          </a:p>
          <a:p>
            <a:pPr indent="-304800" lvl="0" marL="457200" rtl="0" algn="l">
              <a:lnSpc>
                <a:spcPct val="105000"/>
              </a:lnSpc>
              <a:spcBef>
                <a:spcPts val="600"/>
              </a:spcBef>
              <a:spcAft>
                <a:spcPts val="600"/>
              </a:spcAft>
              <a:buClr>
                <a:srgbClr val="D1D5DB"/>
              </a:buClr>
              <a:buSzPts val="1200"/>
              <a:buChar char="●"/>
            </a:pPr>
            <a:r>
              <a:rPr lang="id" sz="1200">
                <a:solidFill>
                  <a:srgbClr val="D1D5DB"/>
                </a:solidFill>
              </a:rPr>
              <a:t>Meanwhile, South Sudan has the lowest internet penetration rate (excluding 0%) with a percentage of 6.5%. This indicates a significant internet access gap in the country, which may be influenced by factors such as limited infrastructure or accessibility constraints in certain areas.</a:t>
            </a:r>
            <a:endParaRPr>
              <a:solidFill>
                <a:srgbClr val="D1D5DB"/>
              </a:solidFill>
            </a:endParaRPr>
          </a:p>
        </p:txBody>
      </p:sp>
      <p:pic>
        <p:nvPicPr>
          <p:cNvPr id="87" name="Google Shape;87;p17"/>
          <p:cNvPicPr preferRelativeResize="0"/>
          <p:nvPr/>
        </p:nvPicPr>
        <p:blipFill>
          <a:blip r:embed="rId3">
            <a:alphaModFix/>
          </a:blip>
          <a:stretch>
            <a:fillRect/>
          </a:stretch>
        </p:blipFill>
        <p:spPr>
          <a:xfrm>
            <a:off x="4691400" y="865325"/>
            <a:ext cx="4300200" cy="34266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2355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500">
                <a:solidFill>
                  <a:schemeClr val="lt1"/>
                </a:solidFill>
                <a:latin typeface="Proxima Nova Semibold"/>
                <a:ea typeface="Proxima Nova Semibold"/>
                <a:cs typeface="Proxima Nova Semibold"/>
                <a:sym typeface="Proxima Nova Semibold"/>
              </a:rPr>
              <a:t>Highest Internet Growth Rate</a:t>
            </a:r>
            <a:endParaRPr sz="2500">
              <a:solidFill>
                <a:schemeClr val="lt1"/>
              </a:solidFill>
              <a:latin typeface="Proxima Nova Semibold"/>
              <a:ea typeface="Proxima Nova Semibold"/>
              <a:cs typeface="Proxima Nova Semibold"/>
              <a:sym typeface="Proxima Nova Semibold"/>
            </a:endParaRPr>
          </a:p>
        </p:txBody>
      </p:sp>
      <p:sp>
        <p:nvSpPr>
          <p:cNvPr id="93" name="Google Shape;93;p18"/>
          <p:cNvSpPr txBox="1"/>
          <p:nvPr>
            <p:ph idx="1" type="body"/>
          </p:nvPr>
        </p:nvSpPr>
        <p:spPr>
          <a:xfrm>
            <a:off x="-69300" y="1488750"/>
            <a:ext cx="4227300" cy="3355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D1D5DB"/>
              </a:buClr>
              <a:buSzPts val="1200"/>
              <a:buChar char="●"/>
            </a:pPr>
            <a:r>
              <a:rPr lang="id" sz="1200">
                <a:solidFill>
                  <a:srgbClr val="D1D5DB"/>
                </a:solidFill>
              </a:rPr>
              <a:t>It's important to note that internet users growth is not limited to developed countries. </a:t>
            </a:r>
            <a:endParaRPr sz="1200">
              <a:solidFill>
                <a:srgbClr val="D1D5DB"/>
              </a:solidFill>
            </a:endParaRPr>
          </a:p>
          <a:p>
            <a:pPr indent="0" lvl="0" marL="0" rtl="0" algn="l">
              <a:spcBef>
                <a:spcPts val="1200"/>
              </a:spcBef>
              <a:spcAft>
                <a:spcPts val="0"/>
              </a:spcAft>
              <a:buNone/>
            </a:pPr>
            <a:r>
              <a:t/>
            </a:r>
            <a:endParaRPr sz="1200">
              <a:solidFill>
                <a:srgbClr val="D1D5DB"/>
              </a:solidFill>
            </a:endParaRPr>
          </a:p>
          <a:p>
            <a:pPr indent="-304800" lvl="0" marL="457200" rtl="0" algn="l">
              <a:spcBef>
                <a:spcPts val="1200"/>
              </a:spcBef>
              <a:spcAft>
                <a:spcPts val="0"/>
              </a:spcAft>
              <a:buClr>
                <a:srgbClr val="D1D5DB"/>
              </a:buClr>
              <a:buSzPts val="1200"/>
              <a:buChar char="●"/>
            </a:pPr>
            <a:r>
              <a:rPr lang="id" sz="1200">
                <a:solidFill>
                  <a:srgbClr val="D1D5DB"/>
                </a:solidFill>
              </a:rPr>
              <a:t>Emerging economies can also experience significant advancements in internet access and usage through targeted efforts and investments.</a:t>
            </a:r>
            <a:endParaRPr>
              <a:solidFill>
                <a:srgbClr val="D1D5DB"/>
              </a:solidFill>
            </a:endParaRPr>
          </a:p>
        </p:txBody>
      </p:sp>
      <p:pic>
        <p:nvPicPr>
          <p:cNvPr id="94" name="Google Shape;94;p18"/>
          <p:cNvPicPr preferRelativeResize="0"/>
          <p:nvPr/>
        </p:nvPicPr>
        <p:blipFill>
          <a:blip r:embed="rId3">
            <a:alphaModFix/>
          </a:blip>
          <a:stretch>
            <a:fillRect/>
          </a:stretch>
        </p:blipFill>
        <p:spPr>
          <a:xfrm>
            <a:off x="4539000" y="1170125"/>
            <a:ext cx="4300201" cy="30802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500">
                <a:solidFill>
                  <a:schemeClr val="lt1"/>
                </a:solidFill>
                <a:latin typeface="Proxima Nova Semibold"/>
                <a:ea typeface="Proxima Nova Semibold"/>
                <a:cs typeface="Proxima Nova Semibold"/>
                <a:sym typeface="Proxima Nova Semibold"/>
              </a:rPr>
              <a:t>Correlation</a:t>
            </a:r>
            <a:endParaRPr sz="25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2500">
              <a:solidFill>
                <a:schemeClr val="lt1"/>
              </a:solidFill>
              <a:latin typeface="Proxima Nova Semibold"/>
              <a:ea typeface="Proxima Nova Semibold"/>
              <a:cs typeface="Proxima Nova Semibold"/>
              <a:sym typeface="Proxima Nova Semibold"/>
            </a:endParaRPr>
          </a:p>
        </p:txBody>
      </p:sp>
      <p:sp>
        <p:nvSpPr>
          <p:cNvPr id="100" name="Google Shape;100;p19"/>
          <p:cNvSpPr txBox="1"/>
          <p:nvPr>
            <p:ph idx="1" type="body"/>
          </p:nvPr>
        </p:nvSpPr>
        <p:spPr>
          <a:xfrm>
            <a:off x="83100" y="1260150"/>
            <a:ext cx="4408500" cy="3355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D1D5DB"/>
              </a:buClr>
              <a:buSzPts val="1200"/>
              <a:buChar char="●"/>
            </a:pPr>
            <a:r>
              <a:rPr lang="id" sz="1200">
                <a:solidFill>
                  <a:srgbClr val="D1D5DB"/>
                </a:solidFill>
              </a:rPr>
              <a:t>The Pearson and Spearman correlation methods reveal a significant positive correlation in the EU and South Asia regions, indicating a strong relationship. </a:t>
            </a:r>
            <a:endParaRPr sz="1200">
              <a:solidFill>
                <a:srgbClr val="D1D5DB"/>
              </a:solidFill>
            </a:endParaRPr>
          </a:p>
          <a:p>
            <a:pPr indent="0" lvl="0" marL="457200" rtl="0" algn="l">
              <a:spcBef>
                <a:spcPts val="1200"/>
              </a:spcBef>
              <a:spcAft>
                <a:spcPts val="0"/>
              </a:spcAft>
              <a:buNone/>
            </a:pPr>
            <a:r>
              <a:t/>
            </a:r>
            <a:endParaRPr sz="1200">
              <a:solidFill>
                <a:srgbClr val="D1D5DB"/>
              </a:solidFill>
            </a:endParaRPr>
          </a:p>
          <a:p>
            <a:pPr indent="-304800" lvl="0" marL="457200" rtl="0" algn="l">
              <a:spcBef>
                <a:spcPts val="1200"/>
              </a:spcBef>
              <a:spcAft>
                <a:spcPts val="0"/>
              </a:spcAft>
              <a:buClr>
                <a:srgbClr val="D1D5DB"/>
              </a:buClr>
              <a:buSzPts val="1200"/>
              <a:buChar char="●"/>
            </a:pPr>
            <a:r>
              <a:rPr lang="id" sz="1200">
                <a:solidFill>
                  <a:srgbClr val="D1D5DB"/>
                </a:solidFill>
              </a:rPr>
              <a:t>This suggests that higher cellular subscriptions are associated with a higher percentage of internet users in these regions.</a:t>
            </a:r>
            <a:endParaRPr>
              <a:solidFill>
                <a:srgbClr val="D1D5DB"/>
              </a:solidFill>
            </a:endParaRPr>
          </a:p>
        </p:txBody>
      </p:sp>
      <p:pic>
        <p:nvPicPr>
          <p:cNvPr id="101" name="Google Shape;101;p19"/>
          <p:cNvPicPr preferRelativeResize="0"/>
          <p:nvPr/>
        </p:nvPicPr>
        <p:blipFill>
          <a:blip r:embed="rId3">
            <a:alphaModFix/>
          </a:blip>
          <a:stretch>
            <a:fillRect/>
          </a:stretch>
        </p:blipFill>
        <p:spPr>
          <a:xfrm>
            <a:off x="4691400" y="1017725"/>
            <a:ext cx="4300200" cy="34040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id" sz="1700">
                <a:solidFill>
                  <a:schemeClr val="lt1"/>
                </a:solidFill>
                <a:latin typeface="Proxima Nova Semibold"/>
                <a:ea typeface="Proxima Nova Semibold"/>
                <a:cs typeface="Proxima Nova Semibold"/>
                <a:sym typeface="Proxima Nova Semibold"/>
              </a:rPr>
              <a:t>Can we predict future internet usage trends based on historical data and patterns?</a:t>
            </a:r>
            <a:endParaRPr sz="1700">
              <a:solidFill>
                <a:schemeClr val="lt1"/>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700">
              <a:solidFill>
                <a:schemeClr val="lt1"/>
              </a:solidFill>
              <a:latin typeface="Proxima Nova Semibold"/>
              <a:ea typeface="Proxima Nova Semibold"/>
              <a:cs typeface="Proxima Nova Semibold"/>
              <a:sym typeface="Proxima Nova Semibold"/>
            </a:endParaRPr>
          </a:p>
        </p:txBody>
      </p:sp>
      <p:sp>
        <p:nvSpPr>
          <p:cNvPr id="107" name="Google Shape;107;p20"/>
          <p:cNvSpPr txBox="1"/>
          <p:nvPr>
            <p:ph idx="1" type="body"/>
          </p:nvPr>
        </p:nvSpPr>
        <p:spPr>
          <a:xfrm>
            <a:off x="159300" y="955350"/>
            <a:ext cx="4227300" cy="33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solidFill>
                  <a:srgbClr val="D1D5DB"/>
                </a:solidFill>
              </a:rPr>
              <a:t>Based on the sampled data from Malaysia and Indonesia,</a:t>
            </a:r>
            <a:endParaRPr sz="1200">
              <a:solidFill>
                <a:srgbClr val="D1D5DB"/>
              </a:solidFill>
            </a:endParaRPr>
          </a:p>
          <a:p>
            <a:pPr indent="-304800" lvl="0" marL="457200" rtl="0" algn="l">
              <a:spcBef>
                <a:spcPts val="1200"/>
              </a:spcBef>
              <a:spcAft>
                <a:spcPts val="0"/>
              </a:spcAft>
              <a:buClr>
                <a:srgbClr val="D1D5DB"/>
              </a:buClr>
              <a:buSzPts val="1200"/>
              <a:buChar char="●"/>
            </a:pPr>
            <a:r>
              <a:rPr lang="id" sz="1200">
                <a:solidFill>
                  <a:srgbClr val="D1D5DB"/>
                </a:solidFill>
              </a:rPr>
              <a:t>Malaysia has a realistic prediction of an increasing trend, while Indonesia does not. </a:t>
            </a:r>
            <a:endParaRPr sz="1200">
              <a:solidFill>
                <a:srgbClr val="D1D5DB"/>
              </a:solidFill>
            </a:endParaRPr>
          </a:p>
          <a:p>
            <a:pPr indent="0" lvl="0" marL="0" rtl="0" algn="l">
              <a:spcBef>
                <a:spcPts val="1200"/>
              </a:spcBef>
              <a:spcAft>
                <a:spcPts val="0"/>
              </a:spcAft>
              <a:buNone/>
            </a:pPr>
            <a:r>
              <a:t/>
            </a:r>
            <a:endParaRPr sz="1200">
              <a:solidFill>
                <a:srgbClr val="D1D5DB"/>
              </a:solidFill>
            </a:endParaRPr>
          </a:p>
          <a:p>
            <a:pPr indent="-304800" lvl="0" marL="457200" rtl="0" algn="l">
              <a:spcBef>
                <a:spcPts val="1200"/>
              </a:spcBef>
              <a:spcAft>
                <a:spcPts val="0"/>
              </a:spcAft>
              <a:buClr>
                <a:srgbClr val="D1D5DB"/>
              </a:buClr>
              <a:buSzPts val="1200"/>
              <a:buChar char="●"/>
            </a:pPr>
            <a:r>
              <a:rPr lang="id" sz="1200">
                <a:solidFill>
                  <a:srgbClr val="D1D5DB"/>
                </a:solidFill>
              </a:rPr>
              <a:t>It is possible that predicting internet usage in Indonesia may require alternative methods beyond the linear regression model that I have yet to learn.</a:t>
            </a:r>
            <a:endParaRPr>
              <a:solidFill>
                <a:srgbClr val="D1D5DB"/>
              </a:solidFill>
            </a:endParaRPr>
          </a:p>
        </p:txBody>
      </p:sp>
      <p:pic>
        <p:nvPicPr>
          <p:cNvPr id="108" name="Google Shape;108;p20"/>
          <p:cNvPicPr preferRelativeResize="0"/>
          <p:nvPr/>
        </p:nvPicPr>
        <p:blipFill>
          <a:blip r:embed="rId3">
            <a:alphaModFix/>
          </a:blip>
          <a:stretch>
            <a:fillRect/>
          </a:stretch>
        </p:blipFill>
        <p:spPr>
          <a:xfrm>
            <a:off x="4691400" y="1017725"/>
            <a:ext cx="4300200" cy="32828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045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d" sz="3700">
                <a:solidFill>
                  <a:srgbClr val="D5D5D5"/>
                </a:solidFill>
              </a:rPr>
              <a:t>Thank you</a:t>
            </a:r>
            <a:endParaRPr b="1" sz="3700">
              <a:solidFill>
                <a:srgbClr val="D1D5D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