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  <p:sldMasterId id="2147483726" r:id="rId38"/>
    <p:sldMasterId id="2147483728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4" r:id="rId47"/>
    <p:sldMasterId id="2147483746" r:id="rId48"/>
    <p:sldMasterId id="2147483748" r:id="rId49"/>
    <p:sldMasterId id="2147483750" r:id="rId50"/>
    <p:sldMasterId id="2147483752" r:id="rId51"/>
    <p:sldMasterId id="2147483754" r:id="rId52"/>
    <p:sldMasterId id="2147483756" r:id="rId53"/>
    <p:sldMasterId id="2147483758" r:id="rId54"/>
    <p:sldMasterId id="2147483760" r:id="rId55"/>
    <p:sldMasterId id="2147483762" r:id="rId56"/>
    <p:sldMasterId id="2147483764" r:id="rId57"/>
    <p:sldMasterId id="2147483766" r:id="rId58"/>
    <p:sldMasterId id="2147483768" r:id="rId59"/>
    <p:sldMasterId id="2147483770" r:id="rId60"/>
    <p:sldMasterId id="2147483772" r:id="rId61"/>
    <p:sldMasterId id="2147483774" r:id="rId62"/>
    <p:sldMasterId id="2147483776" r:id="rId63"/>
    <p:sldMasterId id="2147483778" r:id="rId64"/>
    <p:sldMasterId id="2147483780" r:id="rId65"/>
    <p:sldMasterId id="2147483782" r:id="rId66"/>
    <p:sldMasterId id="2147483784" r:id="rId67"/>
    <p:sldMasterId id="2147483786" r:id="rId68"/>
    <p:sldMasterId id="2147483788" r:id="rId69"/>
  </p:sldMasterIdLst>
  <p:sldIdLst>
    <p:sldId id="256" r:id="rId70"/>
    <p:sldId id="257" r:id="rId71"/>
    <p:sldId id="258" r:id="rId72"/>
    <p:sldId id="259" r:id="rId73"/>
    <p:sldId id="260" r:id="rId74"/>
    <p:sldId id="261" r:id="rId75"/>
    <p:sldId id="262" r:id="rId76"/>
    <p:sldId id="263" r:id="rId77"/>
    <p:sldId id="264" r:id="rId78"/>
    <p:sldId id="265" r:id="rId79"/>
    <p:sldId id="266" r:id="rId80"/>
    <p:sldId id="267" r:id="rId81"/>
    <p:sldId id="268" r:id="rId82"/>
    <p:sldId id="269" r:id="rId83"/>
    <p:sldId id="270" r:id="rId8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" Target="slides/slide1.xml"/><Relationship Id="rId71" Type="http://schemas.openxmlformats.org/officeDocument/2006/relationships/slide" Target="slides/slide2.xml"/><Relationship Id="rId72" Type="http://schemas.openxmlformats.org/officeDocument/2006/relationships/slide" Target="slides/slide3.xml"/><Relationship Id="rId73" Type="http://schemas.openxmlformats.org/officeDocument/2006/relationships/slide" Target="slides/slide4.xml"/><Relationship Id="rId74" Type="http://schemas.openxmlformats.org/officeDocument/2006/relationships/slide" Target="slides/slide5.xml"/><Relationship Id="rId75" Type="http://schemas.openxmlformats.org/officeDocument/2006/relationships/slide" Target="slides/slide6.xml"/><Relationship Id="rId76" Type="http://schemas.openxmlformats.org/officeDocument/2006/relationships/slide" Target="slides/slide7.xml"/><Relationship Id="rId77" Type="http://schemas.openxmlformats.org/officeDocument/2006/relationships/slide" Target="slides/slide8.xml"/><Relationship Id="rId78" Type="http://schemas.openxmlformats.org/officeDocument/2006/relationships/slide" Target="slides/slide9.xml"/><Relationship Id="rId79" Type="http://schemas.openxmlformats.org/officeDocument/2006/relationships/slide" Target="slides/slide10.xml"/><Relationship Id="rId80" Type="http://schemas.openxmlformats.org/officeDocument/2006/relationships/slide" Target="slides/slide11.xml"/><Relationship Id="rId81" Type="http://schemas.openxmlformats.org/officeDocument/2006/relationships/slide" Target="slides/slide12.xml"/><Relationship Id="rId82" Type="http://schemas.openxmlformats.org/officeDocument/2006/relationships/slide" Target="slides/slide13.xml"/><Relationship Id="rId83" Type="http://schemas.openxmlformats.org/officeDocument/2006/relationships/slide" Target="slides/slide14.xml"/><Relationship Id="rId84" Type="http://schemas.openxmlformats.org/officeDocument/2006/relationships/slide" Target="slides/slide15.xml"/><Relationship Id="rId8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908F4-F047-47CA-A950-3A72509E10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822BD7-EEE1-4430-B8FC-28BF32E8AF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787D02-A87F-484B-857D-849AEAC703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42C48EB-396D-4B23-A3D2-B58AAFF3A7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969379B-7ACD-4CDA-BB1F-389366811B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B42F92F-3313-4CD2-9970-6CFF7BC3D0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1224873-C2C4-4ABD-8DEE-1EB1ABB53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826ECCA-3541-4AE2-8C1F-5BFD6AB993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0256334-30E7-437A-80A4-ACCC4A3994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B72F135-5BE5-42B4-A09B-723DD009C7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7AAC3C1-DE3F-4276-90EF-B28B050FE8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A1C99C6-2AFD-4483-87EC-22B081035E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994CCB-4373-4485-AE42-08B547EF48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7B24A74-70C9-4B28-A2FD-7169F5126B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D29A4523-AECE-4E58-92DF-33A1F18522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9FE3C11-E398-4911-BF78-F07C95E5FF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0688694-8FFC-4BF2-A297-7A547275C0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094D96C4-D1D0-423F-AE1A-15A0C906C3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788C5852-171C-4120-B09A-7CA3F62443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7E0B6739-742D-413E-AE8C-C098DBF115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373045E1-95D5-4B04-A856-BDC53AF5B2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F9FA1F77-43B6-402B-9EF5-DF3154E2DE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A26CFC41-AB34-4A90-ABA1-7C853753EF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902D531E-0EE1-4417-94BB-D74375E495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D947FD9F-8C3D-408D-986F-05D5FE8E24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DDA10251-8632-4ADA-BD56-F49AE489FD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2AF260E6-8E01-4215-BE41-B412C3F14D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A59598C9-53D0-437B-9B11-B9DE6E8E02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C0FD8A1E-77CE-45C2-B08D-4CE9C33990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4EEB9221-FC4D-4B60-AF49-634CBDB1C7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3650F605-2E6F-444C-951F-F7F5696461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DE0E21A8-AFBF-4949-B9A6-CF15F26200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80AC26DE-BD59-4287-A364-0C59C03180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A4407D5E-22E4-40F0-8070-3837E6B133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6975F224-B5D5-40C1-A72C-D906743739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28F967AB-F8DB-473A-A15B-DD54DD650A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B1306353-4329-4479-9751-DBE262DB4B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B65554BA-8024-4452-B570-24D0B815B0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46DF7DFA-3429-410B-9FE7-8232AB9D52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E0306AB6-84D0-4D21-801C-686AEDA94F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7CB0FCCF-AB82-450F-A15D-8C6A60EA0F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80CC889C-6576-4377-8CBE-41C0875E29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3F2BC999-DC80-4700-867D-FA2C805416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74E47BA0-CE9C-451B-9658-DA40812DD0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BDE56D0F-097C-4B5B-BA82-74B64C6E85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0C26A313-55A7-487F-B34E-80A6D396CB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EAA310D5-B2C8-43BD-AC80-946318EA9C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161B5A15-891C-4EE0-9F4C-8CA841EAAD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4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6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8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9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0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1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3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4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6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7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8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0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1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2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3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4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6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7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8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9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0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2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3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4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6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7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8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9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0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1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2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4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Прямоугольник 4"/>
          <p:cNvSpPr/>
          <p:nvPr/>
        </p:nvSpPr>
        <p:spPr>
          <a:xfrm>
            <a:off x="0" y="0"/>
            <a:ext cx="8866800" cy="1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" name="Прямоугольник: скругленные углы 6"/>
          <p:cNvSpPr/>
          <p:nvPr/>
        </p:nvSpPr>
        <p:spPr>
          <a:xfrm>
            <a:off x="204120" y="1661040"/>
            <a:ext cx="8662680" cy="84816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4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5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7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7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89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5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8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5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5DA29E-9DE5-4C9B-B7D3-7E215B80D2A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8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4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DFB2D3-4557-4667-972D-C9A6B3C83BF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F0F834-81EE-4745-B81D-D2C18CD1755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85C418-B31B-499D-8DF0-15A7C27B5C8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8B5368-7D7F-4923-A91F-11688AA3644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583CC4-E035-408D-9299-669481F1D7F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11F791-0C92-4B05-9507-BB957FF2842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174F01-7F4E-4D8D-8DED-F41AC9EA8B6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B66901-DD9F-4E61-80BD-6169040898B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6573FB-BB2A-4FE2-B742-2B82AFA2173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3B51BA-61FC-46A4-9A11-02D44EDCB3C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39912C-83B5-4AB0-896E-297DC474219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D34BA3-8DF0-4D6C-BF71-384C99BC6A7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0379B6-DF63-40E8-9B9F-495EE4C642D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9C7DE1-4BC3-43AC-9EA6-AEFD1F0DE9D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C990CA-8E6A-4E83-B93F-22749831B91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0FF553-23ED-4F73-9B38-04B754D150A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78F72F-E21B-462A-BA66-9C691EA481D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F74F2D-14F9-4077-9D81-C2862D2E25D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65F7AA-29EF-4DE4-A00E-81B37A6E5D0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D88042-8AEC-46B3-8D73-803AE0F6BA6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5EE5D3-2F52-46E6-AFE0-1AE8140A71B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DCFD42-30C7-4184-8FB5-27E53A6EA14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75525B-C655-44AF-A352-9E8FAB4EF8F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4F3130-B088-4664-90DA-32623EA3FC4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5D8409-3420-4B92-A714-9C9A3FC0CB1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44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ftr" idx="79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80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F352FC-5150-4E6E-8A0B-FD763973A92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dt" idx="81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3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ftr" idx="82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 idx="83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F88889-0DD5-412D-859C-E75B2B70A7B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dt" idx="84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8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ftr" idx="85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86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F6C7DA-E51D-40EB-9602-2FF85B77D34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87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Прямоугольник 4"/>
          <p:cNvSpPr/>
          <p:nvPr/>
        </p:nvSpPr>
        <p:spPr>
          <a:xfrm>
            <a:off x="0" y="0"/>
            <a:ext cx="8866800" cy="1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63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 idx="88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89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D3A8C7-BFFB-4F59-8637-3CF6E9A8279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dt" idx="90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2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ftr" idx="91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92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38B758-5913-4067-AEB3-8994D137419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dt" idx="93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7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ftr" idx="94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sldNum" idx="95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4A8881-F038-4201-8660-D82D09C2D38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dt" idx="96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88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ftr" idx="97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ldNum" idx="98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F69664-B986-4BEB-86C1-153A9E97AD1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dt" idx="99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93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ftr" idx="100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01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0CC6D0-F2BE-4FA3-AA46-0F0653D1A2E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dt" idx="102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0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ftr" idx="103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ldNum" idx="104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4E6137-6BC7-4917-8826-04BE6777DA9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dt" idx="105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5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6" name="PlaceHolder 1"/>
          <p:cNvSpPr>
            <a:spLocks noGrp="1"/>
          </p:cNvSpPr>
          <p:nvPr>
            <p:ph type="ftr" idx="106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07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400CD0-CCC6-4119-8088-24389607CDD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08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10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ftr" idx="109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Num" idx="110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9C224D-6D1D-4ECB-A589-4F8B242773A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dt" idx="111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ftr" idx="112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13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BC38B8-940D-4895-85BD-ABEA00A9F62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dt" idx="114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ftr" idx="115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16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F8068C-97B1-45FE-BA39-BE5744B9167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17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Прямоугольник 13"/>
          <p:cNvSpPr/>
          <p:nvPr/>
        </p:nvSpPr>
        <p:spPr>
          <a:xfrm>
            <a:off x="0" y="0"/>
            <a:ext cx="3742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1" name="Прямоугольник: скругленные углы 12"/>
          <p:cNvSpPr/>
          <p:nvPr/>
        </p:nvSpPr>
        <p:spPr>
          <a:xfrm>
            <a:off x="509040" y="1043640"/>
            <a:ext cx="11096640" cy="5132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6" name="PlaceHolder 1"/>
          <p:cNvSpPr>
            <a:spLocks noGrp="1"/>
          </p:cNvSpPr>
          <p:nvPr>
            <p:ph type="ftr" idx="118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19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C13E3A-A859-47ED-86DB-B9AD6FF871B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20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ftr" idx="121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sldNum" idx="122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91B564-5466-4E57-A395-03465950E07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dt" idx="123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ftr" idx="124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Num" idx="125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38634F-BBA6-475C-8B44-46CE7CF7096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dt" idx="126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ftr" idx="127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sldNum" idx="128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FDB3F6-8F6F-49EC-AD1A-A10F91FA9E0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dt" idx="129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ftr" idx="130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ldNum" idx="131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5C8AE1-9B43-469C-A5C1-E0BB33DA338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dt" idx="132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ftr" idx="133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34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1D9A80-8404-4515-85DC-0CB617013D8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dt" idx="135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ftr" idx="136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Num" idx="137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D22BAE-9DB4-435D-9A6E-DA2B4D81D5F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138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3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ftr" idx="139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ldNum" idx="140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A59BC5-26A9-4348-A9BF-4FF955F7567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dt" idx="141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3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0" name="PlaceHolder 1"/>
          <p:cNvSpPr>
            <a:spLocks noGrp="1"/>
          </p:cNvSpPr>
          <p:nvPr>
            <p:ph type="ftr" idx="142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143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602C6A-1581-442A-8D03-E6AC71E7EA6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dt" idx="144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Прямоугольник: скругленные углы 7"/>
          <p:cNvSpPr/>
          <p:nvPr/>
        </p:nvSpPr>
        <p:spPr>
          <a:xfrm>
            <a:off x="431280" y="1095480"/>
            <a:ext cx="11118240" cy="206928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Прямоугольник 9"/>
          <p:cNvSpPr/>
          <p:nvPr/>
        </p:nvSpPr>
        <p:spPr>
          <a:xfrm>
            <a:off x="0" y="0"/>
            <a:ext cx="9217800" cy="120672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2" name="Прямоугольник 7"/>
          <p:cNvSpPr/>
          <p:nvPr/>
        </p:nvSpPr>
        <p:spPr>
          <a:xfrm>
            <a:off x="232920" y="232920"/>
            <a:ext cx="44640" cy="6408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5714640" y="1494360"/>
            <a:ext cx="44640" cy="514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Прямоугольник 11"/>
          <p:cNvSpPr/>
          <p:nvPr/>
        </p:nvSpPr>
        <p:spPr>
          <a:xfrm>
            <a:off x="0" y="0"/>
            <a:ext cx="9142920" cy="134460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2" name="Прямоугольник: скругленные углы 13"/>
          <p:cNvSpPr/>
          <p:nvPr/>
        </p:nvSpPr>
        <p:spPr>
          <a:xfrm>
            <a:off x="874440" y="1578600"/>
            <a:ext cx="5182200" cy="9252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3" name="Прямоугольник: скругленные углы 15"/>
          <p:cNvSpPr/>
          <p:nvPr/>
        </p:nvSpPr>
        <p:spPr>
          <a:xfrm>
            <a:off x="6206760" y="1567080"/>
            <a:ext cx="5182200" cy="9252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63640" y="1584720"/>
            <a:ext cx="10514520" cy="144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lt1"/>
                </a:solidFill>
                <a:uFillTx/>
                <a:latin typeface="Russo One"/>
              </a:rPr>
              <a:t>Преддипломная практика</a:t>
            </a:r>
            <a:br>
              <a:rPr sz="6000"/>
            </a:b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TextBox 2"/>
          <p:cNvSpPr/>
          <p:nvPr/>
        </p:nvSpPr>
        <p:spPr>
          <a:xfrm>
            <a:off x="1063800" y="3420360"/>
            <a:ext cx="101275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Разработка </a:t>
            </a:r>
            <a:r>
              <a:rPr b="1" lang="en-US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QA</a:t>
            </a:r>
            <a:r>
              <a:rPr b="1" lang="ru-RU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 системы с семантическим поиском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TextBox 4"/>
          <p:cNvSpPr/>
          <p:nvPr/>
        </p:nvSpPr>
        <p:spPr>
          <a:xfrm>
            <a:off x="1222200" y="4739040"/>
            <a:ext cx="1026648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Забавин Алексей Сергеевич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Тихоокеанский Государственный Университет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Г. Хабаровск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2025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1441800" y="4976280"/>
            <a:ext cx="10206720" cy="13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Программа использует комплекс из двух алгоритмов: «Алгоритм синтаксического анализа запроса, выявление основной части запроса» и «Алгоритм оптимизации по семантической близости и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» для модификации пользовательского запроса к базе данных.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В работе алгоритма используется как уже обученные модели из пакета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gensim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и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natasha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, так и полностью самостоятельно обученная фразовая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Word2Vec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модель словосочетаний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TextBox 5"/>
          <p:cNvSpPr/>
          <p:nvPr/>
        </p:nvSpPr>
        <p:spPr>
          <a:xfrm rot="16200000">
            <a:off x="-2978280" y="3236400"/>
            <a:ext cx="6835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Разработанная программа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6" name="Изображение13" descr=""/>
          <p:cNvPicPr/>
          <p:nvPr/>
        </p:nvPicPr>
        <p:blipFill>
          <a:blip r:embed="rId1"/>
          <a:stretch/>
        </p:blipFill>
        <p:spPr>
          <a:xfrm>
            <a:off x="3560760" y="545040"/>
            <a:ext cx="5596200" cy="4311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1260000" y="5760000"/>
            <a:ext cx="10799280" cy="109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>
              <a:lnSpc>
                <a:spcPct val="100000"/>
              </a:lnSpc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Как видно из пузырьковой диаграммы, лучше всего улавливает семантическую близость модель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navec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обученная на корпусах из 12 миллиардов слов художественной литературы. Обученная мной модель 4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corpora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_3,5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Msentences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иногда и давала результат порядка 0.75, что считается хорошим качеством, однако в данном наборе слов модели удалось найти векторное представление пар слов в лучшем случае в 50% случаев.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TextBox 1"/>
          <p:cNvSpPr/>
          <p:nvPr/>
        </p:nvSpPr>
        <p:spPr>
          <a:xfrm rot="16200000">
            <a:off x="-2978280" y="3236400"/>
            <a:ext cx="6835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TextBox 7"/>
          <p:cNvSpPr/>
          <p:nvPr/>
        </p:nvSpPr>
        <p:spPr>
          <a:xfrm>
            <a:off x="1441800" y="-432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Семантическая модель языка используемая в программе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rcRect l="0" t="0" r="0" b="3264"/>
          <a:stretch/>
        </p:blipFill>
        <p:spPr>
          <a:xfrm>
            <a:off x="1465560" y="349200"/>
            <a:ext cx="10089720" cy="5337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Box 5"/>
          <p:cNvSpPr/>
          <p:nvPr/>
        </p:nvSpPr>
        <p:spPr>
          <a:xfrm rot="16200000">
            <a:off x="-2978280" y="3236400"/>
            <a:ext cx="6835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«Алгоритм синтаксического анализа запроса, выявление основной части запроса»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4" name="Изображение6" descr=""/>
          <p:cNvPicPr/>
          <p:nvPr/>
        </p:nvPicPr>
        <p:blipFill>
          <a:blip r:embed="rId1"/>
          <a:stretch/>
        </p:blipFill>
        <p:spPr>
          <a:xfrm>
            <a:off x="2207520" y="735840"/>
            <a:ext cx="8034480" cy="5666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Box 5"/>
          <p:cNvSpPr/>
          <p:nvPr/>
        </p:nvSpPr>
        <p:spPr>
          <a:xfrm rot="16200000">
            <a:off x="-2978280" y="3236400"/>
            <a:ext cx="6835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«Алгоритм оптимизации по семантической близости и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»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8" name="Изображение8" descr=""/>
          <p:cNvPicPr/>
          <p:nvPr/>
        </p:nvPicPr>
        <p:blipFill>
          <a:blip r:embed="rId1"/>
          <a:stretch/>
        </p:blipFill>
        <p:spPr>
          <a:xfrm>
            <a:off x="3025080" y="658440"/>
            <a:ext cx="7181640" cy="5886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1248480" y="8967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Полученные результаты эффективности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Ранжирование 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Для релевантности существует метрика: Средняя точность на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 k-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элементах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(map@K)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20" name="Таблица 4"/>
          <p:cNvGraphicFramePr/>
          <p:nvPr/>
        </p:nvGraphicFramePr>
        <p:xfrm>
          <a:off x="3411000" y="4607280"/>
          <a:ext cx="5228640" cy="2106000"/>
        </p:xfrm>
        <a:graphic>
          <a:graphicData uri="http://schemas.openxmlformats.org/drawingml/2006/table">
            <a:tbl>
              <a:tblPr/>
              <a:tblGrid>
                <a:gridCol w="3976200"/>
                <a:gridCol w="1252800"/>
              </a:tblGrid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6440" y="464760"/>
            <a:ext cx="8017560" cy="118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chemeClr val="lt1"/>
                </a:solidFill>
                <a:uFillTx/>
                <a:latin typeface="Russo One"/>
              </a:rPr>
              <a:t>Преддипломная практика </a:t>
            </a:r>
            <a:endParaRPr b="0" lang="ru-R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TextBox 3"/>
          <p:cNvSpPr/>
          <p:nvPr/>
        </p:nvSpPr>
        <p:spPr>
          <a:xfrm>
            <a:off x="797400" y="2572920"/>
            <a:ext cx="1058904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4000" strike="noStrike" u="none">
                <a:solidFill>
                  <a:schemeClr val="lt1"/>
                </a:solidFill>
                <a:uFillTx/>
                <a:latin typeface="Manrope Light"/>
              </a:rPr>
              <a:t>СПАСИБО ЗА ВНИМАНИЕ!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TextBox 5"/>
          <p:cNvSpPr/>
          <p:nvPr/>
        </p:nvSpPr>
        <p:spPr>
          <a:xfrm>
            <a:off x="1467360" y="3721320"/>
            <a:ext cx="961092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Забавин Алексей Сергеевич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Тихоокеанский Государственный Университет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Г. Хабаровск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TextBox 6"/>
          <p:cNvSpPr/>
          <p:nvPr/>
        </p:nvSpPr>
        <p:spPr>
          <a:xfrm>
            <a:off x="5305680" y="6049800"/>
            <a:ext cx="1933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2025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1529280" y="14526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Предмет работы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Предметом исследования 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документе и полнотекстовом поиске по нему.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А также использование оптимизаций поискового запроса на основе семантической близости и синтаксической важности членов предложения в тексте документа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1555560" y="16020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Задача полнотекстового поиска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Полнотекстовый 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LIKE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 недостаточны. Поиск должен учитывать различные формы слов.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200" cy="68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 анализа текста. Обратная частота встречаемости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TF-IDF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040" cy="469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В работе используется движок полнотекстового поиска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anrope Light"/>
              </a:rPr>
              <a:t>Postgres.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Результаты поиска ранжируются в соответствии с статистикой встречаемости слов во всей базе и в документе: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Это можно назвать «важностью слова»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1" name="Изображение12" descr=""/>
          <p:cNvPicPr/>
          <p:nvPr/>
        </p:nvPicPr>
        <p:blipFill>
          <a:blip r:embed="rId1"/>
          <a:srcRect l="0" t="0" r="45314" b="35255"/>
          <a:stretch/>
        </p:blipFill>
        <p:spPr>
          <a:xfrm>
            <a:off x="5975280" y="1584000"/>
            <a:ext cx="5364000" cy="42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5832000" y="1332000"/>
            <a:ext cx="6227280" cy="559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Пример разбиения в базе данных: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 добавлении данных автоматически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применяется операция «стемминг» к документу, и строится подобный индекс с подсчетом вхождения лексемы.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3" name="Рисунок 7" descr=""/>
          <p:cNvPicPr/>
          <p:nvPr/>
        </p:nvPicPr>
        <p:blipFill>
          <a:blip r:embed="rId2"/>
          <a:stretch/>
        </p:blipFill>
        <p:spPr>
          <a:xfrm>
            <a:off x="576720" y="5041800"/>
            <a:ext cx="3937320" cy="520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Обработка естественного языка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NLP – Natural Langueage Processing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200" cy="68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 анализа текста. Эмбеддинги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040" cy="469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В широком смысле, </a:t>
            </a:r>
            <a:r>
              <a:rPr b="1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эмбеддинг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b="1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векторы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, которые машина может не только хранить, но и с которыми она может работать. 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Именно преобразовав слово в числовой вид можно применить аппарат математики и вычислительной техники к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Manrope Light"/>
              </a:rPr>
              <a:t>NLP-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 анализу текста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87" name="Объект 4"/>
          <p:cNvGraphicFramePr/>
          <p:nvPr/>
        </p:nvGraphicFramePr>
        <p:xfrm>
          <a:off x="5907600" y="1608120"/>
          <a:ext cx="5915880" cy="4916880"/>
        </p:xfrm>
        <a:graphic>
          <a:graphicData uri="http://schemas.openxmlformats.org/drawingml/2006/table">
            <a:tbl>
              <a:tblPr/>
              <a:tblGrid>
                <a:gridCol w="986040"/>
                <a:gridCol w="1211760"/>
                <a:gridCol w="3718440"/>
              </a:tblGrid>
              <a:tr h="393120"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Категория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описание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8572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Текстовые 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Word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Эти эмбеддинги преобразуют слова в векторы, так что слова с похожим значением имеют похожие векторные представления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Sentence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89928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изображений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Autoencoders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Автоэнкодеры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3044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 для 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других типов данных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Graph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Применяются для работы с графовыми структурами (к примеру рекомендательные системы). Это способ представить узлы и связи графа в виде векторов.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0976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Sequence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8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Векторные пространства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эмбеддингах, каждый вектор представляет собой уникальное представление объекта, преобразованное в числовую форму.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Размерность вектора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определяет, сколько координат используется для описания каждого вектора в пространстве. В эмбеддингах высокая размерность может означать более детализированное представление данных. Векторное пространство для текстовых эмбеддингов может иметь тысячи измерений.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Расстояние между векторами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в эмбеддингах измеряется с помощью метрик, таких как 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Евклидово расстояние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или 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косинусное сходство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классификация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09320" y="125280"/>
            <a:ext cx="8769960" cy="111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Используемые технологии.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Word2Vec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>
            <a:alphaModFix amt="40000"/>
          </a:blip>
          <a:stretch/>
        </p:blipFill>
        <p:spPr>
          <a:xfrm>
            <a:off x="2112480" y="3420000"/>
            <a:ext cx="1487160" cy="185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09320" y="1041840"/>
            <a:ext cx="3462120" cy="545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CBOW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Skip-gram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4" name="Рисунок 11" descr=""/>
          <p:cNvPicPr/>
          <p:nvPr/>
        </p:nvPicPr>
        <p:blipFill>
          <a:blip r:embed="rId2"/>
          <a:stretch/>
        </p:blipFill>
        <p:spPr>
          <a:xfrm>
            <a:off x="3935520" y="1041840"/>
            <a:ext cx="4033080" cy="2482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Рисунок 12" descr=""/>
          <p:cNvPicPr/>
          <p:nvPr/>
        </p:nvPicPr>
        <p:blipFill>
          <a:blip r:embed="rId3"/>
          <a:stretch/>
        </p:blipFill>
        <p:spPr>
          <a:xfrm>
            <a:off x="4034160" y="4360680"/>
            <a:ext cx="3729240" cy="213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Изображение1" descr=""/>
          <p:cNvPicPr/>
          <p:nvPr/>
        </p:nvPicPr>
        <p:blipFill>
          <a:blip r:embed="rId4"/>
          <a:srcRect l="0" t="0" r="0" b="3641"/>
          <a:stretch/>
        </p:blipFill>
        <p:spPr>
          <a:xfrm>
            <a:off x="8161920" y="1174320"/>
            <a:ext cx="3747600" cy="158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7" name="Изображение10" descr=""/>
          <p:cNvPicPr/>
          <p:nvPr/>
        </p:nvPicPr>
        <p:blipFill>
          <a:blip r:embed="rId5"/>
          <a:stretch/>
        </p:blipFill>
        <p:spPr>
          <a:xfrm>
            <a:off x="7912440" y="5343120"/>
            <a:ext cx="3935520" cy="113580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398" name="Таблица 15"/>
          <p:cNvGraphicFramePr/>
          <p:nvPr/>
        </p:nvGraphicFramePr>
        <p:xfrm>
          <a:off x="8100000" y="2880000"/>
          <a:ext cx="3700440" cy="2471040"/>
        </p:xfrm>
        <a:graphic>
          <a:graphicData uri="http://schemas.openxmlformats.org/drawingml/2006/table">
            <a:tbl>
              <a:tblPr/>
              <a:tblGrid>
                <a:gridCol w="994320"/>
                <a:gridCol w="994320"/>
                <a:gridCol w="805680"/>
                <a:gridCol w="906480"/>
              </a:tblGrid>
              <a:tr h="398520">
                <a:tc row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Архитектура модели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Набор тестов на семантико-синтаксическую взаимосвязь слов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Связанность слов </a:t>
                      </a:r>
                      <a:r>
                        <a:rPr b="0" lang="en-US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MSR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(тестовый набор[20])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0524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Семантическая точность, %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Синтаксическая точность,%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352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RNNLM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9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36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35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352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NNLM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23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53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47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352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CBOW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24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64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61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352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Skip-gram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55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59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56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1521000" y="5275440"/>
            <a:ext cx="10358280" cy="138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VxN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TextBox 5"/>
          <p:cNvSpPr/>
          <p:nvPr/>
        </p:nvSpPr>
        <p:spPr>
          <a:xfrm rot="16200000">
            <a:off x="-2978280" y="3236400"/>
            <a:ext cx="6835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1" name="Изображение7" descr=""/>
          <p:cNvPicPr/>
          <p:nvPr/>
        </p:nvPicPr>
        <p:blipFill>
          <a:blip r:embed="rId1"/>
          <a:stretch/>
        </p:blipFill>
        <p:spPr>
          <a:xfrm>
            <a:off x="3789000" y="677160"/>
            <a:ext cx="5665320" cy="433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2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Пример архитектуры Word2vec ИНС (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skip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gram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), 1 скрытый слой, окно = 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Application>LibreOffice/24.8.6.2$Windows_X86_64 LibreOffice_project/6d98ba145e9a8a39fc57bcc76981d1fb1316c60c</Application>
  <AppVersion>15.0000</AppVersion>
  <Words>988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2024-01-23T08:11:47Z</dcterms:created>
  <dc:creator>Стельмакова Татьяна Олеговна [012862]</dc:creator>
  <dc:description/>
  <dc:language>ru-RU</dc:language>
  <cp:lastModifiedBy/>
  <dcterms:modified xsi:type="dcterms:W3CDTF">2025-05-20T21:47:49Z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