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8" r:id="rId6"/>
    <p:sldId id="265" r:id="rId7"/>
    <p:sldId id="273" r:id="rId8"/>
    <p:sldId id="270" r:id="rId9"/>
    <p:sldId id="272" r:id="rId10"/>
    <p:sldId id="274" r:id="rId11"/>
    <p:sldId id="275" r:id="rId12"/>
    <p:sldId id="276" r:id="rId13"/>
    <p:sldId id="268" r:id="rId14"/>
    <p:sldId id="279" r:id="rId15"/>
    <p:sldId id="280" r:id="rId16"/>
    <p:sldId id="281" r:id="rId17"/>
    <p:sldId id="277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Zabavin" initials="A" lastIdx="1" clrIdx="0">
    <p:extLst>
      <p:ext uri="{19B8F6BF-5375-455C-9EA6-DF929625EA0E}">
        <p15:presenceInfo xmlns:p15="http://schemas.microsoft.com/office/powerpoint/2012/main" userId="ASZaba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F03A-3646-4FBA-9ED2-EFBCE2D9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48" y="1584654"/>
            <a:ext cx="10515600" cy="1445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III </a:t>
            </a:r>
            <a:r>
              <a:rPr lang="ru-RU" dirty="0"/>
              <a:t>Региональная научно-практическая конференция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63868" y="3420210"/>
            <a:ext cx="10128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Разработка </a:t>
            </a:r>
            <a:r>
              <a:rPr lang="en-US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QA</a:t>
            </a:r>
            <a:r>
              <a:rPr lang="ru-RU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системы с семантическим поиском</a:t>
            </a:r>
            <a:endParaRPr lang="ru-RU" sz="3200" b="1" cap="al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130" y="4739053"/>
            <a:ext cx="10267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Забавин</a:t>
            </a:r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Алексей Сергеевич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Тихоокеанский Государственный Университет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Г. Хабаровск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2025</a:t>
            </a:r>
            <a:endParaRPr lang="ru-RU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441937" y="4976446"/>
            <a:ext cx="10207869" cy="135401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Программа использует комплекс из двух алгоритмов: «</a:t>
            </a:r>
            <a:r>
              <a:rPr lang="ru-RU" sz="1600" dirty="0"/>
              <a:t>Алгоритм синтаксического анализа запроса, выявление основной части запроса</a:t>
            </a:r>
            <a:r>
              <a:rPr lang="ru-RU" sz="1600" dirty="0" smtClean="0"/>
              <a:t>» и «</a:t>
            </a:r>
            <a:r>
              <a:rPr lang="ru-RU" sz="1600" dirty="0"/>
              <a:t>Алгоритм оптимизации по </a:t>
            </a:r>
            <a:r>
              <a:rPr lang="ru-RU" sz="1600" dirty="0" smtClean="0"/>
              <a:t>семантической </a:t>
            </a:r>
            <a:r>
              <a:rPr lang="ru-RU" sz="1600" dirty="0"/>
              <a:t>близости и </a:t>
            </a:r>
            <a:r>
              <a:rPr lang="en-US" sz="1600" dirty="0"/>
              <a:t>TF</a:t>
            </a:r>
            <a:r>
              <a:rPr lang="ru-RU" sz="1600" dirty="0"/>
              <a:t>-</a:t>
            </a:r>
            <a:r>
              <a:rPr lang="en-US" sz="1600" dirty="0"/>
              <a:t>IDF</a:t>
            </a:r>
            <a:r>
              <a:rPr lang="ru-RU" sz="1600" dirty="0" smtClean="0"/>
              <a:t>» для модификации пользовательского запроса к базе данных. </a:t>
            </a:r>
          </a:p>
          <a:p>
            <a:r>
              <a:rPr lang="ru-RU" sz="1600" dirty="0" smtClean="0"/>
              <a:t>В работе алгоритма используется как уже обученные модели из пакета </a:t>
            </a:r>
            <a:r>
              <a:rPr lang="en-US" sz="1600" dirty="0" smtClean="0"/>
              <a:t>genism </a:t>
            </a:r>
            <a:r>
              <a:rPr lang="ru-RU" sz="1600" dirty="0" smtClean="0"/>
              <a:t>и </a:t>
            </a:r>
            <a:r>
              <a:rPr lang="en-US" sz="1600" dirty="0" err="1" smtClean="0"/>
              <a:t>natasha</a:t>
            </a:r>
            <a:r>
              <a:rPr lang="ru-RU" sz="1600" dirty="0" smtClean="0"/>
              <a:t>, так и полностью самостоятельно обученная фразовая </a:t>
            </a:r>
            <a:r>
              <a:rPr lang="en-US" sz="1600" dirty="0" smtClean="0"/>
              <a:t>Word2Vec </a:t>
            </a:r>
            <a:r>
              <a:rPr lang="ru-RU" sz="1600" dirty="0" smtClean="0"/>
              <a:t>модель словосочетаний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Разработанная программа</a:t>
            </a:r>
            <a:endParaRPr lang="ru-RU" b="1" dirty="0"/>
          </a:p>
        </p:txBody>
      </p:sp>
      <p:pic>
        <p:nvPicPr>
          <p:cNvPr id="8" name="Изображение1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60885" y="545179"/>
            <a:ext cx="5597109" cy="4311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5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Алгоритм синтаксического анализа запроса, выявление основной части запроса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Изображение6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07528" y="735689"/>
            <a:ext cx="8035510" cy="566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7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Алгоритм оптимизации по семантической близости и </a:t>
            </a:r>
            <a:r>
              <a:rPr lang="en-US" dirty="0"/>
              <a:t>TF</a:t>
            </a:r>
            <a:r>
              <a:rPr lang="ru-RU" dirty="0"/>
              <a:t>-</a:t>
            </a:r>
            <a:r>
              <a:rPr lang="en-US" dirty="0"/>
              <a:t>IDF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8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5212" y="658314"/>
            <a:ext cx="7182656" cy="5887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5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7" y="896816"/>
            <a:ext cx="10067193" cy="361363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Полученные результаты эффективности</a:t>
            </a:r>
          </a:p>
          <a:p>
            <a:r>
              <a:rPr lang="ru-RU" dirty="0" smtClean="0"/>
              <a:t>Ранжирование </a:t>
            </a:r>
            <a:r>
              <a:rPr lang="ru-RU" dirty="0"/>
              <a:t>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Для релевантности существует метрика: Средняя точность на</a:t>
            </a:r>
            <a:r>
              <a:rPr lang="en-US" dirty="0" smtClean="0"/>
              <a:t> k-</a:t>
            </a:r>
            <a:r>
              <a:rPr lang="ru-RU" dirty="0" smtClean="0"/>
              <a:t>элементах </a:t>
            </a:r>
            <a:r>
              <a:rPr lang="en-US" dirty="0" smtClean="0"/>
              <a:t>(</a:t>
            </a:r>
            <a:r>
              <a:rPr lang="en-US" dirty="0" err="1"/>
              <a:t>map@K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Были проведены расчеты для 10 поисковых запросов с размеченной релевантностью на базе из 100 вопросов: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519"/>
              </p:ext>
            </p:extLst>
          </p:nvPr>
        </p:nvGraphicFramePr>
        <p:xfrm>
          <a:off x="3411047" y="4607170"/>
          <a:ext cx="5229225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6218">
                  <a:extLst>
                    <a:ext uri="{9D8B030D-6E8A-4147-A177-3AD203B41FA5}">
                      <a16:colId xmlns:a16="http://schemas.microsoft.com/office/drawing/2014/main" val="1433251445"/>
                    </a:ext>
                  </a:extLst>
                </a:gridCol>
                <a:gridCol w="1253007">
                  <a:extLst>
                    <a:ext uri="{9D8B030D-6E8A-4147-A177-3AD203B41FA5}">
                      <a16:colId xmlns:a16="http://schemas.microsoft.com/office/drawing/2014/main" val="2062981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Тип поиска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map@K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0592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Поиск по вхождению строки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621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Полнотекстовый поиск Postgres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22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Полнотекстовый поиск с NLP оптимизацией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0,861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7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464826"/>
            <a:ext cx="8018721" cy="1183222"/>
          </a:xfrm>
        </p:spPr>
        <p:txBody>
          <a:bodyPr>
            <a:noAutofit/>
          </a:bodyPr>
          <a:lstStyle/>
          <a:p>
            <a:r>
              <a:rPr lang="en-US" sz="3200" dirty="0"/>
              <a:t>III </a:t>
            </a:r>
            <a:r>
              <a:rPr lang="ru-RU" sz="3200" dirty="0"/>
              <a:t>Региональная научно-практическая конференция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7442" y="2573078"/>
            <a:ext cx="10590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СПАСИБО ЗА ВНИМАНИЕ!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67294" y="3721395"/>
            <a:ext cx="961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Забавин</a:t>
            </a:r>
            <a:r>
              <a:rPr lang="ru-RU" sz="2800" dirty="0">
                <a:solidFill>
                  <a:schemeClr val="bg1"/>
                </a:solidFill>
              </a:rPr>
              <a:t> Алексей Сергеевич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Тихоокеанский Государственный Университет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Г. Хабаровск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647" y="6049926"/>
            <a:ext cx="193512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111" y="1452692"/>
            <a:ext cx="9144000" cy="362353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Предмет работы</a:t>
            </a:r>
          </a:p>
          <a:p>
            <a:r>
              <a:rPr lang="ru-RU" dirty="0" smtClean="0"/>
              <a:t>Предметом исследования </a:t>
            </a:r>
            <a:r>
              <a:rPr lang="ru-RU" dirty="0"/>
              <a:t>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</a:t>
            </a:r>
            <a:r>
              <a:rPr lang="ru-RU" dirty="0" smtClean="0"/>
              <a:t>документе и полнотекстовом поиске по нему. </a:t>
            </a:r>
          </a:p>
          <a:p>
            <a:r>
              <a:rPr lang="ru-RU" dirty="0" smtClean="0"/>
              <a:t>А </a:t>
            </a:r>
            <a:r>
              <a:rPr lang="ru-RU" dirty="0"/>
              <a:t>также </a:t>
            </a:r>
            <a:r>
              <a:rPr lang="ru-RU" dirty="0" smtClean="0"/>
              <a:t>использование оптимизаций поискового запроса на </a:t>
            </a:r>
            <a:r>
              <a:rPr lang="ru-RU" dirty="0"/>
              <a:t>основе семантической близости и синтаксической важности членов </a:t>
            </a:r>
            <a:r>
              <a:rPr lang="ru-RU" dirty="0" smtClean="0"/>
              <a:t>предложения в тексте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8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488" y="1602162"/>
            <a:ext cx="9144000" cy="3623535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Задача </a:t>
            </a:r>
            <a:r>
              <a:rPr lang="ru-RU" b="1" dirty="0"/>
              <a:t>полнотекстового </a:t>
            </a:r>
            <a:r>
              <a:rPr lang="ru-RU" b="1" dirty="0" smtClean="0"/>
              <a:t>поиска</a:t>
            </a:r>
          </a:p>
          <a:p>
            <a:r>
              <a:rPr lang="ru-RU" dirty="0" smtClean="0"/>
              <a:t>Полнотекстовый 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lang="en-US" dirty="0" smtClean="0"/>
              <a:t>LIKE</a:t>
            </a:r>
            <a:r>
              <a:rPr lang="ru-RU" dirty="0" smtClean="0"/>
              <a:t> недостаточны. Поиск должен учитывать различные формы слов.</a:t>
            </a:r>
          </a:p>
          <a:p>
            <a:r>
              <a:rPr lang="ru-RU" dirty="0" smtClean="0"/>
              <a:t> </a:t>
            </a:r>
            <a:r>
              <a:rPr lang="ru-RU" dirty="0"/>
              <a:t>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 </a:t>
            </a:r>
            <a:r>
              <a:rPr lang="en-US" sz="3200" dirty="0" smtClean="0"/>
              <a:t>NLP</a:t>
            </a:r>
            <a:r>
              <a:rPr lang="ru-RU" sz="3200" dirty="0"/>
              <a:t> </a:t>
            </a:r>
            <a:r>
              <a:rPr lang="ru-RU" sz="3200" dirty="0" smtClean="0"/>
              <a:t>анализа текста. Обратная частота встречаемости </a:t>
            </a:r>
            <a:r>
              <a:rPr lang="en-US" sz="3200" dirty="0"/>
              <a:t>TF-IDF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В работе используется движок полнотекстового поиска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</a:t>
            </a:r>
            <a:r>
              <a:rPr lang="ru-RU" sz="2000" dirty="0" smtClean="0"/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</a:p>
          <a:p>
            <a:pPr marL="0" indent="0">
              <a:buNone/>
            </a:pPr>
            <a:r>
              <a:rPr lang="ru-RU" sz="2000" dirty="0" smtClean="0"/>
              <a:t>Результаты поиска ранжируются в соответствии с статистикой встречаемости слов во всей базе и в документе: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Это можно назвать «важностью слова»</a:t>
            </a:r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5956542" y="1524000"/>
            <a:ext cx="5181600" cy="4919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/>
              <a:t>Пример разбиения в базе данных: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При добавлении данных автоматически </a:t>
            </a:r>
          </a:p>
          <a:p>
            <a:pPr marL="0" indent="0">
              <a:buNone/>
            </a:pPr>
            <a:r>
              <a:rPr lang="ru-RU" sz="1600" dirty="0" smtClean="0"/>
              <a:t>применяется операция «</a:t>
            </a:r>
            <a:r>
              <a:rPr lang="ru-RU" sz="1600" dirty="0" err="1" smtClean="0"/>
              <a:t>стемминг</a:t>
            </a:r>
            <a:r>
              <a:rPr lang="ru-RU" sz="1600" dirty="0" smtClean="0"/>
              <a:t>» к документу, и строится подобный индекс с подсчетом вхождения лексемы.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76842" y="5041956"/>
            <a:ext cx="3938270" cy="521335"/>
          </a:xfrm>
          <a:prstGeom prst="rect">
            <a:avLst/>
          </a:prstGeom>
        </p:spPr>
      </p:pic>
      <p:pic>
        <p:nvPicPr>
          <p:cNvPr id="9" name="Изображение12"/>
          <p:cNvPicPr/>
          <p:nvPr/>
        </p:nvPicPr>
        <p:blipFill rotWithShape="1">
          <a:blip r:embed="rId3">
            <a:lum/>
            <a:alphaModFix/>
          </a:blip>
          <a:srcRect r="45313" b="35254"/>
          <a:stretch/>
        </p:blipFill>
        <p:spPr>
          <a:xfrm>
            <a:off x="6040054" y="1838380"/>
            <a:ext cx="4825170" cy="379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6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469" y="1608993"/>
            <a:ext cx="9609993" cy="4123592"/>
          </a:xfrm>
        </p:spPr>
        <p:txBody>
          <a:bodyPr>
            <a:normAutofit/>
          </a:bodyPr>
          <a:lstStyle/>
          <a:p>
            <a:r>
              <a:rPr lang="ru-RU" b="1" dirty="0" smtClean="0"/>
              <a:t>Обработка естественного языка</a:t>
            </a:r>
            <a:endParaRPr lang="en-US" b="1" dirty="0" smtClean="0"/>
          </a:p>
          <a:p>
            <a:r>
              <a:rPr lang="ru-RU" dirty="0" smtClean="0"/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</a:p>
          <a:p>
            <a:endParaRPr lang="ru-RU" dirty="0"/>
          </a:p>
          <a:p>
            <a:r>
              <a:rPr lang="ru-RU" dirty="0" smtClean="0"/>
              <a:t>Чтобы повысить качество поиска нам необходимо углубится в теорию работы с естественным языком (</a:t>
            </a:r>
            <a:r>
              <a:rPr lang="en-US" dirty="0" smtClean="0"/>
              <a:t>NLP – Natural </a:t>
            </a:r>
            <a:r>
              <a:rPr lang="en-US" dirty="0" err="1" smtClean="0"/>
              <a:t>Langueage</a:t>
            </a:r>
            <a:r>
              <a:rPr lang="en-US" dirty="0" smtClean="0"/>
              <a:t> Processing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 </a:t>
            </a:r>
            <a:r>
              <a:rPr lang="en-US" sz="3200" dirty="0" smtClean="0"/>
              <a:t>NLP</a:t>
            </a:r>
            <a:r>
              <a:rPr lang="ru-RU" sz="3200" dirty="0"/>
              <a:t> </a:t>
            </a:r>
            <a:r>
              <a:rPr lang="ru-RU" sz="3200" dirty="0" smtClean="0"/>
              <a:t>анализа текста. </a:t>
            </a:r>
            <a:r>
              <a:rPr lang="ru-RU" sz="3200" dirty="0" err="1" smtClean="0"/>
              <a:t>Эмбеддинги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широком смысле, </a:t>
            </a:r>
            <a:r>
              <a:rPr lang="ru-RU" sz="2200" b="1" dirty="0" err="1"/>
              <a:t>эмбеддинг</a:t>
            </a:r>
            <a:r>
              <a:rPr lang="ru-RU" sz="2200" dirty="0"/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lang="ru-RU" sz="2200" b="1" dirty="0"/>
              <a:t>векторы</a:t>
            </a:r>
            <a:r>
              <a:rPr lang="ru-RU" sz="2200" dirty="0"/>
              <a:t>, которые машина может не только хранить, но и с которыми она может </a:t>
            </a:r>
            <a:r>
              <a:rPr lang="ru-RU" sz="2200" dirty="0" smtClean="0"/>
              <a:t>работать. 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Именно преобразовав слово в числовой вид можно применить аппарат математики и вычислительной техники к </a:t>
            </a:r>
            <a:r>
              <a:rPr lang="en-US" sz="2200" dirty="0" smtClean="0"/>
              <a:t>NLP-</a:t>
            </a:r>
            <a:r>
              <a:rPr lang="ru-RU" sz="2200" dirty="0" smtClean="0"/>
              <a:t> анализу текста</a:t>
            </a:r>
            <a:endParaRPr lang="ru-RU" sz="2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630674"/>
              </p:ext>
            </p:extLst>
          </p:nvPr>
        </p:nvGraphicFramePr>
        <p:xfrm>
          <a:off x="5907740" y="1607943"/>
          <a:ext cx="5916707" cy="4986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119">
                  <a:extLst>
                    <a:ext uri="{9D8B030D-6E8A-4147-A177-3AD203B41FA5}">
                      <a16:colId xmlns:a16="http://schemas.microsoft.com/office/drawing/2014/main" val="3328515516"/>
                    </a:ext>
                  </a:extLst>
                </a:gridCol>
                <a:gridCol w="1212066">
                  <a:extLst>
                    <a:ext uri="{9D8B030D-6E8A-4147-A177-3AD203B41FA5}">
                      <a16:colId xmlns:a16="http://schemas.microsoft.com/office/drawing/2014/main" val="296775954"/>
                    </a:ext>
                  </a:extLst>
                </a:gridCol>
                <a:gridCol w="3718522">
                  <a:extLst>
                    <a:ext uri="{9D8B030D-6E8A-4147-A177-3AD203B41FA5}">
                      <a16:colId xmlns:a16="http://schemas.microsoft.com/office/drawing/2014/main" val="3146254313"/>
                    </a:ext>
                  </a:extLst>
                </a:gridCol>
              </a:tblGrid>
              <a:tr h="393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739320020"/>
                  </a:ext>
                </a:extLst>
              </a:tr>
              <a:tr h="58602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Текстовые 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Word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Эти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преобразуют слова в векторы, так что слова с похожим значением имеют похожие векторные представления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570943409"/>
                  </a:ext>
                </a:extLst>
              </a:tr>
              <a:tr h="899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Sentence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844824945"/>
                  </a:ext>
                </a:extLst>
              </a:tr>
              <a:tr h="89946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изображений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560040325"/>
                  </a:ext>
                </a:extLst>
              </a:tr>
              <a:tr h="899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Autoencoders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Автоэнкодеры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3161044268"/>
                  </a:ext>
                </a:extLst>
              </a:tr>
              <a:tr h="73074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 для 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других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типов данных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Graph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Применяются для работы с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графовыми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структурами (к примеру рекомендательные системы). Это способ представить узлы и связи графа в виде векторов.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383241502"/>
                  </a:ext>
                </a:extLst>
              </a:tr>
              <a:tr h="5099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Sequence Embeddings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35139685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469" y="1608993"/>
            <a:ext cx="9609993" cy="412359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Векторные </a:t>
            </a:r>
            <a:r>
              <a:rPr lang="ru-RU" b="1" dirty="0"/>
              <a:t>пространства</a:t>
            </a:r>
            <a:r>
              <a:rPr lang="ru-RU" dirty="0"/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</a:t>
            </a:r>
            <a:r>
              <a:rPr lang="ru-RU" dirty="0" err="1"/>
              <a:t>эмбеддингах</a:t>
            </a:r>
            <a:r>
              <a:rPr lang="ru-RU" dirty="0"/>
              <a:t>, каждый вектор представляет собой уникальное представление объекта, преобразованное в числовую форму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Размерность вектора</a:t>
            </a:r>
            <a:r>
              <a:rPr lang="ru-RU" dirty="0"/>
              <a:t> определяет, сколько координат используется для описания каждого вектора в пространстве. В </a:t>
            </a:r>
            <a:r>
              <a:rPr lang="ru-RU" dirty="0" err="1"/>
              <a:t>эмбеддингах</a:t>
            </a:r>
            <a:r>
              <a:rPr lang="ru-RU" dirty="0"/>
              <a:t> высокая размерность может означать более детализированное представление данных. Векторное пространство для текстовых </a:t>
            </a:r>
            <a:r>
              <a:rPr lang="ru-RU" dirty="0" err="1"/>
              <a:t>эмбеддингов</a:t>
            </a:r>
            <a:r>
              <a:rPr lang="ru-RU" dirty="0"/>
              <a:t> может иметь тысячи измерений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Расстояние между векторами</a:t>
            </a:r>
            <a:r>
              <a:rPr lang="ru-RU" dirty="0"/>
              <a:t> в </a:t>
            </a:r>
            <a:r>
              <a:rPr lang="ru-RU" dirty="0" err="1"/>
              <a:t>эмбеддингах</a:t>
            </a:r>
            <a:r>
              <a:rPr lang="ru-RU" dirty="0"/>
              <a:t> измеряется с помощью метрик, таких как </a:t>
            </a:r>
            <a:r>
              <a:rPr lang="ru-RU" i="1" dirty="0"/>
              <a:t>Евклидово расстояние</a:t>
            </a:r>
            <a:r>
              <a:rPr lang="ru-RU" dirty="0"/>
              <a:t> или </a:t>
            </a:r>
            <a:r>
              <a:rPr lang="ru-RU" i="1" dirty="0"/>
              <a:t>косинусное сходство</a:t>
            </a:r>
            <a:r>
              <a:rPr lang="ru-RU" dirty="0"/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</a:t>
            </a:r>
            <a:r>
              <a:rPr lang="ru-RU" dirty="0" smtClean="0"/>
              <a:t>классификация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8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81" y="125442"/>
            <a:ext cx="7731625" cy="112065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Используемые технологии. </a:t>
            </a:r>
            <a:r>
              <a:rPr lang="en-US" sz="3200" dirty="0" smtClean="0"/>
              <a:t>Word2Vec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482" y="1041868"/>
            <a:ext cx="3463271" cy="5457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ru-RU" b="1" dirty="0" smtClean="0"/>
              <a:t>CBOW</a:t>
            </a:r>
            <a:r>
              <a:rPr lang="ru-RU" dirty="0"/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err="1" smtClean="0"/>
              <a:t>Skip-gram</a:t>
            </a:r>
            <a:r>
              <a:rPr lang="ru-RU" dirty="0"/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05" y="1041867"/>
            <a:ext cx="4034118" cy="24832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6" y="4360840"/>
            <a:ext cx="3730472" cy="2138571"/>
          </a:xfrm>
          <a:prstGeom prst="rect">
            <a:avLst/>
          </a:prstGeom>
        </p:spPr>
      </p:pic>
      <p:pic>
        <p:nvPicPr>
          <p:cNvPr id="14" name="Изображение1"/>
          <p:cNvPicPr/>
          <p:nvPr/>
        </p:nvPicPr>
        <p:blipFill>
          <a:blip r:embed="rId4">
            <a:lum/>
            <a:alphaModFix/>
          </a:blip>
          <a:srcRect b="3641"/>
          <a:stretch>
            <a:fillRect/>
          </a:stretch>
        </p:blipFill>
        <p:spPr>
          <a:xfrm>
            <a:off x="8161980" y="1174376"/>
            <a:ext cx="3748620" cy="1586144"/>
          </a:xfrm>
          <a:prstGeom prst="rect">
            <a:avLst/>
          </a:prstGeom>
          <a:noFill/>
        </p:spPr>
      </p:pic>
      <p:pic>
        <p:nvPicPr>
          <p:cNvPr id="15" name="Изображение10"/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12615" y="5342965"/>
            <a:ext cx="3936465" cy="1136873"/>
          </a:xfrm>
          <a:prstGeom prst="rect">
            <a:avLst/>
          </a:prstGeom>
          <a:noFill/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51903"/>
              </p:ext>
            </p:extLst>
          </p:nvPr>
        </p:nvGraphicFramePr>
        <p:xfrm>
          <a:off x="8174818" y="2935819"/>
          <a:ext cx="3627211" cy="1757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251">
                  <a:extLst>
                    <a:ext uri="{9D8B030D-6E8A-4147-A177-3AD203B41FA5}">
                      <a16:colId xmlns:a16="http://schemas.microsoft.com/office/drawing/2014/main" val="1129386061"/>
                    </a:ext>
                  </a:extLst>
                </a:gridCol>
                <a:gridCol w="974251">
                  <a:extLst>
                    <a:ext uri="{9D8B030D-6E8A-4147-A177-3AD203B41FA5}">
                      <a16:colId xmlns:a16="http://schemas.microsoft.com/office/drawing/2014/main" val="3478377916"/>
                    </a:ext>
                  </a:extLst>
                </a:gridCol>
                <a:gridCol w="789687">
                  <a:extLst>
                    <a:ext uri="{9D8B030D-6E8A-4147-A177-3AD203B41FA5}">
                      <a16:colId xmlns:a16="http://schemas.microsoft.com/office/drawing/2014/main" val="2834833241"/>
                    </a:ext>
                  </a:extLst>
                </a:gridCol>
                <a:gridCol w="889022">
                  <a:extLst>
                    <a:ext uri="{9D8B030D-6E8A-4147-A177-3AD203B41FA5}">
                      <a16:colId xmlns:a16="http://schemas.microsoft.com/office/drawing/2014/main" val="218959226"/>
                    </a:ext>
                  </a:extLst>
                </a:gridCol>
              </a:tblGrid>
              <a:tr h="408083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Архитектура модели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Набор тестов на семантико-синтаксическую взаимосвязь слов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Связанность слов </a:t>
                      </a:r>
                      <a:r>
                        <a:rPr lang="en-US" sz="800" dirty="0">
                          <a:effectLst/>
                        </a:rPr>
                        <a:t>MSR</a:t>
                      </a:r>
                      <a:endParaRPr lang="ru-RU" sz="800" dirty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(тестовый набор[20])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11570"/>
                  </a:ext>
                </a:extLst>
              </a:tr>
              <a:tr h="4080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Семантическая точность, 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Синтаксическая точность,%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62148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RNNLM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59849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NNLM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0155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CBOW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43637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Skip-gram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8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1069" y="5275385"/>
            <a:ext cx="10207869" cy="13540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</a:t>
            </a:r>
            <a:r>
              <a:rPr lang="ru-RU" dirty="0" err="1"/>
              <a:t>VxN</a:t>
            </a:r>
            <a:r>
              <a:rPr lang="ru-RU" dirty="0"/>
              <a:t> хранит обученный вектор и модель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Изображение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89118" y="677007"/>
            <a:ext cx="5666480" cy="434034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Пример архитектуры </a:t>
            </a:r>
            <a:r>
              <a:rPr lang="ru-RU" b="1" dirty="0"/>
              <a:t>Word2vec ИНС (</a:t>
            </a:r>
            <a:r>
              <a:rPr lang="en-US" b="1" dirty="0"/>
              <a:t>skip</a:t>
            </a:r>
            <a:r>
              <a:rPr lang="ru-RU" b="1" dirty="0"/>
              <a:t>-</a:t>
            </a:r>
            <a:r>
              <a:rPr lang="en-US" b="1" dirty="0"/>
              <a:t>gram</a:t>
            </a:r>
            <a:r>
              <a:rPr lang="ru-RU" b="1" dirty="0"/>
              <a:t>), 1 скрытый слой, окно =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19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988</Words>
  <Application>Microsoft Office PowerPoint</Application>
  <PresentationFormat>Широкоэкранный</PresentationFormat>
  <Paragraphs>130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Manrope Light</vt:lpstr>
      <vt:lpstr>Microsoft Sans Serif</vt:lpstr>
      <vt:lpstr>Russo One</vt:lpstr>
      <vt:lpstr>Tahoma</vt:lpstr>
      <vt:lpstr>Times New Roman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III Региональная научно-практическая конференция </vt:lpstr>
      <vt:lpstr>Презентация PowerPoint</vt:lpstr>
      <vt:lpstr>Презентация PowerPoint</vt:lpstr>
      <vt:lpstr>Основы NLP анализа текста. Обратная частота встречаемости TF-IDF </vt:lpstr>
      <vt:lpstr>Презентация PowerPoint</vt:lpstr>
      <vt:lpstr>Основы NLP анализа текста. Эмбеддинги </vt:lpstr>
      <vt:lpstr>Презентация PowerPoint</vt:lpstr>
      <vt:lpstr>Используемые технологии. Word2Vec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III Региональная научно-практическая конференция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ASZabavin</cp:lastModifiedBy>
  <cp:revision>26</cp:revision>
  <dcterms:created xsi:type="dcterms:W3CDTF">2024-01-23T08:11:47Z</dcterms:created>
  <dcterms:modified xsi:type="dcterms:W3CDTF">2025-04-27T08:50:12Z</dcterms:modified>
</cp:coreProperties>
</file>